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58" r:id="rId4"/>
    <p:sldId id="259" r:id="rId5"/>
    <p:sldId id="265" r:id="rId6"/>
    <p:sldId id="260" r:id="rId7"/>
    <p:sldId id="261" r:id="rId8"/>
    <p:sldId id="266" r:id="rId9"/>
    <p:sldId id="267" r:id="rId10"/>
    <p:sldId id="262" r:id="rId11"/>
    <p:sldId id="268" r:id="rId12"/>
    <p:sldId id="269" r:id="rId13"/>
    <p:sldId id="270" r:id="rId14"/>
    <p:sldId id="263"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91292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701648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174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582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22079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58701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4921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254313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9120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240316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B35929-1FDD-421F-8AB9-0C5458C097B1}" type="datetimeFigureOut">
              <a:rPr lang="fr-FR" smtClean="0"/>
              <a:pPr/>
              <a:t>30/06/2020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5CEEEA8-4B0F-42DF-B42B-19B6B18326DF}" type="slidenum">
              <a:rPr lang="fr-FR" smtClean="0"/>
              <a:pPr/>
              <a:t>‹N°›</a:t>
            </a:fld>
            <a:endParaRPr lang="fr-FR"/>
          </a:p>
        </p:txBody>
      </p:sp>
    </p:spTree>
    <p:extLst>
      <p:ext uri="{BB962C8B-B14F-4D97-AF65-F5344CB8AC3E}">
        <p14:creationId xmlns:p14="http://schemas.microsoft.com/office/powerpoint/2010/main" val="3772128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5929-1FDD-421F-8AB9-0C5458C097B1}" type="datetimeFigureOut">
              <a:rPr lang="fr-FR" smtClean="0"/>
              <a:pPr/>
              <a:t>30/06/2020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EEEA8-4B0F-42DF-B42B-19B6B18326DF}" type="slidenum">
              <a:rPr lang="fr-FR" smtClean="0"/>
              <a:pPr/>
              <a:t>‹N°›</a:t>
            </a:fld>
            <a:endParaRPr lang="fr-FR"/>
          </a:p>
        </p:txBody>
      </p:sp>
    </p:spTree>
    <p:extLst>
      <p:ext uri="{BB962C8B-B14F-4D97-AF65-F5344CB8AC3E}">
        <p14:creationId xmlns:p14="http://schemas.microsoft.com/office/powerpoint/2010/main" val="1336006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2"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2"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2"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9"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3"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4"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agistere.education.fr/ac-grenoble/mod/book/view.php?id=702265&amp;chapterid=6436"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a:t>
            </a:r>
            <a:r>
              <a:rPr lang="fr-FR" sz="1200" b="1" dirty="0" smtClean="0"/>
              <a:t>Terminale</a:t>
            </a:r>
            <a:endParaRPr lang="fr-FR" sz="1200" b="1" dirty="0"/>
          </a:p>
          <a:p>
            <a:r>
              <a:rPr lang="fr-FR" sz="1200" b="1" dirty="0"/>
              <a:t>THEMATIQUE </a:t>
            </a:r>
            <a:r>
              <a:rPr lang="fr-FR" sz="1200" b="1" dirty="0" smtClean="0"/>
              <a:t>:</a:t>
            </a:r>
            <a:endParaRPr lang="fr-FR" sz="1200" b="1" dirty="0"/>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conservation des génomes : stabilité génétique et évolution clonale</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936498"/>
            <a:ext cx="6538686" cy="2031325"/>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smtClean="0">
                <a:ea typeface="Calibri" panose="020F0502020204030204" pitchFamily="34" charset="0"/>
                <a:cs typeface="Calibri" panose="020F0502020204030204" pitchFamily="34" charset="0"/>
              </a:rPr>
              <a:t>que ces </a:t>
            </a:r>
            <a:r>
              <a:rPr lang="fr-FR" sz="1400" b="1" dirty="0">
                <a:ea typeface="Calibri" panose="020F0502020204030204" pitchFamily="34" charset="0"/>
                <a:cs typeface="Calibri" panose="020F0502020204030204" pitchFamily="34" charset="0"/>
              </a:rPr>
              <a:t>clones</a:t>
            </a:r>
            <a:r>
              <a:rPr lang="fr-FR" sz="1400" dirty="0">
                <a:ea typeface="Calibri" panose="020F0502020204030204" pitchFamily="34" charset="0"/>
                <a:cs typeface="Calibri" panose="020F0502020204030204" pitchFamily="34" charset="0"/>
              </a:rPr>
              <a:t> sont constitués de cellules séparées (cas des nombreuses bactéries ou de nos cellules sanguines) ou associées de façon stable (cas des tissus solides</a:t>
            </a:r>
            <a:r>
              <a:rPr lang="fr-FR" sz="1400" dirty="0" smtClean="0">
                <a:ea typeface="Calibri" panose="020F0502020204030204" pitchFamily="34" charset="0"/>
                <a:cs typeface="Calibri" panose="020F0502020204030204" pitchFamily="34" charset="0"/>
              </a:rPr>
              <a:t>).</a:t>
            </a:r>
          </a:p>
          <a:p>
            <a:pPr marL="285750" indent="-285750">
              <a:buFontTx/>
              <a:buChar char="-"/>
            </a:pPr>
            <a:r>
              <a:rPr lang="fr-FR" sz="1400" dirty="0" smtClean="0">
                <a:ea typeface="Calibri" panose="020F0502020204030204" pitchFamily="34" charset="0"/>
                <a:cs typeface="Calibri" panose="020F0502020204030204" pitchFamily="34" charset="0"/>
              </a:rPr>
              <a:t>qu'en </a:t>
            </a:r>
            <a:r>
              <a:rPr lang="fr-FR" sz="1400" dirty="0">
                <a:ea typeface="Calibri" panose="020F0502020204030204" pitchFamily="34" charset="0"/>
                <a:cs typeface="Calibri" panose="020F0502020204030204" pitchFamily="34" charset="0"/>
              </a:rPr>
              <a:t>l’absence d’échanges génétiques avec l’extérieur, la diversité génétique dans un clone résulte de l’accumulation de </a:t>
            </a:r>
            <a:r>
              <a:rPr lang="fr-FR" sz="1400" b="1" dirty="0">
                <a:ea typeface="Calibri" panose="020F0502020204030204" pitchFamily="34" charset="0"/>
                <a:cs typeface="Calibri" panose="020F0502020204030204" pitchFamily="34" charset="0"/>
              </a:rPr>
              <a:t>mutations</a:t>
            </a:r>
            <a:r>
              <a:rPr lang="fr-FR" sz="1400" dirty="0">
                <a:ea typeface="Calibri" panose="020F0502020204030204" pitchFamily="34" charset="0"/>
                <a:cs typeface="Calibri" panose="020F0502020204030204" pitchFamily="34" charset="0"/>
              </a:rPr>
              <a:t> successives dans les différentes cellules</a:t>
            </a:r>
            <a:r>
              <a:rPr lang="fr-FR" sz="1400" dirty="0" smtClean="0">
                <a:ea typeface="Calibri" panose="020F0502020204030204" pitchFamily="34" charset="0"/>
                <a:cs typeface="Calibri" panose="020F0502020204030204" pitchFamily="34" charset="0"/>
              </a:rPr>
              <a:t>.</a:t>
            </a:r>
          </a:p>
          <a:p>
            <a:pPr marL="285750" indent="-285750">
              <a:buFontTx/>
              <a:buChar char="-"/>
            </a:pPr>
            <a:r>
              <a:rPr lang="fr-FR" sz="1400" dirty="0" smtClean="0">
                <a:ea typeface="Calibri" panose="020F0502020204030204" pitchFamily="34" charset="0"/>
                <a:cs typeface="Calibri" panose="020F0502020204030204" pitchFamily="34" charset="0"/>
                <a:sym typeface="Wingdings 3" panose="05040102010807070707" pitchFamily="18" charset="2"/>
              </a:rPr>
              <a:t>que tout </a:t>
            </a:r>
            <a:r>
              <a:rPr lang="fr-FR" sz="1400" b="1" dirty="0">
                <a:ea typeface="Calibri" panose="020F0502020204030204" pitchFamily="34" charset="0"/>
                <a:cs typeface="Calibri" panose="020F0502020204030204" pitchFamily="34" charset="0"/>
                <a:sym typeface="Wingdings 3" panose="05040102010807070707" pitchFamily="18" charset="2"/>
              </a:rPr>
              <a:t>accident génétique irréversible </a:t>
            </a:r>
            <a:r>
              <a:rPr lang="fr-FR" sz="1400" dirty="0">
                <a:ea typeface="Calibri" panose="020F0502020204030204" pitchFamily="34" charset="0"/>
                <a:cs typeface="Calibri" panose="020F0502020204030204" pitchFamily="34" charset="0"/>
                <a:sym typeface="Wingdings 3" panose="05040102010807070707" pitchFamily="18" charset="2"/>
              </a:rPr>
              <a:t>(perte de gène par exemple) devient pérenne pour toute la lignée (sous-clone) qui dérive du </a:t>
            </a:r>
            <a:r>
              <a:rPr lang="fr-FR" sz="1400" b="1" dirty="0">
                <a:ea typeface="Calibri" panose="020F0502020204030204" pitchFamily="34" charset="0"/>
                <a:cs typeface="Calibri" panose="020F0502020204030204" pitchFamily="34" charset="0"/>
                <a:sym typeface="Wingdings 3" panose="05040102010807070707" pitchFamily="18" charset="2"/>
              </a:rPr>
              <a:t>mutant</a:t>
            </a:r>
            <a:r>
              <a:rPr lang="fr-FR" sz="1400" dirty="0">
                <a:ea typeface="Calibri" panose="020F0502020204030204" pitchFamily="34" charset="0"/>
                <a:cs typeface="Calibri" panose="020F0502020204030204" pitchFamily="34" charset="0"/>
                <a:sym typeface="Wingdings 3" panose="05040102010807070707" pitchFamily="18" charset="2"/>
              </a:rPr>
              <a:t>.</a:t>
            </a: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104517"/>
            <a:ext cx="5018766" cy="1600438"/>
          </a:xfrm>
          <a:prstGeom prst="rect">
            <a:avLst/>
          </a:prstGeom>
          <a:noFill/>
          <a:ln w="19050">
            <a:solidFill>
              <a:srgbClr val="7030A0"/>
            </a:solidFill>
          </a:ln>
        </p:spPr>
        <p:txBody>
          <a:bodyPr wrap="square" rtlCol="0">
            <a:spAutoFit/>
          </a:bodyPr>
          <a:lstStyle/>
          <a:p>
            <a:r>
              <a:rPr lang="fr-FR" sz="1400" b="1" dirty="0" smtClean="0">
                <a:solidFill>
                  <a:srgbClr val="0070C0"/>
                </a:solidFill>
                <a:latin typeface="Calibri" panose="020F0502020204030204" pitchFamily="34" charset="0"/>
              </a:rPr>
              <a:t>C4 : </a:t>
            </a:r>
            <a:r>
              <a:rPr lang="fr-FR" sz="1400" dirty="0" smtClean="0">
                <a:solidFill>
                  <a:srgbClr val="0070C0"/>
                </a:solidFill>
                <a:latin typeface="Calibri" panose="020F0502020204030204" pitchFamily="34" charset="0"/>
              </a:rPr>
              <a:t>diversité génétique des individus (patrimoine génétique, ADN, mitose, phénotype, génotype, mutations.</a:t>
            </a:r>
          </a:p>
          <a:p>
            <a:r>
              <a:rPr lang="fr-FR" sz="1400" b="1" dirty="0" smtClean="0">
                <a:solidFill>
                  <a:srgbClr val="0070C0"/>
                </a:solidFill>
                <a:latin typeface="Calibri" panose="020F0502020204030204" pitchFamily="34" charset="0"/>
              </a:rPr>
              <a:t>2de : </a:t>
            </a:r>
            <a:r>
              <a:rPr lang="fr-FR" sz="1400" dirty="0" smtClean="0">
                <a:solidFill>
                  <a:srgbClr val="0070C0"/>
                </a:solidFill>
                <a:latin typeface="Calibri" panose="020F0502020204030204" pitchFamily="34" charset="0"/>
              </a:rPr>
              <a:t>organisme pluricellulaire, spécialisation cellulaire, ADN, nucléotides, gènes, séquence, mutations.</a:t>
            </a:r>
            <a:endParaRPr lang="fr-FR" sz="1400" b="1" dirty="0" smtClean="0">
              <a:solidFill>
                <a:srgbClr val="0070C0"/>
              </a:solidFill>
              <a:latin typeface="Calibri" panose="020F0502020204030204" pitchFamily="34" charset="0"/>
            </a:endParaRPr>
          </a:p>
          <a:p>
            <a:r>
              <a:rPr lang="fr-FR" sz="1400" b="1" dirty="0" smtClean="0">
                <a:solidFill>
                  <a:srgbClr val="0070C0"/>
                </a:solidFill>
                <a:latin typeface="Calibri" panose="020F0502020204030204" pitchFamily="34" charset="0"/>
              </a:rPr>
              <a:t>Spécialité </a:t>
            </a:r>
            <a:r>
              <a:rPr lang="fr-FR" sz="1400" b="1" dirty="0">
                <a:solidFill>
                  <a:srgbClr val="0070C0"/>
                </a:solidFill>
                <a:latin typeface="Calibri" panose="020F0502020204030204" pitchFamily="34" charset="0"/>
              </a:rPr>
              <a:t>de </a:t>
            </a:r>
            <a:r>
              <a:rPr lang="fr-FR" sz="1400" b="1" dirty="0" smtClean="0">
                <a:solidFill>
                  <a:srgbClr val="0070C0"/>
                </a:solidFill>
                <a:latin typeface="Calibri" panose="020F0502020204030204" pitchFamily="34" charset="0"/>
              </a:rPr>
              <a:t>première</a:t>
            </a:r>
            <a:r>
              <a:rPr lang="fr-FR" sz="1400" dirty="0" smtClean="0">
                <a:solidFill>
                  <a:srgbClr val="0070C0"/>
                </a:solidFill>
                <a:latin typeface="Calibri" panose="020F0502020204030204" pitchFamily="34" charset="0"/>
              </a:rPr>
              <a:t> : mitoses, clone, mutations de l’ADN, variabilité génétique (allèles, mutations, fréquence des mutations, mutations spontanées et induites, systèmes de réparation).</a:t>
            </a:r>
            <a:endParaRPr lang="fr-FR" sz="1400" dirty="0">
              <a:solidFill>
                <a:srgbClr val="0070C0"/>
              </a:solidFill>
              <a:latin typeface="Calibri" panose="020F0502020204030204" pitchFamily="34" charset="0"/>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205587" y="3772018"/>
            <a:ext cx="5018767" cy="1077218"/>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dirty="0" smtClean="0">
                <a:solidFill>
                  <a:srgbClr val="FF0000"/>
                </a:solidFill>
              </a:rPr>
              <a:t>Questions sur les limites, les interprétations, les choix, …</a:t>
            </a:r>
          </a:p>
          <a:p>
            <a:pPr marL="285750" lvl="1" indent="-285750" algn="just">
              <a:buFont typeface="Wingdings" panose="05000000000000000000" pitchFamily="2" charset="2"/>
              <a:buChar char="Ø"/>
            </a:pPr>
            <a:r>
              <a:rPr lang="fr-FR" sz="1600" dirty="0" smtClean="0">
                <a:solidFill>
                  <a:srgbClr val="FF0000"/>
                </a:solidFill>
              </a:rPr>
              <a:t>Eventuel fil conducteur</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6" y="4463697"/>
            <a:ext cx="6538685" cy="2062103"/>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600" b="1" dirty="0" smtClean="0"/>
              <a:t>établir</a:t>
            </a:r>
            <a:r>
              <a:rPr lang="fr-FR" sz="1600" dirty="0" smtClean="0"/>
              <a:t> la notion </a:t>
            </a:r>
            <a:r>
              <a:rPr lang="fr-FR" sz="1600" dirty="0"/>
              <a:t>de clone </a:t>
            </a:r>
            <a:r>
              <a:rPr lang="fr-FR" sz="1600" dirty="0" smtClean="0"/>
              <a:t>: exemples </a:t>
            </a:r>
            <a:r>
              <a:rPr lang="fr-FR" sz="1600" dirty="0"/>
              <a:t>tirés de l’agriculture ou du domaine de la santé (cellules cancéreuses, lymphocytes B producteurs d’un seul anticorps, clones bactériens</a:t>
            </a:r>
            <a:r>
              <a:rPr lang="fr-FR" sz="1600" dirty="0" smtClean="0"/>
              <a:t>).</a:t>
            </a:r>
          </a:p>
          <a:p>
            <a:pPr marL="285750" indent="-285750">
              <a:buFontTx/>
              <a:buChar char="-"/>
            </a:pPr>
            <a:r>
              <a:rPr lang="fr-FR" sz="1600" b="1" dirty="0" smtClean="0"/>
              <a:t>estimer</a:t>
            </a:r>
            <a:r>
              <a:rPr lang="fr-FR" sz="1600" dirty="0" smtClean="0"/>
              <a:t> </a:t>
            </a:r>
            <a:r>
              <a:rPr lang="fr-FR" sz="1600" dirty="0"/>
              <a:t>le nombre théorique de mutations </a:t>
            </a:r>
            <a:r>
              <a:rPr lang="fr-FR" sz="1600" dirty="0" smtClean="0"/>
              <a:t>qui </a:t>
            </a:r>
            <a:r>
              <a:rPr lang="fr-FR" sz="1600" dirty="0"/>
              <a:t>surviennent dans l’organisme humain, lors de son </a:t>
            </a:r>
            <a:r>
              <a:rPr lang="fr-FR" sz="1600" dirty="0" smtClean="0"/>
              <a:t>développement.</a:t>
            </a:r>
          </a:p>
          <a:p>
            <a:pPr marL="285750" indent="-285750">
              <a:buFontTx/>
              <a:buChar char="-"/>
            </a:pPr>
            <a:r>
              <a:rPr lang="fr-FR" sz="1600" b="1" dirty="0" smtClean="0"/>
              <a:t>extraire </a:t>
            </a:r>
            <a:r>
              <a:rPr lang="fr-FR" sz="1600" b="1" dirty="0"/>
              <a:t>et organiser </a:t>
            </a:r>
            <a:r>
              <a:rPr lang="fr-FR" sz="1600" dirty="0"/>
              <a:t>des informations sur les mutations et leurs effets </a:t>
            </a:r>
            <a:r>
              <a:rPr lang="fr-FR" sz="1600" dirty="0" smtClean="0"/>
              <a:t>phénotypiques (site </a:t>
            </a:r>
            <a:r>
              <a:rPr lang="fr-FR" sz="1600" dirty="0"/>
              <a:t>régulateur de l’expression d’un </a:t>
            </a:r>
            <a:r>
              <a:rPr lang="fr-FR" sz="1600" dirty="0" smtClean="0"/>
              <a:t>gène).</a:t>
            </a:r>
            <a:endParaRPr lang="fr-FR" sz="16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6" y="3267662"/>
            <a:ext cx="6538686" cy="340093"/>
          </a:xfrm>
          <a:prstGeom prst="rect">
            <a:avLst/>
          </a:prstGeom>
          <a:noFill/>
          <a:ln w="19050">
            <a:solidFill>
              <a:srgbClr val="0070C0"/>
            </a:solidFill>
          </a:ln>
        </p:spPr>
        <p:txBody>
          <a:bodyPr wrap="square" rtlCol="0">
            <a:spAutoFit/>
          </a:bodyPr>
          <a:lstStyle/>
          <a:p>
            <a:pPr>
              <a:lnSpc>
                <a:spcPct val="115000"/>
              </a:lnSpc>
              <a:spcAft>
                <a:spcPts val="1000"/>
              </a:spcAft>
            </a:pPr>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a:t>
            </a:r>
            <a:r>
              <a:rPr lang="fr-FR" sz="1400" b="1" dirty="0" smtClean="0">
                <a:latin typeface="Calibri" panose="020F0502020204030204" pitchFamily="34" charset="0"/>
                <a:ea typeface="Calibri" panose="020F0502020204030204" pitchFamily="34" charset="0"/>
                <a:cs typeface="Calibri" panose="020F0502020204030204" pitchFamily="34" charset="0"/>
              </a:rPr>
              <a:t>clone.</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82803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L’inéluctable évolution des génomes au sein des populations</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936498"/>
            <a:ext cx="6538686" cy="3539430"/>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smtClean="0">
                <a:ea typeface="Calibri" panose="020F0502020204030204" pitchFamily="34" charset="0"/>
                <a:cs typeface="Calibri" panose="020F0502020204030204" pitchFamily="34" charset="0"/>
              </a:rPr>
              <a:t>que dans </a:t>
            </a:r>
            <a:r>
              <a:rPr lang="fr-FR" sz="1400" dirty="0">
                <a:ea typeface="Calibri" panose="020F0502020204030204" pitchFamily="34" charset="0"/>
                <a:cs typeface="Calibri" panose="020F0502020204030204" pitchFamily="34" charset="0"/>
              </a:rPr>
              <a:t>les populations eucaryotes à reproduction sexuée, le </a:t>
            </a:r>
            <a:r>
              <a:rPr lang="fr-FR" sz="1400" b="1" dirty="0">
                <a:ea typeface="Calibri" panose="020F0502020204030204" pitchFamily="34" charset="0"/>
                <a:cs typeface="Calibri" panose="020F0502020204030204" pitchFamily="34" charset="0"/>
              </a:rPr>
              <a:t>modèle</a:t>
            </a:r>
            <a:r>
              <a:rPr lang="fr-FR" sz="1400" dirty="0">
                <a:ea typeface="Calibri" panose="020F0502020204030204" pitchFamily="34" charset="0"/>
                <a:cs typeface="Calibri" panose="020F0502020204030204" pitchFamily="34" charset="0"/>
              </a:rPr>
              <a:t> théorique de </a:t>
            </a:r>
            <a:r>
              <a:rPr lang="fr-FR" sz="1400" b="1" dirty="0">
                <a:ea typeface="Calibri" panose="020F0502020204030204" pitchFamily="34" charset="0"/>
                <a:cs typeface="Calibri" panose="020F0502020204030204" pitchFamily="34" charset="0"/>
              </a:rPr>
              <a:t>Hardy-Weinberg</a:t>
            </a:r>
            <a:r>
              <a:rPr lang="fr-FR" sz="1400" dirty="0">
                <a:ea typeface="Calibri" panose="020F0502020204030204" pitchFamily="34" charset="0"/>
                <a:cs typeface="Calibri" panose="020F0502020204030204" pitchFamily="34" charset="0"/>
              </a:rPr>
              <a:t> prévoit la </a:t>
            </a:r>
            <a:r>
              <a:rPr lang="fr-FR" sz="1400" b="1" dirty="0">
                <a:ea typeface="Calibri" panose="020F0502020204030204" pitchFamily="34" charset="0"/>
                <a:cs typeface="Calibri" panose="020F0502020204030204" pitchFamily="34" charset="0"/>
              </a:rPr>
              <a:t>stabilité des fréquences relatives des allèles </a:t>
            </a:r>
            <a:r>
              <a:rPr lang="fr-FR" sz="1400" dirty="0">
                <a:ea typeface="Calibri" panose="020F0502020204030204" pitchFamily="34" charset="0"/>
                <a:cs typeface="Calibri" panose="020F0502020204030204" pitchFamily="34" charset="0"/>
              </a:rPr>
              <a:t>dans une population.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cependant </a:t>
            </a:r>
            <a:r>
              <a:rPr lang="fr-FR" sz="1400" dirty="0">
                <a:ea typeface="Calibri" panose="020F0502020204030204" pitchFamily="34" charset="0"/>
                <a:cs typeface="Calibri" panose="020F0502020204030204" pitchFamily="34" charset="0"/>
              </a:rPr>
              <a:t>dans les </a:t>
            </a:r>
            <a:r>
              <a:rPr lang="fr-FR" sz="1400" b="1" dirty="0">
                <a:ea typeface="Calibri" panose="020F0502020204030204" pitchFamily="34" charset="0"/>
                <a:cs typeface="Calibri" panose="020F0502020204030204" pitchFamily="34" charset="0"/>
              </a:rPr>
              <a:t>populations réelles</a:t>
            </a:r>
            <a:r>
              <a:rPr lang="fr-FR" sz="1400" dirty="0">
                <a:ea typeface="Calibri" panose="020F0502020204030204" pitchFamily="34" charset="0"/>
                <a:cs typeface="Calibri" panose="020F0502020204030204" pitchFamily="34" charset="0"/>
              </a:rPr>
              <a:t>, différents facteurs empêchent d’atteindre cet équilibre théorique : l’existence de </a:t>
            </a:r>
            <a:r>
              <a:rPr lang="fr-FR" sz="1400" b="1" dirty="0">
                <a:ea typeface="Calibri" panose="020F0502020204030204" pitchFamily="34" charset="0"/>
                <a:cs typeface="Calibri" panose="020F0502020204030204" pitchFamily="34" charset="0"/>
              </a:rPr>
              <a:t>mutations</a:t>
            </a:r>
            <a:r>
              <a:rPr lang="fr-FR" sz="1400" dirty="0">
                <a:ea typeface="Calibri" panose="020F0502020204030204" pitchFamily="34" charset="0"/>
                <a:cs typeface="Calibri" panose="020F0502020204030204" pitchFamily="34" charset="0"/>
              </a:rPr>
              <a:t>, le </a:t>
            </a:r>
            <a:r>
              <a:rPr lang="fr-FR" sz="1400" b="1" dirty="0">
                <a:ea typeface="Calibri" panose="020F0502020204030204" pitchFamily="34" charset="0"/>
                <a:cs typeface="Calibri" panose="020F0502020204030204" pitchFamily="34" charset="0"/>
              </a:rPr>
              <a:t>caractère favorable ou défavorable </a:t>
            </a:r>
            <a:r>
              <a:rPr lang="fr-FR" sz="1400" dirty="0">
                <a:ea typeface="Calibri" panose="020F0502020204030204" pitchFamily="34" charset="0"/>
                <a:cs typeface="Calibri" panose="020F0502020204030204" pitchFamily="34" charset="0"/>
              </a:rPr>
              <a:t>de celles-ci, </a:t>
            </a:r>
            <a:r>
              <a:rPr lang="fr-FR" sz="1400" b="1" dirty="0">
                <a:ea typeface="Calibri" panose="020F0502020204030204" pitchFamily="34" charset="0"/>
                <a:cs typeface="Calibri" panose="020F0502020204030204" pitchFamily="34" charset="0"/>
              </a:rPr>
              <a:t>la taille limitée d’une population </a:t>
            </a:r>
            <a:r>
              <a:rPr lang="fr-FR" sz="1400" dirty="0">
                <a:ea typeface="Calibri" panose="020F0502020204030204" pitchFamily="34" charset="0"/>
                <a:cs typeface="Calibri" panose="020F0502020204030204" pitchFamily="34" charset="0"/>
              </a:rPr>
              <a:t>(effets de la </a:t>
            </a:r>
            <a:r>
              <a:rPr lang="fr-FR" sz="1400" b="1" dirty="0">
                <a:ea typeface="Calibri" panose="020F0502020204030204" pitchFamily="34" charset="0"/>
                <a:cs typeface="Calibri" panose="020F0502020204030204" pitchFamily="34" charset="0"/>
              </a:rPr>
              <a:t>dérive</a:t>
            </a:r>
            <a:r>
              <a:rPr lang="fr-FR" sz="1400" dirty="0">
                <a:ea typeface="Calibri" panose="020F0502020204030204" pitchFamily="34" charset="0"/>
                <a:cs typeface="Calibri" panose="020F0502020204030204" pitchFamily="34" charset="0"/>
              </a:rPr>
              <a:t> </a:t>
            </a:r>
            <a:r>
              <a:rPr lang="fr-FR" sz="1400" b="1" dirty="0">
                <a:ea typeface="Calibri" panose="020F0502020204030204" pitchFamily="34" charset="0"/>
                <a:cs typeface="Calibri" panose="020F0502020204030204" pitchFamily="34" charset="0"/>
              </a:rPr>
              <a:t>génétique</a:t>
            </a:r>
            <a:r>
              <a:rPr lang="fr-FR" sz="1400" dirty="0">
                <a:ea typeface="Calibri" panose="020F0502020204030204" pitchFamily="34" charset="0"/>
                <a:cs typeface="Calibri" panose="020F0502020204030204" pitchFamily="34" charset="0"/>
              </a:rPr>
              <a:t>), les </a:t>
            </a:r>
            <a:r>
              <a:rPr lang="fr-FR" sz="1400" b="1" dirty="0">
                <a:ea typeface="Calibri" panose="020F0502020204030204" pitchFamily="34" charset="0"/>
                <a:cs typeface="Calibri" panose="020F0502020204030204" pitchFamily="34" charset="0"/>
              </a:rPr>
              <a:t>migrations</a:t>
            </a:r>
            <a:r>
              <a:rPr lang="fr-FR" sz="1400" dirty="0">
                <a:ea typeface="Calibri" panose="020F0502020204030204" pitchFamily="34" charset="0"/>
                <a:cs typeface="Calibri" panose="020F0502020204030204" pitchFamily="34" charset="0"/>
              </a:rPr>
              <a:t> et les </a:t>
            </a:r>
            <a:r>
              <a:rPr lang="fr-FR" sz="1400" b="1" dirty="0">
                <a:ea typeface="Calibri" panose="020F0502020204030204" pitchFamily="34" charset="0"/>
                <a:cs typeface="Calibri" panose="020F0502020204030204" pitchFamily="34" charset="0"/>
              </a:rPr>
              <a:t>préférences sexuelles</a:t>
            </a:r>
            <a:r>
              <a:rPr lang="fr-FR" sz="1400" dirty="0">
                <a:ea typeface="Calibri" panose="020F0502020204030204" pitchFamily="34" charset="0"/>
                <a:cs typeface="Calibri" panose="020F0502020204030204" pitchFamily="34" charset="0"/>
              </a:rPr>
              <a:t>.</a:t>
            </a:r>
          </a:p>
          <a:p>
            <a:pPr marL="285750" indent="-285750">
              <a:buFontTx/>
              <a:buChar char="-"/>
            </a:pPr>
            <a:r>
              <a:rPr lang="fr-FR" sz="1400" dirty="0" smtClean="0">
                <a:ea typeface="Calibri" panose="020F0502020204030204" pitchFamily="34" charset="0"/>
                <a:cs typeface="Calibri" panose="020F0502020204030204" pitchFamily="34" charset="0"/>
              </a:rPr>
              <a:t>que les </a:t>
            </a:r>
            <a:r>
              <a:rPr lang="fr-FR" sz="1400" b="1" dirty="0">
                <a:ea typeface="Calibri" panose="020F0502020204030204" pitchFamily="34" charset="0"/>
                <a:cs typeface="Calibri" panose="020F0502020204030204" pitchFamily="34" charset="0"/>
              </a:rPr>
              <a:t>populations</a:t>
            </a:r>
            <a:r>
              <a:rPr lang="fr-FR" sz="1400" dirty="0">
                <a:ea typeface="Calibri" panose="020F0502020204030204" pitchFamily="34" charset="0"/>
                <a:cs typeface="Calibri" panose="020F0502020204030204" pitchFamily="34" charset="0"/>
              </a:rPr>
              <a:t> sont soumises à la </a:t>
            </a:r>
            <a:r>
              <a:rPr lang="fr-FR" sz="1400" b="1" dirty="0">
                <a:ea typeface="Calibri" panose="020F0502020204030204" pitchFamily="34" charset="0"/>
                <a:cs typeface="Calibri" panose="020F0502020204030204" pitchFamily="34" charset="0"/>
              </a:rPr>
              <a:t>sélection naturelle </a:t>
            </a:r>
            <a:r>
              <a:rPr lang="fr-FR" sz="1400" dirty="0">
                <a:ea typeface="Calibri" panose="020F0502020204030204" pitchFamily="34" charset="0"/>
                <a:cs typeface="Calibri" panose="020F0502020204030204" pitchFamily="34" charset="0"/>
              </a:rPr>
              <a:t>et à la </a:t>
            </a:r>
            <a:r>
              <a:rPr lang="fr-FR" sz="1400" b="1" dirty="0">
                <a:ea typeface="Calibri" panose="020F0502020204030204" pitchFamily="34" charset="0"/>
                <a:cs typeface="Calibri" panose="020F0502020204030204" pitchFamily="34" charset="0"/>
              </a:rPr>
              <a:t>dérive </a:t>
            </a:r>
            <a:r>
              <a:rPr lang="fr-FR" sz="1400" b="1" dirty="0" smtClean="0">
                <a:ea typeface="Calibri" panose="020F0502020204030204" pitchFamily="34" charset="0"/>
                <a:cs typeface="Calibri" panose="020F0502020204030204" pitchFamily="34" charset="0"/>
              </a:rPr>
              <a:t>génétique</a:t>
            </a:r>
            <a:r>
              <a:rPr lang="fr-FR" sz="1400" dirty="0" smtClean="0">
                <a:ea typeface="Calibri" panose="020F0502020204030204" pitchFamily="34" charset="0"/>
                <a:cs typeface="Calibri" panose="020F0502020204030204" pitchFamily="34" charset="0"/>
              </a:rPr>
              <a:t>.</a:t>
            </a:r>
          </a:p>
          <a:p>
            <a:pPr marL="285750" indent="-285750">
              <a:buFontTx/>
              <a:buChar char="-"/>
            </a:pPr>
            <a:r>
              <a:rPr lang="fr-FR" sz="1400" dirty="0" smtClean="0">
                <a:ea typeface="Calibri" panose="020F0502020204030204" pitchFamily="34" charset="0"/>
                <a:cs typeface="Calibri" panose="020F0502020204030204" pitchFamily="34" charset="0"/>
              </a:rPr>
              <a:t>qu'à </a:t>
            </a:r>
            <a:r>
              <a:rPr lang="fr-FR" sz="1400" dirty="0">
                <a:ea typeface="Calibri" panose="020F0502020204030204" pitchFamily="34" charset="0"/>
                <a:cs typeface="Calibri" panose="020F0502020204030204" pitchFamily="34" charset="0"/>
              </a:rPr>
              <a:t>cause de </a:t>
            </a:r>
            <a:r>
              <a:rPr lang="fr-FR" sz="1400" b="1" dirty="0">
                <a:ea typeface="Calibri" panose="020F0502020204030204" pitchFamily="34" charset="0"/>
                <a:cs typeface="Calibri" panose="020F0502020204030204" pitchFamily="34" charset="0"/>
              </a:rPr>
              <a:t>l’instabilité de l’environnement </a:t>
            </a:r>
            <a:r>
              <a:rPr lang="fr-FR" sz="1400" dirty="0">
                <a:ea typeface="Calibri" panose="020F0502020204030204" pitchFamily="34" charset="0"/>
                <a:cs typeface="Calibri" panose="020F0502020204030204" pitchFamily="34" charset="0"/>
              </a:rPr>
              <a:t>biotique et abiotique, une </a:t>
            </a:r>
            <a:r>
              <a:rPr lang="fr-FR" sz="1400" b="1" dirty="0">
                <a:ea typeface="Calibri" panose="020F0502020204030204" pitchFamily="34" charset="0"/>
                <a:cs typeface="Calibri" panose="020F0502020204030204" pitchFamily="34" charset="0"/>
              </a:rPr>
              <a:t>différenciation génétique </a:t>
            </a:r>
            <a:r>
              <a:rPr lang="fr-FR" sz="1400" dirty="0">
                <a:ea typeface="Calibri" panose="020F0502020204030204" pitchFamily="34" charset="0"/>
                <a:cs typeface="Calibri" panose="020F0502020204030204" pitchFamily="34" charset="0"/>
              </a:rPr>
              <a:t>se produit obligatoirement </a:t>
            </a:r>
            <a:r>
              <a:rPr lang="fr-FR" sz="1400" b="1" dirty="0">
                <a:ea typeface="Calibri" panose="020F0502020204030204" pitchFamily="34" charset="0"/>
                <a:cs typeface="Calibri" panose="020F0502020204030204" pitchFamily="34" charset="0"/>
              </a:rPr>
              <a:t>au cours du temps</a:t>
            </a:r>
            <a:r>
              <a:rPr lang="fr-FR" sz="1400" dirty="0">
                <a:ea typeface="Calibri" panose="020F0502020204030204" pitchFamily="34" charset="0"/>
                <a:cs typeface="Calibri" panose="020F0502020204030204" pitchFamily="34" charset="0"/>
              </a:rPr>
              <a:t>.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cette </a:t>
            </a:r>
            <a:r>
              <a:rPr lang="fr-FR" sz="1400" dirty="0">
                <a:ea typeface="Calibri" panose="020F0502020204030204" pitchFamily="34" charset="0"/>
                <a:cs typeface="Calibri" panose="020F0502020204030204" pitchFamily="34" charset="0"/>
              </a:rPr>
              <a:t>différenciation peut conduire à limiter les </a:t>
            </a:r>
            <a:r>
              <a:rPr lang="fr-FR" sz="1400" b="1" dirty="0">
                <a:ea typeface="Calibri" panose="020F0502020204030204" pitchFamily="34" charset="0"/>
                <a:cs typeface="Calibri" panose="020F0502020204030204" pitchFamily="34" charset="0"/>
              </a:rPr>
              <a:t>échanges réguliers de gènes entre différentes populations</a:t>
            </a:r>
            <a:r>
              <a:rPr lang="fr-FR" sz="1400" dirty="0">
                <a:ea typeface="Calibri" panose="020F0502020204030204" pitchFamily="34" charset="0"/>
                <a:cs typeface="Calibri" panose="020F0502020204030204" pitchFamily="34" charset="0"/>
              </a:rPr>
              <a:t>.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toutes </a:t>
            </a:r>
            <a:r>
              <a:rPr lang="fr-FR" sz="1400" dirty="0">
                <a:ea typeface="Calibri" panose="020F0502020204030204" pitchFamily="34" charset="0"/>
                <a:cs typeface="Calibri" panose="020F0502020204030204" pitchFamily="34" charset="0"/>
              </a:rPr>
              <a:t>les </a:t>
            </a:r>
            <a:r>
              <a:rPr lang="fr-FR" sz="1400" b="1" dirty="0">
                <a:ea typeface="Calibri" panose="020F0502020204030204" pitchFamily="34" charset="0"/>
                <a:cs typeface="Calibri" panose="020F0502020204030204" pitchFamily="34" charset="0"/>
              </a:rPr>
              <a:t>espèces</a:t>
            </a:r>
            <a:r>
              <a:rPr lang="fr-FR" sz="1400" dirty="0">
                <a:ea typeface="Calibri" panose="020F0502020204030204" pitchFamily="34" charset="0"/>
                <a:cs typeface="Calibri" panose="020F0502020204030204" pitchFamily="34" charset="0"/>
              </a:rPr>
              <a:t> apparaissent donc comme des </a:t>
            </a:r>
            <a:r>
              <a:rPr lang="fr-FR" sz="1400" b="1" dirty="0" smtClean="0">
                <a:ea typeface="Calibri" panose="020F0502020204030204" pitchFamily="34" charset="0"/>
                <a:cs typeface="Calibri" panose="020F0502020204030204" pitchFamily="34" charset="0"/>
              </a:rPr>
              <a:t>ensembles hétérogènes </a:t>
            </a:r>
            <a:r>
              <a:rPr lang="fr-FR" sz="1400" b="1" dirty="0">
                <a:ea typeface="Calibri" panose="020F0502020204030204" pitchFamily="34" charset="0"/>
                <a:cs typeface="Calibri" panose="020F0502020204030204" pitchFamily="34" charset="0"/>
              </a:rPr>
              <a:t>de populations</a:t>
            </a:r>
            <a:r>
              <a:rPr lang="fr-FR" sz="1400" dirty="0">
                <a:ea typeface="Calibri" panose="020F0502020204030204" pitchFamily="34" charset="0"/>
                <a:cs typeface="Calibri" panose="020F0502020204030204" pitchFamily="34" charset="0"/>
              </a:rPr>
              <a:t>, </a:t>
            </a:r>
            <a:r>
              <a:rPr lang="fr-FR" sz="1400" b="1" dirty="0">
                <a:ea typeface="Calibri" panose="020F0502020204030204" pitchFamily="34" charset="0"/>
                <a:cs typeface="Calibri" panose="020F0502020204030204" pitchFamily="34" charset="0"/>
              </a:rPr>
              <a:t>évoluant</a:t>
            </a:r>
            <a:r>
              <a:rPr lang="fr-FR" sz="1400" dirty="0">
                <a:ea typeface="Calibri" panose="020F0502020204030204" pitchFamily="34" charset="0"/>
                <a:cs typeface="Calibri" panose="020F0502020204030204" pitchFamily="34" charset="0"/>
              </a:rPr>
              <a:t> </a:t>
            </a:r>
            <a:r>
              <a:rPr lang="fr-FR" sz="1400" b="1" dirty="0">
                <a:ea typeface="Calibri" panose="020F0502020204030204" pitchFamily="34" charset="0"/>
                <a:cs typeface="Calibri" panose="020F0502020204030204" pitchFamily="34" charset="0"/>
              </a:rPr>
              <a:t>continuellement</a:t>
            </a:r>
            <a:r>
              <a:rPr lang="fr-FR" sz="1400" dirty="0">
                <a:ea typeface="Calibri" panose="020F0502020204030204" pitchFamily="34" charset="0"/>
                <a:cs typeface="Calibri" panose="020F0502020204030204" pitchFamily="34" charset="0"/>
              </a:rPr>
              <a:t> dans le temps.</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091980"/>
            <a:ext cx="5018766" cy="2246769"/>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a:solidFill>
                  <a:srgbClr val="0070C0"/>
                </a:solidFill>
              </a:rPr>
              <a:t>biodiversité, relations interspécifiques, héritabilité, stabilité de groupe. Évolution, caractères partagés, classification, arbres de parenté, mutations, hasard, sélection naturelle.</a:t>
            </a:r>
          </a:p>
          <a:p>
            <a:r>
              <a:rPr lang="fr-FR" sz="1400" b="1" dirty="0" smtClean="0">
                <a:solidFill>
                  <a:srgbClr val="0070C0"/>
                </a:solidFill>
              </a:rPr>
              <a:t>Seconde : </a:t>
            </a:r>
            <a:r>
              <a:rPr lang="fr-FR" sz="1400" dirty="0" smtClean="0">
                <a:solidFill>
                  <a:srgbClr val="0070C0"/>
                </a:solidFill>
              </a:rPr>
              <a:t>Biodiversité à différentes échelles, sélection naturelle, dérive génétique, sélection sexuelle.</a:t>
            </a:r>
            <a:endParaRPr lang="fr-FR" sz="1400" b="1" dirty="0" smtClean="0">
              <a:solidFill>
                <a:srgbClr val="0070C0"/>
              </a:solidFill>
            </a:endParaRPr>
          </a:p>
          <a:p>
            <a:r>
              <a:rPr lang="fr-FR" sz="1400" b="1" dirty="0" smtClean="0">
                <a:solidFill>
                  <a:srgbClr val="0070C0"/>
                </a:solidFill>
              </a:rPr>
              <a:t>Première spé: </a:t>
            </a:r>
            <a:r>
              <a:rPr lang="fr-FR" sz="1400" dirty="0" smtClean="0">
                <a:solidFill>
                  <a:srgbClr val="0070C0"/>
                </a:solidFill>
              </a:rPr>
              <a:t>Mutations de l’ADN et variabilité génétique, allèles, mutations, fréquence des mutations, mutations spontanées et induites, systèmes de réparation. L’histoire de l’humanité lue à travers son génome </a:t>
            </a:r>
            <a:r>
              <a:rPr lang="fr-FR" sz="1400" dirty="0" smtClean="0">
                <a:solidFill>
                  <a:srgbClr val="0070C0"/>
                </a:solidFill>
                <a:sym typeface="Wingdings" pitchFamily="2" charset="2"/>
              </a:rPr>
              <a:t> diversité allélique entre génomes humains.</a:t>
            </a:r>
            <a:endParaRPr lang="fr-FR" sz="1400" dirty="0" smtClean="0">
              <a:solidFill>
                <a:srgbClr val="0070C0"/>
              </a:solidFill>
            </a:endParaRPr>
          </a:p>
          <a:p>
            <a:r>
              <a:rPr lang="fr-FR" sz="1400" b="1" dirty="0" smtClean="0">
                <a:solidFill>
                  <a:srgbClr val="0070C0"/>
                </a:solidFill>
              </a:rPr>
              <a:t>ECS de terminale : </a:t>
            </a:r>
            <a:r>
              <a:rPr lang="fr-FR" sz="1400" dirty="0" smtClean="0">
                <a:solidFill>
                  <a:srgbClr val="0070C0"/>
                </a:solidFill>
              </a:rPr>
              <a:t>loi de Hardy-Weinberg</a:t>
            </a:r>
            <a:endParaRPr lang="fr-FR" sz="1400" dirty="0">
              <a:solidFill>
                <a:srgbClr val="0070C0"/>
              </a:solidFill>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3573302"/>
            <a:ext cx="5018767" cy="2800767"/>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dirty="0" smtClean="0">
                <a:solidFill>
                  <a:srgbClr val="FF0000"/>
                </a:solidFill>
              </a:rPr>
              <a:t>Les </a:t>
            </a:r>
            <a:r>
              <a:rPr lang="fr-FR" sz="1600" dirty="0">
                <a:solidFill>
                  <a:srgbClr val="FF0000"/>
                </a:solidFill>
              </a:rPr>
              <a:t>conditions d’applications du modèle de Hardy-Weinberg sont mobilisées en lien avec l’enseignement scientifique. Une espèce peut être considérée comme une population d’individus suffisamment isolée génétiquement des autres populations</a:t>
            </a:r>
            <a:r>
              <a:rPr lang="fr-FR" sz="1600" dirty="0" smtClean="0">
                <a:solidFill>
                  <a:srgbClr val="FF0000"/>
                </a:solidFill>
              </a:rPr>
              <a:t>.</a:t>
            </a:r>
          </a:p>
          <a:p>
            <a:pPr marL="285750" lvl="1" indent="-285750" algn="just">
              <a:buFont typeface="Wingdings" panose="05000000000000000000" pitchFamily="2" charset="2"/>
              <a:buChar char="Ø"/>
            </a:pPr>
            <a:r>
              <a:rPr lang="fr-FR" sz="1600" dirty="0" smtClean="0">
                <a:solidFill>
                  <a:srgbClr val="FF0000"/>
                </a:solidFill>
              </a:rPr>
              <a:t>il </a:t>
            </a:r>
            <a:r>
              <a:rPr lang="fr-FR" sz="1600" dirty="0">
                <a:solidFill>
                  <a:srgbClr val="FF0000"/>
                </a:solidFill>
              </a:rPr>
              <a:t>s’agit avant tout de mobiliser les acquis des élèves sur les mécanismes de l’évolution et de comprendre, en s’appuyant sur des exemples variés, que ces mécanismes concernent toutes les populations vivantes.</a:t>
            </a:r>
            <a:endParaRPr lang="fr-FR" sz="16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8" y="5005837"/>
            <a:ext cx="6538685" cy="1846659"/>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Comprendre et identifier les facteurs éloignant de l’équilibre théorique de Hardy-Weinberg, notamment l’appariement non-aléatoire, la sélection, la population finie (dérive).</a:t>
            </a:r>
          </a:p>
          <a:p>
            <a:pPr marL="285750" indent="-285750">
              <a:buFontTx/>
              <a:buChar char="-"/>
            </a:pPr>
            <a:r>
              <a:rPr lang="fr-FR" sz="1400" b="1" dirty="0"/>
              <a:t>Extraire, organiser et exploiter des informations sur l’évolution de fréquences alléliques dans des populations.</a:t>
            </a:r>
          </a:p>
          <a:p>
            <a:pPr marL="285750" indent="-285750">
              <a:buFontTx/>
              <a:buChar char="-"/>
            </a:pPr>
            <a:r>
              <a:rPr lang="fr-FR" sz="1400" b="1" dirty="0"/>
              <a:t>Questionner la notion d’espèce en s’appuyant sur les apports modernes du séquençage de l’ADN..</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7" y="4570836"/>
            <a:ext cx="6538686" cy="307777"/>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mutation, sélection, dérive, évolution.</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6134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dirty="0" smtClean="0"/>
              <a:t>Si la notion d'équilibre d'Hardy-Weinberg est abordée en cours d'enseignement scientifique, les déséquilibres et, plus précisément, la compréhension et l'identification des facteurs éloignant de l’équilibre théorique de Hardy-Weinberg sont vus en spécialité SVT.</a:t>
            </a:r>
            <a:br>
              <a:rPr lang="fr-FR" sz="2000" dirty="0" smtClean="0"/>
            </a:br>
            <a:r>
              <a:rPr lang="fr-FR" sz="2000" dirty="0" smtClean="0"/>
              <a:t>Le premier document vous permet de faire le lien entre les deux programmes</a:t>
            </a:r>
            <a:endParaRPr lang="fr-FR" sz="2000" dirty="0"/>
          </a:p>
        </p:txBody>
      </p:sp>
      <p:pic>
        <p:nvPicPr>
          <p:cNvPr id="5122" name="Picture 2" descr="D:\Documents\Formation et inspections\Inspection\FF\Reforme bac\JDI\2020\documents magistere\HW.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754355" y="2045970"/>
            <a:ext cx="4699531" cy="4644079"/>
          </a:xfrm>
          <a:prstGeom prst="rect">
            <a:avLst/>
          </a:prstGeom>
          <a:noFill/>
        </p:spPr>
      </p:pic>
      <p:sp>
        <p:nvSpPr>
          <p:cNvPr id="3" name="ZoneTexte 2"/>
          <p:cNvSpPr txBox="1"/>
          <p:nvPr/>
        </p:nvSpPr>
        <p:spPr>
          <a:xfrm>
            <a:off x="1291590" y="1783080"/>
            <a:ext cx="946404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magistere.education.fr/ac-grenoble/mod/book/view.php?id=702265&amp;chapterid=6432</a:t>
            </a:r>
            <a:r>
              <a:rPr lang="fr-FR" dirty="0" smtClean="0"/>
              <a:t> </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Feuille de calcul permettant de tester si on est, ou pas, dans le cas d'un déséquilibre:</a:t>
            </a:r>
            <a:endParaRPr lang="fr-FR" dirty="0"/>
          </a:p>
        </p:txBody>
      </p:sp>
      <p:pic>
        <p:nvPicPr>
          <p:cNvPr id="6146" name="Picture 2" descr="D:\Documents\Formation et inspections\Inspection\FF\Reforme bac\JDI\2020\documents magistere\chi2.JPG"/>
          <p:cNvPicPr>
            <a:picLocks noChangeAspect="1" noChangeArrowheads="1"/>
          </p:cNvPicPr>
          <p:nvPr/>
        </p:nvPicPr>
        <p:blipFill>
          <a:blip r:embed="rId2" cstate="print"/>
          <a:srcRect/>
          <a:stretch>
            <a:fillRect/>
          </a:stretch>
        </p:blipFill>
        <p:spPr bwMode="auto">
          <a:xfrm>
            <a:off x="1328737" y="2647358"/>
            <a:ext cx="9534525" cy="3581400"/>
          </a:xfrm>
          <a:prstGeom prst="rect">
            <a:avLst/>
          </a:prstGeom>
          <a:noFill/>
        </p:spPr>
      </p:pic>
      <p:sp>
        <p:nvSpPr>
          <p:cNvPr id="5" name="ZoneTexte 4"/>
          <p:cNvSpPr txBox="1"/>
          <p:nvPr/>
        </p:nvSpPr>
        <p:spPr>
          <a:xfrm>
            <a:off x="1291590" y="1783080"/>
            <a:ext cx="946404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magistere.education.fr/ac-grenoble/mod/book/view.php?id=702265&amp;chapterid=6432</a:t>
            </a:r>
            <a:r>
              <a:rPr lang="fr-FR" dirty="0" smtClean="0"/>
              <a:t>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Liste détaillée (avec des données) de cas où l'équilibre n'est pas atteint</a:t>
            </a:r>
            <a:endParaRPr lang="fr-FR" dirty="0"/>
          </a:p>
        </p:txBody>
      </p:sp>
      <p:pic>
        <p:nvPicPr>
          <p:cNvPr id="7170" name="Picture 2" descr="D:\Documents\Formation et inspections\Inspection\FF\Reforme bac\JDI\2020\documents magistere\Desequilibre.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06090" y="2400758"/>
            <a:ext cx="3912295" cy="3922883"/>
          </a:xfrm>
          <a:prstGeom prst="rect">
            <a:avLst/>
          </a:prstGeom>
          <a:noFill/>
        </p:spPr>
      </p:pic>
      <p:sp>
        <p:nvSpPr>
          <p:cNvPr id="4" name="ZoneTexte 3"/>
          <p:cNvSpPr txBox="1"/>
          <p:nvPr/>
        </p:nvSpPr>
        <p:spPr>
          <a:xfrm>
            <a:off x="1291590" y="1783080"/>
            <a:ext cx="946404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magistere.education.fr/ac-grenoble/mod/book/view.php?id=702265&amp;chapterid=6432</a:t>
            </a:r>
            <a:r>
              <a:rPr lang="fr-FR" dirty="0" smtClean="0"/>
              <a:t>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D’autres mécanismes contribuent à la diversité du vivant</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936498"/>
            <a:ext cx="6538686" cy="3539430"/>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smtClean="0">
                <a:ea typeface="Calibri" panose="020F0502020204030204" pitchFamily="34" charset="0"/>
                <a:cs typeface="Calibri" panose="020F0502020204030204" pitchFamily="34" charset="0"/>
              </a:rPr>
              <a:t>que la </a:t>
            </a:r>
            <a:r>
              <a:rPr lang="fr-FR" sz="1400" dirty="0">
                <a:ea typeface="Calibri" panose="020F0502020204030204" pitchFamily="34" charset="0"/>
                <a:cs typeface="Calibri" panose="020F0502020204030204" pitchFamily="34" charset="0"/>
              </a:rPr>
              <a:t>diversification phénotypique des êtres vivants n’est pas uniquement due à la diversification génétique.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d’autres </a:t>
            </a:r>
            <a:r>
              <a:rPr lang="fr-FR" sz="1400" dirty="0">
                <a:ea typeface="Calibri" panose="020F0502020204030204" pitchFamily="34" charset="0"/>
                <a:cs typeface="Calibri" panose="020F0502020204030204" pitchFamily="34" charset="0"/>
              </a:rPr>
              <a:t>mécanismes interviennent :</a:t>
            </a:r>
          </a:p>
          <a:p>
            <a:pPr marL="539750" lvl="1" indent="-92075"/>
            <a:r>
              <a:rPr lang="fr-FR" sz="1400" dirty="0">
                <a:ea typeface="Calibri" panose="020F0502020204030204" pitchFamily="34" charset="0"/>
                <a:cs typeface="Calibri" panose="020F0502020204030204" pitchFamily="34" charset="0"/>
              </a:rPr>
              <a:t>- associations non héréditaires (pathogènes ou symbiotes ; cas du microbiote acquis) ;</a:t>
            </a:r>
          </a:p>
          <a:p>
            <a:pPr marL="539750" lvl="1" indent="-92075"/>
            <a:r>
              <a:rPr lang="fr-FR" sz="1400" dirty="0">
                <a:ea typeface="Calibri" panose="020F0502020204030204" pitchFamily="34" charset="0"/>
                <a:cs typeface="Calibri" panose="020F0502020204030204" pitchFamily="34" charset="0"/>
              </a:rPr>
              <a:t>- recrutement de composants inertes du milieu qui modulent le phénotype (constructions, parures…).</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chez </a:t>
            </a:r>
            <a:r>
              <a:rPr lang="fr-FR" sz="1400" dirty="0">
                <a:ea typeface="Calibri" panose="020F0502020204030204" pitchFamily="34" charset="0"/>
                <a:cs typeface="Calibri" panose="020F0502020204030204" pitchFamily="34" charset="0"/>
              </a:rPr>
              <a:t>certains animaux, les comportements acquis peuvent être transmis d’une génération à l’autre et constituer une source de diversité : ainsi du chant des oiseaux, de l’utilisation d’outils dans des populations animales, de la culture notamment dans les sociétés humaines.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ces </a:t>
            </a:r>
            <a:r>
              <a:rPr lang="fr-FR" sz="1400" dirty="0">
                <a:ea typeface="Calibri" panose="020F0502020204030204" pitchFamily="34" charset="0"/>
                <a:cs typeface="Calibri" panose="020F0502020204030204" pitchFamily="34" charset="0"/>
              </a:rPr>
              <a:t>traits sont transmis entre contemporains et de génération en génération, et subissent une évolution (apparition de nouveaux traits, qui peuvent être sélectionnés, contre-sélectionnés ou perdus par hasard)..</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091980"/>
            <a:ext cx="5018766" cy="1384995"/>
          </a:xfrm>
          <a:prstGeom prst="rect">
            <a:avLst/>
          </a:prstGeom>
          <a:noFill/>
          <a:ln w="19050">
            <a:solidFill>
              <a:srgbClr val="7030A0"/>
            </a:solidFill>
          </a:ln>
        </p:spPr>
        <p:txBody>
          <a:bodyPr wrap="square" rtlCol="0">
            <a:spAutoFit/>
          </a:bodyPr>
          <a:lstStyle/>
          <a:p>
            <a:r>
              <a:rPr lang="fr-FR" sz="1400" b="1" dirty="0" smtClean="0">
                <a:solidFill>
                  <a:srgbClr val="0070C0"/>
                </a:solidFill>
              </a:rPr>
              <a:t>C4 : </a:t>
            </a:r>
            <a:r>
              <a:rPr lang="fr-FR" sz="1400" dirty="0" smtClean="0">
                <a:solidFill>
                  <a:srgbClr val="0070C0"/>
                </a:solidFill>
                <a:latin typeface="Calibri" panose="020F0502020204030204" pitchFamily="34" charset="0"/>
              </a:rPr>
              <a:t>ubiquité</a:t>
            </a:r>
            <a:r>
              <a:rPr lang="fr-FR" sz="1400" dirty="0">
                <a:solidFill>
                  <a:srgbClr val="0070C0"/>
                </a:solidFill>
                <a:latin typeface="Calibri" panose="020F0502020204030204" pitchFamily="34" charset="0"/>
              </a:rPr>
              <a:t>, diversité et évolution du monde </a:t>
            </a:r>
            <a:r>
              <a:rPr lang="fr-FR" sz="1400" dirty="0" smtClean="0">
                <a:solidFill>
                  <a:srgbClr val="0070C0"/>
                </a:solidFill>
                <a:latin typeface="Calibri" panose="020F0502020204030204" pitchFamily="34" charset="0"/>
              </a:rPr>
              <a:t>bactérien, </a:t>
            </a:r>
            <a:r>
              <a:rPr lang="fr-FR" sz="1400" dirty="0" err="1" smtClean="0">
                <a:solidFill>
                  <a:srgbClr val="0070C0"/>
                </a:solidFill>
                <a:latin typeface="Calibri" panose="020F0502020204030204" pitchFamily="34" charset="0"/>
              </a:rPr>
              <a:t>microbiote</a:t>
            </a:r>
            <a:r>
              <a:rPr lang="fr-FR" sz="1400" dirty="0" smtClean="0">
                <a:solidFill>
                  <a:srgbClr val="0070C0"/>
                </a:solidFill>
                <a:latin typeface="Calibri" panose="020F0502020204030204" pitchFamily="34" charset="0"/>
              </a:rPr>
              <a:t> intestinal.</a:t>
            </a:r>
          </a:p>
          <a:p>
            <a:r>
              <a:rPr lang="fr-FR" sz="1400" b="1" dirty="0" smtClean="0">
                <a:solidFill>
                  <a:srgbClr val="0070C0"/>
                </a:solidFill>
                <a:latin typeface="Calibri" panose="020F0502020204030204" pitchFamily="34" charset="0"/>
              </a:rPr>
              <a:t>2de : </a:t>
            </a:r>
            <a:r>
              <a:rPr lang="fr-FR" sz="1400" dirty="0">
                <a:solidFill>
                  <a:srgbClr val="0070C0"/>
                </a:solidFill>
                <a:latin typeface="Calibri" panose="020F0502020204030204" pitchFamily="34" charset="0"/>
              </a:rPr>
              <a:t>symbiose, </a:t>
            </a:r>
            <a:r>
              <a:rPr lang="fr-FR" sz="1400" dirty="0" err="1">
                <a:solidFill>
                  <a:srgbClr val="0070C0"/>
                </a:solidFill>
                <a:latin typeface="Calibri" panose="020F0502020204030204" pitchFamily="34" charset="0"/>
              </a:rPr>
              <a:t>microbiote</a:t>
            </a:r>
            <a:r>
              <a:rPr lang="fr-FR" sz="1400" dirty="0">
                <a:solidFill>
                  <a:srgbClr val="0070C0"/>
                </a:solidFill>
                <a:latin typeface="Calibri" panose="020F0502020204030204" pitchFamily="34" charset="0"/>
              </a:rPr>
              <a:t> maternel, construction symbiose hôte-</a:t>
            </a:r>
            <a:r>
              <a:rPr lang="fr-FR" sz="1400" dirty="0" err="1">
                <a:solidFill>
                  <a:srgbClr val="0070C0"/>
                </a:solidFill>
                <a:latin typeface="Calibri" panose="020F0502020204030204" pitchFamily="34" charset="0"/>
              </a:rPr>
              <a:t>microbiote</a:t>
            </a:r>
            <a:r>
              <a:rPr lang="fr-FR" sz="1400" dirty="0" smtClean="0">
                <a:solidFill>
                  <a:srgbClr val="0070C0"/>
                </a:solidFill>
                <a:latin typeface="Calibri" panose="020F0502020204030204" pitchFamily="34" charset="0"/>
              </a:rPr>
              <a:t>.</a:t>
            </a:r>
            <a:endParaRPr lang="fr-FR" sz="1400" b="1" dirty="0">
              <a:solidFill>
                <a:srgbClr val="0070C0"/>
              </a:solidFill>
            </a:endParaRPr>
          </a:p>
          <a:p>
            <a:r>
              <a:rPr lang="fr-FR" sz="1400" b="1" dirty="0" smtClean="0">
                <a:solidFill>
                  <a:srgbClr val="0070C0"/>
                </a:solidFill>
              </a:rPr>
              <a:t>Première spé: </a:t>
            </a:r>
            <a:r>
              <a:rPr lang="fr-FR" sz="1400" dirty="0" smtClean="0">
                <a:solidFill>
                  <a:srgbClr val="0070C0"/>
                </a:solidFill>
              </a:rPr>
              <a:t>le système immunitaire humain (agents pathogènes, évolution du phénotype immunitaire)</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4" y="2662621"/>
            <a:ext cx="5018767" cy="2062103"/>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 :</a:t>
            </a:r>
            <a:endParaRPr lang="fr-FR" sz="1600" b="1" dirty="0"/>
          </a:p>
          <a:p>
            <a:pPr marL="285750" lvl="1" indent="-285750" algn="just">
              <a:buFont typeface="Wingdings" panose="05000000000000000000" pitchFamily="2" charset="2"/>
              <a:buChar char="Ø"/>
            </a:pPr>
            <a:r>
              <a:rPr lang="fr-FR" sz="1600" dirty="0">
                <a:solidFill>
                  <a:srgbClr val="FF0000"/>
                </a:solidFill>
              </a:rPr>
              <a:t>un traitement exhaustif des mécanismes possibles n’est pas attendu.</a:t>
            </a:r>
            <a:endParaRPr lang="fr-FR" sz="1600" dirty="0" smtClean="0">
              <a:solidFill>
                <a:srgbClr val="FF0000"/>
              </a:solidFill>
            </a:endParaRPr>
          </a:p>
          <a:p>
            <a:pPr marL="285750" lvl="1" indent="-285750" algn="just">
              <a:buFont typeface="Wingdings" panose="05000000000000000000" pitchFamily="2" charset="2"/>
              <a:buChar char="Ø"/>
            </a:pPr>
            <a:r>
              <a:rPr lang="fr-FR" sz="1600" dirty="0">
                <a:solidFill>
                  <a:srgbClr val="FF0000"/>
                </a:solidFill>
              </a:rPr>
              <a:t>il s’agit de comprendre, en s’appuyant sur des exemples variés dans le monde vivant, que la diversification des êtres vivants n’est pas toujours liée à une diversification génétique ou à une transmission d’ADN</a:t>
            </a:r>
            <a:r>
              <a:rPr lang="fr-FR" sz="1600" dirty="0" smtClean="0">
                <a:solidFill>
                  <a:srgbClr val="FF0000"/>
                </a:solidFill>
              </a:rPr>
              <a:t>.</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8" y="5005837"/>
            <a:ext cx="6538685" cy="1415772"/>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Étudier un exemple de diversification du vivant sans modification du génome.</a:t>
            </a:r>
          </a:p>
          <a:p>
            <a:pPr marL="285750" indent="-285750">
              <a:buFontTx/>
              <a:buChar char="-"/>
            </a:pPr>
            <a:r>
              <a:rPr lang="fr-FR" sz="1400" b="1" dirty="0"/>
              <a:t>Extraire, organiser et exploiter des informations pour :</a:t>
            </a:r>
          </a:p>
          <a:p>
            <a:pPr marL="539750" lvl="1" indent="-92075"/>
            <a:r>
              <a:rPr lang="fr-FR" sz="1400" b="1" dirty="0"/>
              <a:t>- appréhender la notion de phénotype étendu ;</a:t>
            </a:r>
          </a:p>
          <a:p>
            <a:pPr marL="539750" lvl="1" indent="-92075"/>
            <a:r>
              <a:rPr lang="fr-FR" sz="1400" b="1" dirty="0"/>
              <a:t>- appréhender la notion d’évolution culturelle et ses liens avec celle d’évolution biologique</a:t>
            </a:r>
            <a:r>
              <a:rPr lang="fr-FR" sz="1400" b="1" dirty="0" smtClean="0"/>
              <a:t>.</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7" y="4570836"/>
            <a:ext cx="6538686" cy="307777"/>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hérédité non fondée sur l’ADN, transmission et évolution culturelles..</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811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Formation et inspections\Inspection\FF\Reforme bac\JDI\2020\documents magistere\saintpaulia.JPG"/>
          <p:cNvPicPr>
            <a:picLocks noChangeAspect="1" noChangeArrowheads="1"/>
          </p:cNvPicPr>
          <p:nvPr/>
        </p:nvPicPr>
        <p:blipFill>
          <a:blip r:embed="rId2" cstate="print"/>
          <a:srcRect/>
          <a:stretch>
            <a:fillRect/>
          </a:stretch>
        </p:blipFill>
        <p:spPr bwMode="auto">
          <a:xfrm>
            <a:off x="4276725" y="1271588"/>
            <a:ext cx="3638550" cy="4314825"/>
          </a:xfrm>
          <a:prstGeom prst="rect">
            <a:avLst/>
          </a:prstGeom>
          <a:noFill/>
        </p:spPr>
      </p:pic>
      <p:sp>
        <p:nvSpPr>
          <p:cNvPr id="5" name="ZoneTexte 4"/>
          <p:cNvSpPr txBox="1"/>
          <p:nvPr/>
        </p:nvSpPr>
        <p:spPr>
          <a:xfrm>
            <a:off x="8833449" y="2070340"/>
            <a:ext cx="2863970" cy="923330"/>
          </a:xfrm>
          <a:prstGeom prst="rect">
            <a:avLst/>
          </a:prstGeom>
          <a:noFill/>
        </p:spPr>
        <p:txBody>
          <a:bodyPr wrap="square" rtlCol="0">
            <a:spAutoFit/>
          </a:bodyPr>
          <a:lstStyle/>
          <a:p>
            <a:r>
              <a:rPr lang="fr-FR" dirty="0" smtClean="0"/>
              <a:t>Culture in vitro du saint </a:t>
            </a:r>
            <a:r>
              <a:rPr lang="fr-FR" dirty="0" err="1" smtClean="0"/>
              <a:t>paulia</a:t>
            </a:r>
            <a:r>
              <a:rPr lang="fr-FR" dirty="0" smtClean="0"/>
              <a:t>  (utilisable aussi dans le thème 2)</a:t>
            </a:r>
          </a:p>
        </p:txBody>
      </p:sp>
      <p:sp>
        <p:nvSpPr>
          <p:cNvPr id="2" name="ZoneTexte 1"/>
          <p:cNvSpPr txBox="1"/>
          <p:nvPr/>
        </p:nvSpPr>
        <p:spPr>
          <a:xfrm>
            <a:off x="1645920" y="445770"/>
            <a:ext cx="922401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magistere.education.fr/ac-grenoble/mod/book/view.php?id=702265&amp;chapterid=6439</a:t>
            </a: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Le brassage des génomes à chaque génération : la reproduction sexuée des eucaryotes</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936498"/>
            <a:ext cx="6538686" cy="2893100"/>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 </a:t>
            </a:r>
            <a:r>
              <a:rPr lang="fr-FR" sz="1400" b="1" dirty="0">
                <a:ea typeface="Calibri" panose="020F0502020204030204" pitchFamily="34" charset="0"/>
                <a:cs typeface="Calibri" panose="020F0502020204030204" pitchFamily="34" charset="0"/>
              </a:rPr>
              <a:t>fécondation</a:t>
            </a:r>
            <a:r>
              <a:rPr lang="fr-FR" sz="1400" dirty="0">
                <a:ea typeface="Calibri" panose="020F0502020204030204" pitchFamily="34" charset="0"/>
                <a:cs typeface="Calibri" panose="020F0502020204030204" pitchFamily="34" charset="0"/>
              </a:rPr>
              <a:t> entre gamètes haploïdes rassemble, dans une même cellule diploïde, </a:t>
            </a:r>
            <a:r>
              <a:rPr lang="fr-FR" sz="1400" b="1" dirty="0">
                <a:ea typeface="Calibri" panose="020F0502020204030204" pitchFamily="34" charset="0"/>
                <a:cs typeface="Calibri" panose="020F0502020204030204" pitchFamily="34" charset="0"/>
              </a:rPr>
              <a:t>deux génomes </a:t>
            </a:r>
            <a:r>
              <a:rPr lang="fr-FR" sz="1400" dirty="0">
                <a:ea typeface="Calibri" panose="020F0502020204030204" pitchFamily="34" charset="0"/>
                <a:cs typeface="Calibri" panose="020F0502020204030204" pitchFamily="34" charset="0"/>
              </a:rPr>
              <a:t>d’origine indépendante apportant chacun un lot d’allèles.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chaque </a:t>
            </a:r>
            <a:r>
              <a:rPr lang="fr-FR" sz="1400" b="1" dirty="0">
                <a:ea typeface="Calibri" panose="020F0502020204030204" pitchFamily="34" charset="0"/>
                <a:cs typeface="Calibri" panose="020F0502020204030204" pitchFamily="34" charset="0"/>
              </a:rPr>
              <a:t>paire d’allèles </a:t>
            </a:r>
            <a:r>
              <a:rPr lang="fr-FR" sz="1400" dirty="0">
                <a:ea typeface="Calibri" panose="020F0502020204030204" pitchFamily="34" charset="0"/>
                <a:cs typeface="Calibri" panose="020F0502020204030204" pitchFamily="34" charset="0"/>
              </a:rPr>
              <a:t>résultant est constituée de </a:t>
            </a:r>
            <a:r>
              <a:rPr lang="fr-FR" sz="1400" b="1" dirty="0">
                <a:ea typeface="Calibri" panose="020F0502020204030204" pitchFamily="34" charset="0"/>
                <a:cs typeface="Calibri" panose="020F0502020204030204" pitchFamily="34" charset="0"/>
              </a:rPr>
              <a:t>deux allèles </a:t>
            </a:r>
            <a:r>
              <a:rPr lang="fr-FR" sz="1400" dirty="0">
                <a:ea typeface="Calibri" panose="020F0502020204030204" pitchFamily="34" charset="0"/>
                <a:cs typeface="Calibri" panose="020F0502020204030204" pitchFamily="34" charset="0"/>
              </a:rPr>
              <a:t>identiques (homozygotie) ou de deux allèles différents (hétérozygotie).</a:t>
            </a:r>
          </a:p>
          <a:p>
            <a:pPr marL="285750" indent="-285750">
              <a:buFontTx/>
              <a:buChar char="-"/>
            </a:pPr>
            <a:r>
              <a:rPr lang="fr-FR" sz="1400" dirty="0" smtClean="0">
                <a:ea typeface="Calibri" panose="020F0502020204030204" pitchFamily="34" charset="0"/>
                <a:cs typeface="Calibri" panose="020F0502020204030204" pitchFamily="34" charset="0"/>
              </a:rPr>
              <a:t>qu'en </a:t>
            </a:r>
            <a:r>
              <a:rPr lang="fr-FR" sz="1400" b="1" dirty="0">
                <a:ea typeface="Calibri" panose="020F0502020204030204" pitchFamily="34" charset="0"/>
                <a:cs typeface="Calibri" panose="020F0502020204030204" pitchFamily="34" charset="0"/>
              </a:rPr>
              <a:t>fin de méiose</a:t>
            </a:r>
            <a:r>
              <a:rPr lang="fr-FR" sz="1400" dirty="0">
                <a:ea typeface="Calibri" panose="020F0502020204030204" pitchFamily="34" charset="0"/>
                <a:cs typeface="Calibri" panose="020F0502020204030204" pitchFamily="34" charset="0"/>
              </a:rPr>
              <a:t>, chaque cellule produite reçoit </a:t>
            </a:r>
            <a:r>
              <a:rPr lang="fr-FR" sz="1400" b="1" dirty="0">
                <a:ea typeface="Calibri" panose="020F0502020204030204" pitchFamily="34" charset="0"/>
                <a:cs typeface="Calibri" panose="020F0502020204030204" pitchFamily="34" charset="0"/>
              </a:rPr>
              <a:t>un seul des deux allèles </a:t>
            </a:r>
            <a:r>
              <a:rPr lang="fr-FR" sz="1400" dirty="0">
                <a:ea typeface="Calibri" panose="020F0502020204030204" pitchFamily="34" charset="0"/>
                <a:cs typeface="Calibri" panose="020F0502020204030204" pitchFamily="34" charset="0"/>
              </a:rPr>
              <a:t>de chaque paire avec une probabilité équivalente.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pour </a:t>
            </a:r>
            <a:r>
              <a:rPr lang="fr-FR" sz="1400" b="1" dirty="0">
                <a:ea typeface="Calibri" panose="020F0502020204030204" pitchFamily="34" charset="0"/>
                <a:cs typeface="Calibri" panose="020F0502020204030204" pitchFamily="34" charset="0"/>
              </a:rPr>
              <a:t>deux paires d’allèles</a:t>
            </a:r>
            <a:r>
              <a:rPr lang="fr-FR" sz="1400" dirty="0">
                <a:ea typeface="Calibri" panose="020F0502020204030204" pitchFamily="34" charset="0"/>
                <a:cs typeface="Calibri" panose="020F0502020204030204" pitchFamily="34" charset="0"/>
              </a:rPr>
              <a:t>, quatre </a:t>
            </a:r>
            <a:r>
              <a:rPr lang="fr-FR" sz="1400" b="1" dirty="0">
                <a:ea typeface="Calibri" panose="020F0502020204030204" pitchFamily="34" charset="0"/>
                <a:cs typeface="Calibri" panose="020F0502020204030204" pitchFamily="34" charset="0"/>
              </a:rPr>
              <a:t>combinaisons</a:t>
            </a:r>
            <a:r>
              <a:rPr lang="fr-FR" sz="1400" dirty="0">
                <a:ea typeface="Calibri" panose="020F0502020204030204" pitchFamily="34" charset="0"/>
                <a:cs typeface="Calibri" panose="020F0502020204030204" pitchFamily="34" charset="0"/>
              </a:rPr>
              <a:t> d’allèles sont possibles, équiprobables ou non en cas de gènes liés.</a:t>
            </a:r>
          </a:p>
          <a:p>
            <a:pPr marL="285750" indent="-285750">
              <a:buFontTx/>
              <a:buChar char="-"/>
            </a:pPr>
            <a:r>
              <a:rPr lang="fr-FR" sz="1400" dirty="0" smtClean="0">
                <a:ea typeface="Calibri" panose="020F0502020204030204" pitchFamily="34" charset="0"/>
                <a:cs typeface="Calibri" panose="020F0502020204030204" pitchFamily="34" charset="0"/>
              </a:rPr>
              <a:t>que le </a:t>
            </a:r>
            <a:r>
              <a:rPr lang="fr-FR" sz="1400" b="1" dirty="0">
                <a:ea typeface="Calibri" panose="020F0502020204030204" pitchFamily="34" charset="0"/>
                <a:cs typeface="Calibri" panose="020F0502020204030204" pitchFamily="34" charset="0"/>
              </a:rPr>
              <a:t>nombre de combinaisons </a:t>
            </a:r>
            <a:r>
              <a:rPr lang="fr-FR" sz="1400" dirty="0">
                <a:ea typeface="Calibri" panose="020F0502020204030204" pitchFamily="34" charset="0"/>
                <a:cs typeface="Calibri" panose="020F0502020204030204" pitchFamily="34" charset="0"/>
              </a:rPr>
              <a:t>génétiques possibles dans les gamètes est d’autant plus élevé que le nombre de gènes à l’état hétérozygote est plus grand chez les parents</a:t>
            </a:r>
            <a:r>
              <a:rPr lang="fr-FR" sz="1400" dirty="0" smtClean="0">
                <a:ea typeface="Calibri" panose="020F0502020204030204" pitchFamily="34" charset="0"/>
                <a:cs typeface="Calibri" panose="020F0502020204030204" pitchFamily="34" charset="0"/>
              </a:rPr>
              <a:t>.</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131949"/>
            <a:ext cx="5018766" cy="1384995"/>
          </a:xfrm>
          <a:prstGeom prst="rect">
            <a:avLst/>
          </a:prstGeom>
          <a:noFill/>
          <a:ln w="19050">
            <a:solidFill>
              <a:srgbClr val="7030A0"/>
            </a:solidFill>
          </a:ln>
        </p:spPr>
        <p:txBody>
          <a:bodyPr wrap="square" rtlCol="0">
            <a:spAutoFit/>
          </a:bodyPr>
          <a:lstStyle/>
          <a:p>
            <a:r>
              <a:rPr lang="fr-FR" sz="1400" b="1" dirty="0">
                <a:solidFill>
                  <a:srgbClr val="0070C0"/>
                </a:solidFill>
                <a:latin typeface="Calibri" panose="020F0502020204030204" pitchFamily="34" charset="0"/>
              </a:rPr>
              <a:t>C4 : </a:t>
            </a:r>
            <a:r>
              <a:rPr lang="fr-FR" sz="1400" dirty="0">
                <a:solidFill>
                  <a:srgbClr val="0070C0"/>
                </a:solidFill>
                <a:latin typeface="Calibri" panose="020F0502020204030204" pitchFamily="34" charset="0"/>
              </a:rPr>
              <a:t>diversité génétique des individus (patrimoine génétique, ADN, mitose, phénotype, génotype, mutations.</a:t>
            </a:r>
          </a:p>
          <a:p>
            <a:r>
              <a:rPr lang="fr-FR" sz="1400" b="1" dirty="0">
                <a:solidFill>
                  <a:srgbClr val="0070C0"/>
                </a:solidFill>
              </a:rPr>
              <a:t>2de : </a:t>
            </a:r>
            <a:r>
              <a:rPr lang="fr-FR" sz="1400" dirty="0">
                <a:solidFill>
                  <a:srgbClr val="0070C0"/>
                </a:solidFill>
              </a:rPr>
              <a:t>reproduction sexuée, gamètes, fécondation.</a:t>
            </a:r>
            <a:endParaRPr lang="fr-FR" sz="1400" b="1" dirty="0">
              <a:solidFill>
                <a:srgbClr val="0070C0"/>
              </a:solidFill>
            </a:endParaRPr>
          </a:p>
          <a:p>
            <a:r>
              <a:rPr lang="fr-FR" sz="1400" b="1" dirty="0" smtClean="0">
                <a:solidFill>
                  <a:srgbClr val="0070C0"/>
                </a:solidFill>
                <a:latin typeface="Calibri" panose="020F0502020204030204" pitchFamily="34" charset="0"/>
              </a:rPr>
              <a:t>1</a:t>
            </a:r>
            <a:r>
              <a:rPr lang="fr-FR" sz="1400" b="1" baseline="30000" dirty="0" smtClean="0">
                <a:solidFill>
                  <a:srgbClr val="0070C0"/>
                </a:solidFill>
                <a:latin typeface="Calibri" panose="020F0502020204030204" pitchFamily="34" charset="0"/>
              </a:rPr>
              <a:t>ière</a:t>
            </a:r>
            <a:r>
              <a:rPr lang="fr-FR" sz="1400" b="1" dirty="0" smtClean="0">
                <a:solidFill>
                  <a:srgbClr val="0070C0"/>
                </a:solidFill>
                <a:latin typeface="Calibri" panose="020F0502020204030204" pitchFamily="34" charset="0"/>
              </a:rPr>
              <a:t> spécialité : </a:t>
            </a:r>
            <a:r>
              <a:rPr lang="fr-FR" sz="1400" dirty="0" smtClean="0">
                <a:solidFill>
                  <a:srgbClr val="0070C0"/>
                </a:solidFill>
                <a:latin typeface="Calibri" panose="020F0502020204030204" pitchFamily="34" charset="0"/>
              </a:rPr>
              <a:t>Transmission, variation et expression du patrimoine génétique </a:t>
            </a:r>
            <a:r>
              <a:rPr lang="fr-FR" sz="1400" dirty="0" smtClean="0">
                <a:solidFill>
                  <a:srgbClr val="0070C0"/>
                </a:solidFill>
                <a:latin typeface="Calibri" panose="020F0502020204030204" pitchFamily="34" charset="0"/>
                <a:sym typeface="Wingdings" pitchFamily="2" charset="2"/>
              </a:rPr>
              <a:t> méiose et formation des gamètes (aspect chromosomique), notion de cellule haploïde ou diploïde. </a:t>
            </a:r>
            <a:endParaRPr lang="fr-FR" sz="1400" dirty="0">
              <a:solidFill>
                <a:srgbClr val="0070C0"/>
              </a:solidFill>
              <a:latin typeface="Calibri" panose="020F0502020204030204" pitchFamily="34" charset="0"/>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205587" y="3772018"/>
            <a:ext cx="5018767" cy="1077218"/>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dirty="0" smtClean="0">
                <a:solidFill>
                  <a:srgbClr val="FF0000"/>
                </a:solidFill>
              </a:rPr>
              <a:t>Questions sur les limites, les interprétations, les choix, …</a:t>
            </a:r>
          </a:p>
          <a:p>
            <a:pPr marL="285750" lvl="1" indent="-285750" algn="just">
              <a:buFont typeface="Wingdings" panose="05000000000000000000" pitchFamily="2" charset="2"/>
              <a:buChar char="Ø"/>
            </a:pPr>
            <a:r>
              <a:rPr lang="fr-FR" sz="1600" dirty="0" smtClean="0">
                <a:solidFill>
                  <a:srgbClr val="FF0000"/>
                </a:solidFill>
              </a:rPr>
              <a:t>Eventuel fil conducteur</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6" y="4701822"/>
            <a:ext cx="6538685" cy="2062103"/>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Extraire et organiser </a:t>
            </a:r>
            <a:r>
              <a:rPr lang="fr-FR" sz="1400" dirty="0"/>
              <a:t>des informations sur les </a:t>
            </a:r>
            <a:r>
              <a:rPr lang="fr-FR" sz="1400" b="1" dirty="0"/>
              <a:t>mutations</a:t>
            </a:r>
            <a:r>
              <a:rPr lang="fr-FR" sz="1400" dirty="0"/>
              <a:t> et leurs </a:t>
            </a:r>
            <a:r>
              <a:rPr lang="fr-FR" sz="1400" b="1" dirty="0"/>
              <a:t>effets phénotypiques</a:t>
            </a:r>
            <a:r>
              <a:rPr lang="fr-FR" sz="1400" dirty="0"/>
              <a:t>, notamment sur un </a:t>
            </a:r>
            <a:r>
              <a:rPr lang="fr-FR" sz="1400" b="1" dirty="0"/>
              <a:t>site régulateur </a:t>
            </a:r>
            <a:r>
              <a:rPr lang="fr-FR" sz="1400" dirty="0"/>
              <a:t>de l’expression d’un gène.</a:t>
            </a:r>
          </a:p>
          <a:p>
            <a:pPr marL="285750" indent="-285750">
              <a:buFontTx/>
              <a:buChar char="-"/>
            </a:pPr>
            <a:r>
              <a:rPr lang="fr-FR" sz="1400" b="1" dirty="0"/>
              <a:t>Extraire et organiser </a:t>
            </a:r>
            <a:r>
              <a:rPr lang="fr-FR" sz="1400" dirty="0"/>
              <a:t>des informations sur l’élaboration des </a:t>
            </a:r>
            <a:r>
              <a:rPr lang="fr-FR" sz="1400" b="1" dirty="0"/>
              <a:t>lois de Mendel</a:t>
            </a:r>
            <a:r>
              <a:rPr lang="fr-FR" sz="1400" dirty="0"/>
              <a:t>.</a:t>
            </a:r>
          </a:p>
          <a:p>
            <a:pPr marL="285750" indent="-285750">
              <a:buFontTx/>
              <a:buChar char="-"/>
            </a:pPr>
            <a:r>
              <a:rPr lang="fr-FR" sz="1400" b="1" dirty="0" smtClean="0"/>
              <a:t>Etablir</a:t>
            </a:r>
            <a:r>
              <a:rPr lang="fr-FR" sz="1400" dirty="0" smtClean="0"/>
              <a:t> </a:t>
            </a:r>
            <a:r>
              <a:rPr lang="fr-FR" sz="1400" dirty="0"/>
              <a:t>les relations de </a:t>
            </a:r>
            <a:r>
              <a:rPr lang="fr-FR" sz="1400" b="1" dirty="0"/>
              <a:t>dominance / récessivité </a:t>
            </a:r>
            <a:r>
              <a:rPr lang="fr-FR" sz="1400" dirty="0"/>
              <a:t>en fonction de l’équipement chromosomique chez les diploïdes (par exemple sur le système ABO, et/ou les gènes de la globine</a:t>
            </a:r>
            <a:r>
              <a:rPr lang="fr-FR" sz="1400" dirty="0" smtClean="0"/>
              <a:t>).</a:t>
            </a:r>
          </a:p>
          <a:p>
            <a:pPr marL="285750" indent="-285750">
              <a:buFontTx/>
              <a:buChar char="-"/>
            </a:pPr>
            <a:r>
              <a:rPr lang="fr-FR" sz="1400" b="1" dirty="0"/>
              <a:t>Schématiser</a:t>
            </a:r>
            <a:r>
              <a:rPr lang="fr-FR" sz="1400" dirty="0"/>
              <a:t> les conséquences de la </a:t>
            </a:r>
            <a:r>
              <a:rPr lang="fr-FR" sz="1400" b="1" dirty="0"/>
              <a:t>méiose</a:t>
            </a:r>
            <a:r>
              <a:rPr lang="fr-FR" sz="1400" dirty="0"/>
              <a:t> pour deux paires d’allèles portés par deux chromosomes différents ou par un même chromosome.</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5" y="3915463"/>
            <a:ext cx="6538686" cy="587853"/>
          </a:xfrm>
          <a:prstGeom prst="rect">
            <a:avLst/>
          </a:prstGeom>
          <a:noFill/>
          <a:ln w="19050">
            <a:solidFill>
              <a:srgbClr val="0070C0"/>
            </a:solidFill>
          </a:ln>
        </p:spPr>
        <p:txBody>
          <a:bodyPr wrap="square" rtlCol="0">
            <a:spAutoFit/>
          </a:bodyPr>
          <a:lstStyle/>
          <a:p>
            <a:pPr>
              <a:lnSpc>
                <a:spcPct val="115000"/>
              </a:lnSpc>
              <a:spcAft>
                <a:spcPts val="1000"/>
              </a:spcAft>
            </a:pPr>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a:t>
            </a:r>
            <a:r>
              <a:rPr lang="fr-FR" sz="1400" b="1" dirty="0" smtClean="0">
                <a:latin typeface="Calibri" panose="020F0502020204030204" pitchFamily="34" charset="0"/>
                <a:ea typeface="Calibri" panose="020F0502020204030204" pitchFamily="34" charset="0"/>
                <a:cs typeface="Calibri" panose="020F0502020204030204" pitchFamily="34" charset="0"/>
              </a:rPr>
              <a:t>brassage </a:t>
            </a:r>
            <a:r>
              <a:rPr lang="fr-FR" sz="1400" b="1" dirty="0">
                <a:latin typeface="Calibri" panose="020F0502020204030204" pitchFamily="34" charset="0"/>
                <a:ea typeface="Calibri" panose="020F0502020204030204" pitchFamily="34" charset="0"/>
                <a:cs typeface="Calibri" panose="020F0502020204030204" pitchFamily="34" charset="0"/>
              </a:rPr>
              <a:t>génétique (combinaison d’allèles) inter- et </a:t>
            </a:r>
            <a:r>
              <a:rPr lang="fr-FR" sz="1400" b="1" dirty="0" err="1">
                <a:latin typeface="Calibri" panose="020F0502020204030204" pitchFamily="34" charset="0"/>
                <a:ea typeface="Calibri" panose="020F0502020204030204" pitchFamily="34" charset="0"/>
                <a:cs typeface="Calibri" panose="020F0502020204030204" pitchFamily="34" charset="0"/>
              </a:rPr>
              <a:t>intrachromosomique</a:t>
            </a:r>
            <a:r>
              <a:rPr lang="fr-FR" sz="1400" b="1" dirty="0">
                <a:latin typeface="Calibri" panose="020F0502020204030204" pitchFamily="34" charset="0"/>
                <a:ea typeface="Calibri" panose="020F0502020204030204" pitchFamily="34" charset="0"/>
                <a:cs typeface="Calibri" panose="020F0502020204030204" pitchFamily="34" charset="0"/>
              </a:rPr>
              <a:t> (crossing-over) au cours de la méiose ; diversité́ des </a:t>
            </a:r>
            <a:r>
              <a:rPr lang="fr-FR" sz="1400" b="1" dirty="0" smtClean="0">
                <a:latin typeface="Calibri" panose="020F0502020204030204" pitchFamily="34" charset="0"/>
                <a:ea typeface="Calibri" panose="020F0502020204030204" pitchFamily="34" charset="0"/>
                <a:cs typeface="Calibri" panose="020F0502020204030204" pitchFamily="34" charset="0"/>
              </a:rPr>
              <a:t>gamètes.</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16511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Comprendre les résultats de la reproduction sexuée : principes de base de la génétique</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879348"/>
            <a:ext cx="6538686" cy="3108543"/>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l’analyse </a:t>
            </a:r>
            <a:r>
              <a:rPr lang="fr-FR" sz="1400" dirty="0">
                <a:ea typeface="Calibri" panose="020F0502020204030204" pitchFamily="34" charset="0"/>
                <a:cs typeface="Calibri" panose="020F0502020204030204" pitchFamily="34" charset="0"/>
              </a:rPr>
              <a:t>génétique peut se fonder sur l’étude de la </a:t>
            </a:r>
            <a:r>
              <a:rPr lang="fr-FR" sz="1400" b="1" dirty="0">
                <a:ea typeface="Calibri" panose="020F0502020204030204" pitchFamily="34" charset="0"/>
                <a:cs typeface="Calibri" panose="020F0502020204030204" pitchFamily="34" charset="0"/>
              </a:rPr>
              <a:t>transmission héréditaire des caractères</a:t>
            </a:r>
            <a:r>
              <a:rPr lang="fr-FR" sz="1400" dirty="0">
                <a:ea typeface="Calibri" panose="020F0502020204030204" pitchFamily="34" charset="0"/>
                <a:cs typeface="Calibri" panose="020F0502020204030204" pitchFamily="34" charset="0"/>
              </a:rPr>
              <a:t> observables (phénotype) dans des croisements issus le plus souvent de lignées pures (homozygotes) et ne différant que par un nombre limité de caractères.</a:t>
            </a:r>
          </a:p>
          <a:p>
            <a:pPr marL="285750" indent="-285750">
              <a:buFontTx/>
              <a:buChar char="-"/>
            </a:pPr>
            <a:r>
              <a:rPr lang="fr-FR" sz="1400" dirty="0" smtClean="0">
                <a:ea typeface="Calibri" panose="020F0502020204030204" pitchFamily="34" charset="0"/>
                <a:cs typeface="Calibri" panose="020F0502020204030204" pitchFamily="34" charset="0"/>
              </a:rPr>
              <a:t>que dans </a:t>
            </a:r>
            <a:r>
              <a:rPr lang="fr-FR" sz="1400" dirty="0">
                <a:ea typeface="Calibri" panose="020F0502020204030204" pitchFamily="34" charset="0"/>
                <a:cs typeface="Calibri" panose="020F0502020204030204" pitchFamily="34" charset="0"/>
              </a:rPr>
              <a:t>le cas de l’espèce humaine, l’identification des allèles portés par un individu s’appuie d’abord sur une </a:t>
            </a:r>
            <a:r>
              <a:rPr lang="fr-FR" sz="1400" b="1" dirty="0">
                <a:ea typeface="Calibri" panose="020F0502020204030204" pitchFamily="34" charset="0"/>
                <a:cs typeface="Calibri" panose="020F0502020204030204" pitchFamily="34" charset="0"/>
              </a:rPr>
              <a:t>étude au sein de la famille</a:t>
            </a:r>
            <a:r>
              <a:rPr lang="fr-FR" sz="1400" dirty="0">
                <a:ea typeface="Calibri" panose="020F0502020204030204" pitchFamily="34" charset="0"/>
                <a:cs typeface="Calibri" panose="020F0502020204030204" pitchFamily="34" charset="0"/>
              </a:rPr>
              <a:t>, en appliquant les principes de transmission héréditaire des caractères.</a:t>
            </a:r>
          </a:p>
          <a:p>
            <a:pPr marL="285750" indent="-285750">
              <a:buFontTx/>
              <a:buChar char="-"/>
            </a:pPr>
            <a:r>
              <a:rPr lang="fr-FR" sz="1400" dirty="0" smtClean="0">
                <a:ea typeface="Calibri" panose="020F0502020204030204" pitchFamily="34" charset="0"/>
                <a:cs typeface="Calibri" panose="020F0502020204030204" pitchFamily="34" charset="0"/>
              </a:rPr>
              <a:t>que le </a:t>
            </a:r>
            <a:r>
              <a:rPr lang="fr-FR" sz="1400" dirty="0">
                <a:ea typeface="Calibri" panose="020F0502020204030204" pitchFamily="34" charset="0"/>
                <a:cs typeface="Calibri" panose="020F0502020204030204" pitchFamily="34" charset="0"/>
              </a:rPr>
              <a:t>développement des techniques de </a:t>
            </a:r>
            <a:r>
              <a:rPr lang="fr-FR" sz="1400" b="1" dirty="0">
                <a:ea typeface="Calibri" panose="020F0502020204030204" pitchFamily="34" charset="0"/>
                <a:cs typeface="Calibri" panose="020F0502020204030204" pitchFamily="34" charset="0"/>
              </a:rPr>
              <a:t>séquençage de l’ADN </a:t>
            </a:r>
            <a:r>
              <a:rPr lang="fr-FR" sz="1400" dirty="0">
                <a:ea typeface="Calibri" panose="020F0502020204030204" pitchFamily="34" charset="0"/>
                <a:cs typeface="Calibri" panose="020F0502020204030204" pitchFamily="34" charset="0"/>
              </a:rPr>
              <a:t>et les progrès de la </a:t>
            </a:r>
            <a:r>
              <a:rPr lang="fr-FR" sz="1400" dirty="0" smtClean="0">
                <a:ea typeface="Calibri" panose="020F0502020204030204" pitchFamily="34" charset="0"/>
                <a:cs typeface="Calibri" panose="020F0502020204030204" pitchFamily="34" charset="0"/>
              </a:rPr>
              <a:t>bio-informatique </a:t>
            </a:r>
            <a:r>
              <a:rPr lang="fr-FR" sz="1400" dirty="0">
                <a:ea typeface="Calibri" panose="020F0502020204030204" pitchFamily="34" charset="0"/>
                <a:cs typeface="Calibri" panose="020F0502020204030204" pitchFamily="34" charset="0"/>
              </a:rPr>
              <a:t>donnent directement accès au génotype de chaque individu comme à ceux de ces ascendants et descendants.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que l’utilisation </a:t>
            </a:r>
            <a:r>
              <a:rPr lang="fr-FR" sz="1400" dirty="0">
                <a:ea typeface="Calibri" panose="020F0502020204030204" pitchFamily="34" charset="0"/>
                <a:cs typeface="Calibri" panose="020F0502020204030204" pitchFamily="34" charset="0"/>
              </a:rPr>
              <a:t>de </a:t>
            </a:r>
            <a:r>
              <a:rPr lang="fr-FR" sz="1400" b="1" dirty="0">
                <a:ea typeface="Calibri" panose="020F0502020204030204" pitchFamily="34" charset="0"/>
                <a:cs typeface="Calibri" panose="020F0502020204030204" pitchFamily="34" charset="0"/>
              </a:rPr>
              <a:t>bases de données </a:t>
            </a:r>
            <a:r>
              <a:rPr lang="fr-FR" sz="1400" dirty="0">
                <a:ea typeface="Calibri" panose="020F0502020204030204" pitchFamily="34" charset="0"/>
                <a:cs typeface="Calibri" panose="020F0502020204030204" pitchFamily="34" charset="0"/>
              </a:rPr>
              <a:t>informatisées permet d’identifier des associations entre certains gènes mutés et certains phénotypes.</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150237"/>
            <a:ext cx="5018766" cy="1169551"/>
          </a:xfrm>
          <a:prstGeom prst="rect">
            <a:avLst/>
          </a:prstGeom>
          <a:noFill/>
          <a:ln w="19050">
            <a:solidFill>
              <a:srgbClr val="7030A0"/>
            </a:solidFill>
          </a:ln>
        </p:spPr>
        <p:txBody>
          <a:bodyPr wrap="square" rtlCol="0">
            <a:spAutoFit/>
          </a:bodyPr>
          <a:lstStyle/>
          <a:p>
            <a:r>
              <a:rPr lang="fr-FR" sz="1400" b="1" dirty="0">
                <a:solidFill>
                  <a:srgbClr val="0070C0"/>
                </a:solidFill>
                <a:latin typeface="Calibri" panose="020F0502020204030204" pitchFamily="34" charset="0"/>
              </a:rPr>
              <a:t>C4 : </a:t>
            </a:r>
            <a:r>
              <a:rPr lang="fr-FR" sz="1400" dirty="0">
                <a:solidFill>
                  <a:srgbClr val="0070C0"/>
                </a:solidFill>
                <a:latin typeface="Calibri" panose="020F0502020204030204" pitchFamily="34" charset="0"/>
              </a:rPr>
              <a:t>diversité génétique des individus (patrimoine génétique, ADN, mitose, phénotype, génotype, mutations.</a:t>
            </a:r>
          </a:p>
          <a:p>
            <a:r>
              <a:rPr lang="fr-FR" sz="1400" b="1" dirty="0" smtClean="0">
                <a:solidFill>
                  <a:srgbClr val="0070C0"/>
                </a:solidFill>
              </a:rPr>
              <a:t>2de : </a:t>
            </a:r>
            <a:r>
              <a:rPr lang="fr-FR" sz="1400" dirty="0" smtClean="0">
                <a:solidFill>
                  <a:srgbClr val="0070C0"/>
                </a:solidFill>
              </a:rPr>
              <a:t>gènes, séquence, mutations.</a:t>
            </a:r>
            <a:endParaRPr lang="fr-FR" sz="1400" b="1" dirty="0" smtClean="0">
              <a:solidFill>
                <a:srgbClr val="0070C0"/>
              </a:solidFill>
            </a:endParaRPr>
          </a:p>
          <a:p>
            <a:r>
              <a:rPr lang="fr-FR" sz="1400" b="1" dirty="0" smtClean="0">
                <a:solidFill>
                  <a:srgbClr val="0070C0"/>
                </a:solidFill>
              </a:rPr>
              <a:t>Première spé: </a:t>
            </a:r>
            <a:r>
              <a:rPr lang="fr-FR" sz="1400" dirty="0" smtClean="0">
                <a:solidFill>
                  <a:srgbClr val="0070C0"/>
                </a:solidFill>
              </a:rPr>
              <a:t>variation génétique et santé. Maladies </a:t>
            </a:r>
            <a:r>
              <a:rPr lang="fr-FR" sz="1400" dirty="0" err="1" smtClean="0">
                <a:solidFill>
                  <a:srgbClr val="0070C0"/>
                </a:solidFill>
              </a:rPr>
              <a:t>autosomales</a:t>
            </a:r>
            <a:r>
              <a:rPr lang="fr-FR" sz="1400" dirty="0" smtClean="0">
                <a:solidFill>
                  <a:srgbClr val="0070C0"/>
                </a:solidFill>
              </a:rPr>
              <a:t> </a:t>
            </a:r>
            <a:r>
              <a:rPr lang="fr-FR" sz="1400" dirty="0" err="1" smtClean="0">
                <a:solidFill>
                  <a:srgbClr val="0070C0"/>
                </a:solidFill>
              </a:rPr>
              <a:t>monogéniques</a:t>
            </a:r>
            <a:r>
              <a:rPr lang="fr-FR" sz="1400" dirty="0" smtClean="0">
                <a:solidFill>
                  <a:srgbClr val="0070C0"/>
                </a:solidFill>
              </a:rPr>
              <a:t>, mutations, facteurs de risque.</a:t>
            </a:r>
            <a:endParaRPr lang="fr-FR" sz="1400" dirty="0">
              <a:solidFill>
                <a:srgbClr val="0070C0"/>
              </a:solidFill>
              <a:latin typeface="Calibri" panose="020F0502020204030204" pitchFamily="34" charset="0"/>
            </a:endParaRPr>
          </a:p>
        </p:txBody>
      </p:sp>
      <p:sp>
        <p:nvSpPr>
          <p:cNvPr id="11" name="ZoneTexte 10">
            <a:extLst>
              <a:ext uri="{FF2B5EF4-FFF2-40B4-BE49-F238E27FC236}">
                <a16:creationId xmlns:a16="http://schemas.microsoft.com/office/drawing/2014/main" id="{32351943-116F-4DAC-A099-7015F482EFED}"/>
              </a:ext>
            </a:extLst>
          </p:cNvPr>
          <p:cNvSpPr txBox="1"/>
          <p:nvPr/>
        </p:nvSpPr>
        <p:spPr>
          <a:xfrm>
            <a:off x="205587" y="3772018"/>
            <a:ext cx="5018767" cy="1077218"/>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dirty="0" smtClean="0">
                <a:solidFill>
                  <a:srgbClr val="FF0000"/>
                </a:solidFill>
              </a:rPr>
              <a:t>Questions sur les limites, les interprétations, les choix, …</a:t>
            </a:r>
          </a:p>
          <a:p>
            <a:pPr marL="285750" lvl="1" indent="-285750" algn="just">
              <a:buFont typeface="Wingdings" panose="05000000000000000000" pitchFamily="2" charset="2"/>
              <a:buChar char="Ø"/>
            </a:pPr>
            <a:r>
              <a:rPr lang="fr-FR" sz="1600" dirty="0" smtClean="0">
                <a:solidFill>
                  <a:srgbClr val="FF0000"/>
                </a:solidFill>
              </a:rPr>
              <a:t>Eventuel fil conducteur</a:t>
            </a: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8" y="5149497"/>
            <a:ext cx="6538685" cy="1631216"/>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smtClean="0"/>
              <a:t>interpréter </a:t>
            </a:r>
            <a:r>
              <a:rPr lang="fr-FR" sz="1400" b="1" dirty="0"/>
              <a:t>des résultats </a:t>
            </a:r>
            <a:r>
              <a:rPr lang="fr-FR" sz="1400" dirty="0"/>
              <a:t>de croisements avec transmission de deux paires d’allèles (liés ou non entre eux), portés ou pas par les chromosomes sexuels.</a:t>
            </a:r>
          </a:p>
          <a:p>
            <a:pPr marL="285750" indent="-285750">
              <a:buFontTx/>
              <a:buChar char="-"/>
            </a:pPr>
            <a:r>
              <a:rPr lang="fr-FR" sz="1400" b="1" dirty="0" smtClean="0"/>
              <a:t>recenser </a:t>
            </a:r>
            <a:r>
              <a:rPr lang="fr-FR" sz="1400" b="1" dirty="0"/>
              <a:t>et comparer </a:t>
            </a:r>
            <a:r>
              <a:rPr lang="fr-FR" sz="1400" dirty="0"/>
              <a:t>des séquences d’ADN sur des trios père / mère / enfant permettant d’analyser la présence de mutations nouvelles.</a:t>
            </a:r>
          </a:p>
          <a:p>
            <a:pPr marL="285750" indent="-285750">
              <a:buFontTx/>
              <a:buChar char="-"/>
            </a:pPr>
            <a:r>
              <a:rPr lang="fr-FR" sz="1400" b="1" dirty="0" smtClean="0"/>
              <a:t>recenser</a:t>
            </a:r>
            <a:r>
              <a:rPr lang="fr-FR" sz="1400" dirty="0" smtClean="0"/>
              <a:t> </a:t>
            </a:r>
            <a:r>
              <a:rPr lang="fr-FR" sz="1400" b="1" dirty="0"/>
              <a:t>des informations </a:t>
            </a:r>
            <a:r>
              <a:rPr lang="fr-FR" sz="1400" dirty="0"/>
              <a:t>sur les nombreux mutants du gène de la mucoviscidose et les analyses prédictives qui peuvent être conduites.</a:t>
            </a:r>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7" y="4045330"/>
            <a:ext cx="6538686" cy="835613"/>
          </a:xfrm>
          <a:prstGeom prst="rect">
            <a:avLst/>
          </a:prstGeom>
          <a:noFill/>
          <a:ln w="19050">
            <a:solidFill>
              <a:srgbClr val="0070C0"/>
            </a:solidFill>
          </a:ln>
        </p:spPr>
        <p:txBody>
          <a:bodyPr wrap="square" rtlCol="0">
            <a:spAutoFit/>
          </a:bodyPr>
          <a:lstStyle/>
          <a:p>
            <a:pPr>
              <a:lnSpc>
                <a:spcPct val="115000"/>
              </a:lnSpc>
              <a:spcAft>
                <a:spcPts val="1000"/>
              </a:spcAft>
            </a:pPr>
            <a:r>
              <a:rPr lang="fr-FR" sz="1400" b="1" dirty="0" smtClean="0">
                <a:latin typeface="Calibri" panose="020F0502020204030204" pitchFamily="34" charset="0"/>
                <a:ea typeface="Calibri" panose="020F0502020204030204" pitchFamily="34" charset="0"/>
                <a:cs typeface="Calibri" panose="020F0502020204030204" pitchFamily="34" charset="0"/>
              </a:rPr>
              <a:t>Mots clés </a:t>
            </a:r>
            <a:r>
              <a:rPr lang="fr-FR" sz="1400" b="1" dirty="0">
                <a:latin typeface="Calibri" panose="020F0502020204030204" pitchFamily="34" charset="0"/>
                <a:ea typeface="Calibri" panose="020F0502020204030204" pitchFamily="34" charset="0"/>
                <a:cs typeface="Calibri" panose="020F0502020204030204" pitchFamily="34" charset="0"/>
              </a:rPr>
              <a:t>: </a:t>
            </a:r>
            <a:r>
              <a:rPr lang="fr-FR" sz="1400" b="1" dirty="0" smtClean="0">
                <a:latin typeface="Calibri" panose="020F0502020204030204" pitchFamily="34" charset="0"/>
                <a:ea typeface="Calibri" panose="020F0502020204030204" pitchFamily="34" charset="0"/>
                <a:cs typeface="Calibri" panose="020F0502020204030204" pitchFamily="34" charset="0"/>
              </a:rPr>
              <a:t>brassage </a:t>
            </a:r>
            <a:r>
              <a:rPr lang="fr-FR" sz="1400" b="1" dirty="0">
                <a:latin typeface="Calibri" panose="020F0502020204030204" pitchFamily="34" charset="0"/>
                <a:ea typeface="Calibri" panose="020F0502020204030204" pitchFamily="34" charset="0"/>
                <a:cs typeface="Calibri" panose="020F0502020204030204" pitchFamily="34" charset="0"/>
              </a:rPr>
              <a:t>génétique (combinaison d’allèles) inter- et </a:t>
            </a:r>
            <a:r>
              <a:rPr lang="fr-FR" sz="1400" b="1" dirty="0" err="1">
                <a:latin typeface="Calibri" panose="020F0502020204030204" pitchFamily="34" charset="0"/>
                <a:ea typeface="Calibri" panose="020F0502020204030204" pitchFamily="34" charset="0"/>
                <a:cs typeface="Calibri" panose="020F0502020204030204" pitchFamily="34" charset="0"/>
              </a:rPr>
              <a:t>intrachromosomique</a:t>
            </a:r>
            <a:r>
              <a:rPr lang="fr-FR" sz="1400" b="1" dirty="0">
                <a:latin typeface="Calibri" panose="020F0502020204030204" pitchFamily="34" charset="0"/>
                <a:ea typeface="Calibri" panose="020F0502020204030204" pitchFamily="34" charset="0"/>
                <a:cs typeface="Calibri" panose="020F0502020204030204" pitchFamily="34" charset="0"/>
              </a:rPr>
              <a:t> (crossing-over) au cours de la méiose ; diversité́ des gamètes ; stabilité des caryotypes ; distinction reproduction et </a:t>
            </a:r>
            <a:r>
              <a:rPr lang="fr-FR" sz="1400" b="1" dirty="0" smtClean="0">
                <a:latin typeface="Calibri" panose="020F0502020204030204" pitchFamily="34" charset="0"/>
                <a:ea typeface="Calibri" panose="020F0502020204030204" pitchFamily="34" charset="0"/>
                <a:cs typeface="Calibri" panose="020F0502020204030204" pitchFamily="34" charset="0"/>
              </a:rPr>
              <a:t>sexualité</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6625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800" dirty="0" smtClean="0"/>
              <a:t>Le programme précise que l’utilisation de bases de données informatisées permet d’identifier des associations entre certains gènes mutés et certains phénotypes.</a:t>
            </a:r>
            <a:br>
              <a:rPr lang="fr-FR" sz="1800" dirty="0" smtClean="0"/>
            </a:br>
            <a:r>
              <a:rPr lang="fr-FR" sz="1800" dirty="0" smtClean="0"/>
              <a:t>Illustration par une étude de cas, l’étude de la sensibilité au goût amer du PTC :</a:t>
            </a:r>
            <a:endParaRPr lang="fr-FR" sz="1800" dirty="0"/>
          </a:p>
        </p:txBody>
      </p:sp>
      <p:pic>
        <p:nvPicPr>
          <p:cNvPr id="2050" name="Picture 2" descr="D:\Documents\Formation et inspections\Inspection\FF\Reforme bac\JDI\2020\documents magistere\PTC.JPG"/>
          <p:cNvPicPr>
            <a:picLocks noChangeAspect="1" noChangeArrowheads="1"/>
          </p:cNvPicPr>
          <p:nvPr/>
        </p:nvPicPr>
        <p:blipFill>
          <a:blip r:embed="rId2" cstate="print"/>
          <a:srcRect/>
          <a:stretch>
            <a:fillRect/>
          </a:stretch>
        </p:blipFill>
        <p:spPr bwMode="auto">
          <a:xfrm>
            <a:off x="2229959" y="2245624"/>
            <a:ext cx="6858000" cy="3752850"/>
          </a:xfrm>
          <a:prstGeom prst="rect">
            <a:avLst/>
          </a:prstGeom>
          <a:noFill/>
        </p:spPr>
      </p:pic>
      <p:sp>
        <p:nvSpPr>
          <p:cNvPr id="3" name="ZoneTexte 2"/>
          <p:cNvSpPr txBox="1"/>
          <p:nvPr/>
        </p:nvSpPr>
        <p:spPr>
          <a:xfrm>
            <a:off x="1863090" y="1565910"/>
            <a:ext cx="906399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magistere.education.fr/ac-grenoble/mod/book/view.php?id=702265&amp;chapterid=6433</a:t>
            </a:r>
            <a:r>
              <a:rPr lang="fr-FR" dirty="0" smtClean="0"/>
              <a:t>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Les accidents génétiques de la méiose</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5290457" y="936498"/>
            <a:ext cx="6538686" cy="1600438"/>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des </a:t>
            </a:r>
            <a:r>
              <a:rPr lang="fr-FR" sz="1400" b="1" dirty="0">
                <a:ea typeface="Calibri" panose="020F0502020204030204" pitchFamily="34" charset="0"/>
                <a:cs typeface="Calibri" panose="020F0502020204030204" pitchFamily="34" charset="0"/>
              </a:rPr>
              <a:t>anomalies</a:t>
            </a:r>
            <a:r>
              <a:rPr lang="fr-FR" sz="1400" dirty="0">
                <a:ea typeface="Calibri" panose="020F0502020204030204" pitchFamily="34" charset="0"/>
                <a:cs typeface="Calibri" panose="020F0502020204030204" pitchFamily="34" charset="0"/>
              </a:rPr>
              <a:t> peuvent survenir au cours de la </a:t>
            </a:r>
            <a:r>
              <a:rPr lang="fr-FR" sz="1400" b="1" dirty="0">
                <a:ea typeface="Calibri" panose="020F0502020204030204" pitchFamily="34" charset="0"/>
                <a:cs typeface="Calibri" panose="020F0502020204030204" pitchFamily="34" charset="0"/>
              </a:rPr>
              <a:t>méiose</a:t>
            </a:r>
            <a:r>
              <a:rPr lang="fr-FR" sz="1400" dirty="0">
                <a:ea typeface="Calibri" panose="020F0502020204030204" pitchFamily="34" charset="0"/>
                <a:cs typeface="Calibri" panose="020F0502020204030204" pitchFamily="34" charset="0"/>
              </a:rPr>
              <a:t> : crossing-over inégal ; migrations anormales de chromatides au cours des divisions de méiose…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ces </a:t>
            </a:r>
            <a:r>
              <a:rPr lang="fr-FR" sz="1400" b="1" dirty="0">
                <a:ea typeface="Calibri" panose="020F0502020204030204" pitchFamily="34" charset="0"/>
                <a:cs typeface="Calibri" panose="020F0502020204030204" pitchFamily="34" charset="0"/>
              </a:rPr>
              <a:t>accidents</a:t>
            </a:r>
            <a:r>
              <a:rPr lang="fr-FR" sz="1400" dirty="0">
                <a:ea typeface="Calibri" panose="020F0502020204030204" pitchFamily="34" charset="0"/>
                <a:cs typeface="Calibri" panose="020F0502020204030204" pitchFamily="34" charset="0"/>
              </a:rPr>
              <a:t>, souvent létaux, engendrent parfois une </a:t>
            </a:r>
            <a:r>
              <a:rPr lang="fr-FR" sz="1400" b="1" dirty="0">
                <a:ea typeface="Calibri" panose="020F0502020204030204" pitchFamily="34" charset="0"/>
                <a:cs typeface="Calibri" panose="020F0502020204030204" pitchFamily="34" charset="0"/>
              </a:rPr>
              <a:t>diversification</a:t>
            </a:r>
            <a:r>
              <a:rPr lang="fr-FR" sz="1400" dirty="0">
                <a:ea typeface="Calibri" panose="020F0502020204030204" pitchFamily="34" charset="0"/>
                <a:cs typeface="Calibri" panose="020F0502020204030204" pitchFamily="34" charset="0"/>
              </a:rPr>
              <a:t> importante des génomes et jouent un rôle essentiel dans </a:t>
            </a:r>
            <a:r>
              <a:rPr lang="fr-FR" sz="1400" b="1" dirty="0">
                <a:ea typeface="Calibri" panose="020F0502020204030204" pitchFamily="34" charset="0"/>
                <a:cs typeface="Calibri" panose="020F0502020204030204" pitchFamily="34" charset="0"/>
              </a:rPr>
              <a:t>l’évolution</a:t>
            </a:r>
            <a:r>
              <a:rPr lang="fr-FR" sz="1400" dirty="0">
                <a:ea typeface="Calibri" panose="020F0502020204030204" pitchFamily="34" charset="0"/>
                <a:cs typeface="Calibri" panose="020F0502020204030204" pitchFamily="34" charset="0"/>
              </a:rPr>
              <a:t> biologique (familles multigéniques, barrières entre populations…).</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091980"/>
            <a:ext cx="5018766" cy="1169551"/>
          </a:xfrm>
          <a:prstGeom prst="rect">
            <a:avLst/>
          </a:prstGeom>
          <a:noFill/>
          <a:ln w="19050">
            <a:solidFill>
              <a:srgbClr val="7030A0"/>
            </a:solidFill>
          </a:ln>
        </p:spPr>
        <p:txBody>
          <a:bodyPr wrap="square" rtlCol="0">
            <a:spAutoFit/>
          </a:bodyPr>
          <a:lstStyle/>
          <a:p>
            <a:r>
              <a:rPr lang="fr-FR" sz="1400" b="1" dirty="0">
                <a:solidFill>
                  <a:srgbClr val="0070C0"/>
                </a:solidFill>
                <a:latin typeface="Calibri" panose="020F0502020204030204" pitchFamily="34" charset="0"/>
              </a:rPr>
              <a:t>C4 : </a:t>
            </a:r>
            <a:r>
              <a:rPr lang="fr-FR" sz="1400" dirty="0">
                <a:solidFill>
                  <a:srgbClr val="0070C0"/>
                </a:solidFill>
                <a:latin typeface="Calibri" panose="020F0502020204030204" pitchFamily="34" charset="0"/>
              </a:rPr>
              <a:t>diversité génétique des individus (patrimoine génétique, ADN, mitose, phénotype, génotype, mutations.</a:t>
            </a:r>
          </a:p>
          <a:p>
            <a:r>
              <a:rPr lang="fr-FR" sz="1400" b="1" dirty="0">
                <a:solidFill>
                  <a:srgbClr val="0070C0"/>
                </a:solidFill>
              </a:rPr>
              <a:t>2de : </a:t>
            </a:r>
            <a:r>
              <a:rPr lang="fr-FR" sz="1400" dirty="0">
                <a:solidFill>
                  <a:srgbClr val="0070C0"/>
                </a:solidFill>
              </a:rPr>
              <a:t>gènes, séquence, mutations.</a:t>
            </a:r>
            <a:endParaRPr lang="fr-FR" sz="1400" b="1" dirty="0">
              <a:solidFill>
                <a:srgbClr val="0070C0"/>
              </a:solidFill>
            </a:endParaRPr>
          </a:p>
          <a:p>
            <a:r>
              <a:rPr lang="fr-FR" sz="1400" b="1" dirty="0" smtClean="0">
                <a:solidFill>
                  <a:srgbClr val="0070C0"/>
                </a:solidFill>
                <a:latin typeface="Calibri" panose="020F0502020204030204" pitchFamily="34" charset="0"/>
              </a:rPr>
              <a:t>Spécialité </a:t>
            </a:r>
            <a:r>
              <a:rPr lang="fr-FR" sz="1400" b="1" dirty="0">
                <a:solidFill>
                  <a:srgbClr val="0070C0"/>
                </a:solidFill>
                <a:latin typeface="Calibri" panose="020F0502020204030204" pitchFamily="34" charset="0"/>
              </a:rPr>
              <a:t>de </a:t>
            </a:r>
            <a:r>
              <a:rPr lang="fr-FR" sz="1400" b="1" dirty="0" smtClean="0">
                <a:solidFill>
                  <a:srgbClr val="0070C0"/>
                </a:solidFill>
                <a:latin typeface="Calibri" panose="020F0502020204030204" pitchFamily="34" charset="0"/>
              </a:rPr>
              <a:t>première</a:t>
            </a:r>
            <a:r>
              <a:rPr lang="fr-FR" sz="1400" dirty="0" smtClean="0">
                <a:solidFill>
                  <a:srgbClr val="0070C0"/>
                </a:solidFill>
                <a:latin typeface="Calibri" panose="020F0502020204030204" pitchFamily="34" charset="0"/>
              </a:rPr>
              <a:t> : </a:t>
            </a:r>
            <a:r>
              <a:rPr lang="fr-FR" sz="1400" dirty="0">
                <a:solidFill>
                  <a:srgbClr val="0070C0"/>
                </a:solidFill>
                <a:latin typeface="Calibri" panose="020F0502020204030204" pitchFamily="34" charset="0"/>
              </a:rPr>
              <a:t>mitose et méiose ; mutations ; variation génétique et santé.</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5" y="2285765"/>
            <a:ext cx="5018767" cy="4031873"/>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dirty="0">
                <a:solidFill>
                  <a:srgbClr val="FF0000"/>
                </a:solidFill>
              </a:rPr>
              <a:t>on s’appuie sur l’exemple de l’être humain ou sur ceux d’organismes eucaryotes modèles en génétique parmi les animaux, les plantes ou les </a:t>
            </a:r>
            <a:r>
              <a:rPr lang="fr-FR" sz="1600" dirty="0">
                <a:solidFill>
                  <a:srgbClr val="0070C0"/>
                </a:solidFill>
              </a:rPr>
              <a:t>ascomycètes</a:t>
            </a:r>
            <a:r>
              <a:rPr lang="fr-FR" sz="1600" dirty="0">
                <a:solidFill>
                  <a:srgbClr val="FF0000"/>
                </a:solidFill>
              </a:rPr>
              <a:t>. On ne traite pas d’exemples de croisement génétique pour plus de deux paires d’allèles</a:t>
            </a:r>
            <a:r>
              <a:rPr lang="fr-FR" sz="1600" dirty="0" smtClean="0">
                <a:solidFill>
                  <a:srgbClr val="FF0000"/>
                </a:solidFill>
              </a:rPr>
              <a:t>.</a:t>
            </a:r>
          </a:p>
          <a:p>
            <a:pPr marL="285750" lvl="1" indent="-285750" algn="just">
              <a:buFont typeface="Wingdings" panose="05000000000000000000" pitchFamily="2" charset="2"/>
              <a:buChar char="Ø"/>
            </a:pPr>
            <a:r>
              <a:rPr lang="fr-FR" sz="1600" dirty="0">
                <a:solidFill>
                  <a:srgbClr val="FF0000"/>
                </a:solidFill>
              </a:rPr>
              <a:t>il s’agit d’abord d’identifier les conséquences génétiques, pour les individus, des divisions cellulaires étudiées en classe de première. Cela permet aussi :</a:t>
            </a:r>
          </a:p>
          <a:p>
            <a:pPr marL="531813" lvl="1" indent="-176213" algn="just">
              <a:buFontTx/>
              <a:buChar char="-"/>
            </a:pPr>
            <a:r>
              <a:rPr lang="fr-FR" sz="1600" dirty="0" smtClean="0">
                <a:solidFill>
                  <a:srgbClr val="FF0000"/>
                </a:solidFill>
              </a:rPr>
              <a:t>de </a:t>
            </a:r>
            <a:r>
              <a:rPr lang="fr-FR" sz="1600" dirty="0">
                <a:solidFill>
                  <a:srgbClr val="FF0000"/>
                </a:solidFill>
              </a:rPr>
              <a:t>comprendre que la reproduction sexuée garantit l’émergence de nouveaux génomes chez les êtres vivants, en tolérant des erreurs (qui deviennent des innovations) au sein d’espèces vivantes de plus en plus complexes à l’échelle des temps géologiques </a:t>
            </a:r>
            <a:r>
              <a:rPr lang="fr-FR" sz="1600" dirty="0" smtClean="0">
                <a:solidFill>
                  <a:srgbClr val="FF0000"/>
                </a:solidFill>
              </a:rPr>
              <a:t>;</a:t>
            </a:r>
          </a:p>
          <a:p>
            <a:pPr marL="531813" lvl="1" indent="-176213" algn="just">
              <a:buFontTx/>
              <a:buChar char="-"/>
            </a:pPr>
            <a:r>
              <a:rPr lang="fr-FR" sz="1600" dirty="0" smtClean="0">
                <a:solidFill>
                  <a:srgbClr val="FF0000"/>
                </a:solidFill>
              </a:rPr>
              <a:t>- </a:t>
            </a:r>
            <a:r>
              <a:rPr lang="fr-FR" sz="1600" dirty="0">
                <a:solidFill>
                  <a:srgbClr val="FF0000"/>
                </a:solidFill>
              </a:rPr>
              <a:t>d’acquérir les principes de bases de l’analyse génétique sur des exemples simples.</a:t>
            </a:r>
            <a:endParaRPr lang="fr-FR" sz="16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5290458" y="5149497"/>
            <a:ext cx="6538685" cy="769441"/>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Schématiser les mécanismes expliquant certaines anomalies chromosomiques après méiose et fécondation.</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5290457" y="2660149"/>
            <a:ext cx="6538686" cy="954107"/>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clone ; brassage génétique (combinaison d’allèles) inter- et </a:t>
            </a:r>
            <a:r>
              <a:rPr lang="fr-FR" sz="1400" b="1" dirty="0" err="1">
                <a:latin typeface="Calibri" panose="020F0502020204030204" pitchFamily="34" charset="0"/>
                <a:ea typeface="Calibri" panose="020F0502020204030204" pitchFamily="34" charset="0"/>
                <a:cs typeface="Calibri" panose="020F0502020204030204" pitchFamily="34" charset="0"/>
              </a:rPr>
              <a:t>intrachromosomique</a:t>
            </a:r>
            <a:r>
              <a:rPr lang="fr-FR" sz="1400" b="1" dirty="0">
                <a:latin typeface="Calibri" panose="020F0502020204030204" pitchFamily="34" charset="0"/>
                <a:ea typeface="Calibri" panose="020F0502020204030204" pitchFamily="34" charset="0"/>
                <a:cs typeface="Calibri" panose="020F0502020204030204" pitchFamily="34" charset="0"/>
              </a:rPr>
              <a:t> (crossing-over) au cours de la méiose ; diversité́ des gamètes ; stabilité des caryotypes ; distinction reproduction et sexualité ; diversification génomique..</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2438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CEE2F9-6D48-4B84-805B-940601940EB4}"/>
              </a:ext>
            </a:extLst>
          </p:cNvPr>
          <p:cNvSpPr txBox="1"/>
          <p:nvPr/>
        </p:nvSpPr>
        <p:spPr>
          <a:xfrm>
            <a:off x="150995" y="188176"/>
            <a:ext cx="2324576"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1200" b="1" dirty="0"/>
              <a:t>Classe de Terminale</a:t>
            </a:r>
          </a:p>
          <a:p>
            <a:r>
              <a:rPr lang="fr-FR" sz="1200" b="1" dirty="0"/>
              <a:t>THEMATIQUE :</a:t>
            </a:r>
          </a:p>
          <a:p>
            <a:r>
              <a:rPr lang="fr-FR" sz="1200" b="1" dirty="0"/>
              <a:t>La Terre, la vie et l’organisation du vivant</a:t>
            </a:r>
          </a:p>
        </p:txBody>
      </p:sp>
      <p:sp>
        <p:nvSpPr>
          <p:cNvPr id="6" name="ZoneTexte 5">
            <a:extLst>
              <a:ext uri="{FF2B5EF4-FFF2-40B4-BE49-F238E27FC236}">
                <a16:creationId xmlns:a16="http://schemas.microsoft.com/office/drawing/2014/main" id="{5A7319B2-606A-4F76-8F07-1755347D2A2A}"/>
              </a:ext>
            </a:extLst>
          </p:cNvPr>
          <p:cNvSpPr txBox="1"/>
          <p:nvPr/>
        </p:nvSpPr>
        <p:spPr>
          <a:xfrm>
            <a:off x="5290456" y="204302"/>
            <a:ext cx="6538687"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fr-FR" b="1" dirty="0"/>
              <a:t>Sous-thème : La complexification des génomes : transferts horizontaux et endosymbioses</a:t>
            </a:r>
          </a:p>
        </p:txBody>
      </p:sp>
      <p:sp>
        <p:nvSpPr>
          <p:cNvPr id="7" name="ZoneTexte 6">
            <a:extLst>
              <a:ext uri="{FF2B5EF4-FFF2-40B4-BE49-F238E27FC236}">
                <a16:creationId xmlns:a16="http://schemas.microsoft.com/office/drawing/2014/main" id="{B848954D-4914-420B-B386-BD2788029894}"/>
              </a:ext>
            </a:extLst>
          </p:cNvPr>
          <p:cNvSpPr txBox="1"/>
          <p:nvPr/>
        </p:nvSpPr>
        <p:spPr>
          <a:xfrm>
            <a:off x="2530164" y="188176"/>
            <a:ext cx="2694190"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fr-FR" sz="1200" b="1" dirty="0"/>
              <a:t>Thème </a:t>
            </a:r>
            <a:r>
              <a:rPr lang="fr-FR" sz="1200" b="1" dirty="0" smtClean="0"/>
              <a:t>:</a:t>
            </a:r>
          </a:p>
          <a:p>
            <a:r>
              <a:rPr lang="fr-FR" sz="1200" b="1" dirty="0"/>
              <a:t>Génétique et </a:t>
            </a:r>
            <a:r>
              <a:rPr lang="fr-FR" sz="1200" b="1" dirty="0" smtClean="0"/>
              <a:t>évolution : l'origine du génotype des individus</a:t>
            </a:r>
            <a:endParaRPr lang="fr-FR" sz="1200" b="1" dirty="0"/>
          </a:p>
        </p:txBody>
      </p:sp>
      <p:sp>
        <p:nvSpPr>
          <p:cNvPr id="8" name="ZoneTexte 7">
            <a:extLst>
              <a:ext uri="{FF2B5EF4-FFF2-40B4-BE49-F238E27FC236}">
                <a16:creationId xmlns:a16="http://schemas.microsoft.com/office/drawing/2014/main" id="{5E2C578C-E7F8-4546-AF5F-1B3E239CC8D9}"/>
              </a:ext>
            </a:extLst>
          </p:cNvPr>
          <p:cNvSpPr txBox="1"/>
          <p:nvPr/>
        </p:nvSpPr>
        <p:spPr>
          <a:xfrm>
            <a:off x="6919415" y="879348"/>
            <a:ext cx="4909728" cy="5047536"/>
          </a:xfrm>
          <a:prstGeom prst="rect">
            <a:avLst/>
          </a:prstGeom>
          <a:noFill/>
          <a:ln w="19050">
            <a:solidFill>
              <a:srgbClr val="FF0000"/>
            </a:solidFill>
          </a:ln>
        </p:spPr>
        <p:txBody>
          <a:bodyPr wrap="square" rtlCol="0">
            <a:spAutoFit/>
          </a:bodyPr>
          <a:lstStyle/>
          <a:p>
            <a:pPr algn="just"/>
            <a:r>
              <a:rPr lang="fr-FR" sz="1400" b="1" dirty="0"/>
              <a:t>Objectifs</a:t>
            </a:r>
            <a:r>
              <a:rPr lang="fr-FR" sz="1400" b="1" dirty="0">
                <a:solidFill>
                  <a:srgbClr val="FF0000"/>
                </a:solidFill>
              </a:rPr>
              <a:t> </a:t>
            </a:r>
            <a:r>
              <a:rPr lang="fr-FR" sz="1400" b="1" dirty="0" smtClean="0"/>
              <a:t>du programme :</a:t>
            </a:r>
            <a:endParaRPr lang="fr-FR" sz="1400" dirty="0"/>
          </a:p>
          <a:p>
            <a:pPr algn="just"/>
            <a:r>
              <a:rPr lang="fr-FR" sz="1400" dirty="0">
                <a:sym typeface="Wingdings 3" panose="05040102010807070707" pitchFamily="18" charset="2"/>
              </a:rPr>
              <a:t>Les élèves apprennent </a:t>
            </a:r>
            <a:r>
              <a:rPr lang="fr-FR" sz="1400" dirty="0" smtClean="0">
                <a:sym typeface="Wingdings 3" panose="05040102010807070707" pitchFamily="18" charset="2"/>
              </a:rPr>
              <a:t>:</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b="1" dirty="0" smtClean="0">
                <a:ea typeface="Calibri" panose="020F0502020204030204" pitchFamily="34" charset="0"/>
                <a:cs typeface="Calibri" panose="020F0502020204030204" pitchFamily="34" charset="0"/>
              </a:rPr>
              <a:t>l’universalité </a:t>
            </a:r>
            <a:r>
              <a:rPr lang="fr-FR" sz="1400" b="1" dirty="0">
                <a:ea typeface="Calibri" panose="020F0502020204030204" pitchFamily="34" charset="0"/>
                <a:cs typeface="Calibri" panose="020F0502020204030204" pitchFamily="34" charset="0"/>
              </a:rPr>
              <a:t>de l’ADN </a:t>
            </a:r>
            <a:r>
              <a:rPr lang="fr-FR" sz="1400" dirty="0">
                <a:ea typeface="Calibri" panose="020F0502020204030204" pitchFamily="34" charset="0"/>
                <a:cs typeface="Calibri" panose="020F0502020204030204" pitchFamily="34" charset="0"/>
              </a:rPr>
              <a:t>et l’unicité de sa structure dans le monde vivant autorisent des </a:t>
            </a:r>
            <a:r>
              <a:rPr lang="fr-FR" sz="1400" b="1" dirty="0">
                <a:ea typeface="Calibri" panose="020F0502020204030204" pitchFamily="34" charset="0"/>
                <a:cs typeface="Calibri" panose="020F0502020204030204" pitchFamily="34" charset="0"/>
              </a:rPr>
              <a:t>échanges génétiques </a:t>
            </a:r>
            <a:r>
              <a:rPr lang="fr-FR" sz="1400" dirty="0">
                <a:ea typeface="Calibri" panose="020F0502020204030204" pitchFamily="34" charset="0"/>
                <a:cs typeface="Calibri" panose="020F0502020204030204" pitchFamily="34" charset="0"/>
              </a:rPr>
              <a:t>entre organismes non nécessairement apparentés.</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des </a:t>
            </a:r>
            <a:r>
              <a:rPr lang="fr-FR" sz="1400" dirty="0">
                <a:ea typeface="Calibri" panose="020F0502020204030204" pitchFamily="34" charset="0"/>
                <a:cs typeface="Calibri" panose="020F0502020204030204" pitchFamily="34" charset="0"/>
              </a:rPr>
              <a:t>échanges de matériel génétique, hors de la reproduction sexuée, constituent des </a:t>
            </a:r>
            <a:r>
              <a:rPr lang="fr-FR" sz="1400" b="1" dirty="0">
                <a:ea typeface="Calibri" panose="020F0502020204030204" pitchFamily="34" charset="0"/>
                <a:cs typeface="Calibri" panose="020F0502020204030204" pitchFamily="34" charset="0"/>
              </a:rPr>
              <a:t>transferts horizontaux</a:t>
            </a:r>
            <a:r>
              <a:rPr lang="fr-FR" sz="1400" dirty="0">
                <a:ea typeface="Calibri" panose="020F0502020204030204" pitchFamily="34" charset="0"/>
                <a:cs typeface="Calibri" panose="020F0502020204030204" pitchFamily="34" charset="0"/>
              </a:rPr>
              <a:t>.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smtClean="0">
                <a:ea typeface="Calibri" panose="020F0502020204030204" pitchFamily="34" charset="0"/>
                <a:cs typeface="Calibri" panose="020F0502020204030204" pitchFamily="34" charset="0"/>
              </a:rPr>
              <a:t>qu'ils </a:t>
            </a:r>
            <a:r>
              <a:rPr lang="fr-FR" sz="1400" dirty="0">
                <a:ea typeface="Calibri" panose="020F0502020204030204" pitchFamily="34" charset="0"/>
                <a:cs typeface="Calibri" panose="020F0502020204030204" pitchFamily="34" charset="0"/>
              </a:rPr>
              <a:t>se font par des </a:t>
            </a:r>
            <a:r>
              <a:rPr lang="fr-FR" sz="1400" b="1" dirty="0">
                <a:ea typeface="Calibri" panose="020F0502020204030204" pitchFamily="34" charset="0"/>
                <a:cs typeface="Calibri" panose="020F0502020204030204" pitchFamily="34" charset="0"/>
              </a:rPr>
              <a:t>processus variés </a:t>
            </a:r>
            <a:r>
              <a:rPr lang="fr-FR" sz="1400" dirty="0">
                <a:ea typeface="Calibri" panose="020F0502020204030204" pitchFamily="34" charset="0"/>
                <a:cs typeface="Calibri" panose="020F0502020204030204" pitchFamily="34" charset="0"/>
              </a:rPr>
              <a:t>(vecteurs viraux, conjugaison bactérienne…).</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dirty="0">
                <a:ea typeface="Calibri" panose="020F0502020204030204" pitchFamily="34" charset="0"/>
                <a:cs typeface="Calibri" panose="020F0502020204030204" pitchFamily="34" charset="0"/>
              </a:rPr>
              <a:t>transferts horizontaux sont très </a:t>
            </a:r>
            <a:r>
              <a:rPr lang="fr-FR" sz="1400" b="1" dirty="0">
                <a:ea typeface="Calibri" panose="020F0502020204030204" pitchFamily="34" charset="0"/>
                <a:cs typeface="Calibri" panose="020F0502020204030204" pitchFamily="34" charset="0"/>
              </a:rPr>
              <a:t>fréquents</a:t>
            </a:r>
            <a:r>
              <a:rPr lang="fr-FR" sz="1400" dirty="0">
                <a:ea typeface="Calibri" panose="020F0502020204030204" pitchFamily="34" charset="0"/>
                <a:cs typeface="Calibri" panose="020F0502020204030204" pitchFamily="34" charset="0"/>
              </a:rPr>
              <a:t> et ont des </a:t>
            </a:r>
            <a:r>
              <a:rPr lang="fr-FR" sz="1400" b="1" dirty="0">
                <a:ea typeface="Calibri" panose="020F0502020204030204" pitchFamily="34" charset="0"/>
                <a:cs typeface="Calibri" panose="020F0502020204030204" pitchFamily="34" charset="0"/>
              </a:rPr>
              <a:t>effets très importants </a:t>
            </a:r>
            <a:r>
              <a:rPr lang="fr-FR" sz="1400" dirty="0">
                <a:ea typeface="Calibri" panose="020F0502020204030204" pitchFamily="34" charset="0"/>
                <a:cs typeface="Calibri" panose="020F0502020204030204" pitchFamily="34" charset="0"/>
              </a:rPr>
              <a:t>sur </a:t>
            </a:r>
            <a:r>
              <a:rPr lang="fr-FR" sz="1400" b="1" dirty="0">
                <a:ea typeface="Calibri" panose="020F0502020204030204" pitchFamily="34" charset="0"/>
                <a:cs typeface="Calibri" panose="020F0502020204030204" pitchFamily="34" charset="0"/>
              </a:rPr>
              <a:t>l’évolution</a:t>
            </a:r>
            <a:r>
              <a:rPr lang="fr-FR" sz="1400" dirty="0">
                <a:ea typeface="Calibri" panose="020F0502020204030204" pitchFamily="34" charset="0"/>
                <a:cs typeface="Calibri" panose="020F0502020204030204" pitchFamily="34" charset="0"/>
              </a:rPr>
              <a:t> des populations et des écosystèmes.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dirty="0">
                <a:ea typeface="Calibri" panose="020F0502020204030204" pitchFamily="34" charset="0"/>
                <a:cs typeface="Calibri" panose="020F0502020204030204" pitchFamily="34" charset="0"/>
              </a:rPr>
              <a:t>pratiques de </a:t>
            </a:r>
            <a:r>
              <a:rPr lang="fr-FR" sz="1400" b="1" dirty="0">
                <a:ea typeface="Calibri" panose="020F0502020204030204" pitchFamily="34" charset="0"/>
                <a:cs typeface="Calibri" panose="020F0502020204030204" pitchFamily="34" charset="0"/>
              </a:rPr>
              <a:t>santé humaine </a:t>
            </a:r>
            <a:r>
              <a:rPr lang="fr-FR" sz="1400" dirty="0">
                <a:ea typeface="Calibri" panose="020F0502020204030204" pitchFamily="34" charset="0"/>
                <a:cs typeface="Calibri" panose="020F0502020204030204" pitchFamily="34" charset="0"/>
              </a:rPr>
              <a:t>sont concernées (propagation des </a:t>
            </a:r>
            <a:r>
              <a:rPr lang="fr-FR" sz="1400" b="1" dirty="0">
                <a:ea typeface="Calibri" panose="020F0502020204030204" pitchFamily="34" charset="0"/>
                <a:cs typeface="Calibri" panose="020F0502020204030204" pitchFamily="34" charset="0"/>
              </a:rPr>
              <a:t>résistances</a:t>
            </a:r>
            <a:r>
              <a:rPr lang="fr-FR" sz="1400" dirty="0">
                <a:ea typeface="Calibri" panose="020F0502020204030204" pitchFamily="34" charset="0"/>
                <a:cs typeface="Calibri" panose="020F0502020204030204" pitchFamily="34" charset="0"/>
              </a:rPr>
              <a:t> aux antibiotiques).</a:t>
            </a: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les </a:t>
            </a:r>
            <a:r>
              <a:rPr lang="fr-FR" sz="1400" b="1" dirty="0">
                <a:ea typeface="Calibri" panose="020F0502020204030204" pitchFamily="34" charset="0"/>
                <a:cs typeface="Calibri" panose="020F0502020204030204" pitchFamily="34" charset="0"/>
              </a:rPr>
              <a:t>endosymbioses</a:t>
            </a:r>
            <a:r>
              <a:rPr lang="fr-FR" sz="1400" dirty="0">
                <a:ea typeface="Calibri" panose="020F0502020204030204" pitchFamily="34" charset="0"/>
                <a:cs typeface="Calibri" panose="020F0502020204030204" pitchFamily="34" charset="0"/>
              </a:rPr>
              <a:t> transmises entre générations, fréquentes dans l’histoire des </a:t>
            </a:r>
            <a:r>
              <a:rPr lang="fr-FR" sz="1400" b="1" dirty="0">
                <a:ea typeface="Calibri" panose="020F0502020204030204" pitchFamily="34" charset="0"/>
                <a:cs typeface="Calibri" panose="020F0502020204030204" pitchFamily="34" charset="0"/>
              </a:rPr>
              <a:t>eucaryotes</a:t>
            </a:r>
            <a:r>
              <a:rPr lang="fr-FR" sz="1400" dirty="0">
                <a:ea typeface="Calibri" panose="020F0502020204030204" pitchFamily="34" charset="0"/>
                <a:cs typeface="Calibri" panose="020F0502020204030204" pitchFamily="34" charset="0"/>
              </a:rPr>
              <a:t>, jouent un rôle important dans leur </a:t>
            </a:r>
            <a:r>
              <a:rPr lang="fr-FR" sz="1400" b="1" dirty="0">
                <a:ea typeface="Calibri" panose="020F0502020204030204" pitchFamily="34" charset="0"/>
                <a:cs typeface="Calibri" panose="020F0502020204030204" pitchFamily="34" charset="0"/>
              </a:rPr>
              <a:t>évolution</a:t>
            </a:r>
            <a:r>
              <a:rPr lang="fr-FR" sz="1400" dirty="0">
                <a:ea typeface="Calibri" panose="020F0502020204030204" pitchFamily="34" charset="0"/>
                <a:cs typeface="Calibri" panose="020F0502020204030204" pitchFamily="34" charset="0"/>
              </a:rPr>
              <a:t>.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le </a:t>
            </a:r>
            <a:r>
              <a:rPr lang="fr-FR" sz="1400" b="1" dirty="0">
                <a:ea typeface="Calibri" panose="020F0502020204030204" pitchFamily="34" charset="0"/>
                <a:cs typeface="Calibri" panose="020F0502020204030204" pitchFamily="34" charset="0"/>
              </a:rPr>
              <a:t>génome</a:t>
            </a:r>
            <a:r>
              <a:rPr lang="fr-FR" sz="1400" dirty="0">
                <a:ea typeface="Calibri" panose="020F0502020204030204" pitchFamily="34" charset="0"/>
                <a:cs typeface="Calibri" panose="020F0502020204030204" pitchFamily="34" charset="0"/>
              </a:rPr>
              <a:t> de la cellule (bactérie ou eucaryote) intégré dans une cellule hôte régresse au cours des générations, certains de ses </a:t>
            </a:r>
            <a:r>
              <a:rPr lang="fr-FR" sz="1400" b="1" dirty="0">
                <a:ea typeface="Calibri" panose="020F0502020204030204" pitchFamily="34" charset="0"/>
                <a:cs typeface="Calibri" panose="020F0502020204030204" pitchFamily="34" charset="0"/>
              </a:rPr>
              <a:t>gènes</a:t>
            </a:r>
            <a:r>
              <a:rPr lang="fr-FR" sz="1400" dirty="0">
                <a:ea typeface="Calibri" panose="020F0502020204030204" pitchFamily="34" charset="0"/>
                <a:cs typeface="Calibri" panose="020F0502020204030204" pitchFamily="34" charset="0"/>
              </a:rPr>
              <a:t> étant </a:t>
            </a:r>
            <a:r>
              <a:rPr lang="fr-FR" sz="1400" b="1" dirty="0">
                <a:ea typeface="Calibri" panose="020F0502020204030204" pitchFamily="34" charset="0"/>
                <a:cs typeface="Calibri" panose="020F0502020204030204" pitchFamily="34" charset="0"/>
              </a:rPr>
              <a:t>transférés</a:t>
            </a:r>
            <a:r>
              <a:rPr lang="fr-FR" sz="1400" dirty="0">
                <a:ea typeface="Calibri" panose="020F0502020204030204" pitchFamily="34" charset="0"/>
                <a:cs typeface="Calibri" panose="020F0502020204030204" pitchFamily="34" charset="0"/>
              </a:rPr>
              <a:t> dans le noyau de l’hôte. </a:t>
            </a:r>
            <a:endParaRPr lang="fr-FR" sz="1400" dirty="0" smtClean="0">
              <a:ea typeface="Calibri" panose="020F0502020204030204" pitchFamily="34" charset="0"/>
              <a:cs typeface="Calibri" panose="020F0502020204030204" pitchFamily="34" charset="0"/>
            </a:endParaRPr>
          </a:p>
          <a:p>
            <a:pPr marL="285750" indent="-285750">
              <a:buFontTx/>
              <a:buChar char="-"/>
            </a:pPr>
            <a:r>
              <a:rPr lang="fr-FR" sz="1400" dirty="0">
                <a:ea typeface="Calibri" panose="020F0502020204030204" pitchFamily="34" charset="0"/>
                <a:cs typeface="Calibri" panose="020F0502020204030204" pitchFamily="34" charset="0"/>
              </a:rPr>
              <a:t>que </a:t>
            </a:r>
            <a:r>
              <a:rPr lang="fr-FR" sz="1400" dirty="0" smtClean="0">
                <a:ea typeface="Calibri" panose="020F0502020204030204" pitchFamily="34" charset="0"/>
                <a:cs typeface="Calibri" panose="020F0502020204030204" pitchFamily="34" charset="0"/>
              </a:rPr>
              <a:t>ce </a:t>
            </a:r>
            <a:r>
              <a:rPr lang="fr-FR" sz="1400" dirty="0">
                <a:ea typeface="Calibri" panose="020F0502020204030204" pitchFamily="34" charset="0"/>
                <a:cs typeface="Calibri" panose="020F0502020204030204" pitchFamily="34" charset="0"/>
              </a:rPr>
              <a:t>processus est à l’origine des </a:t>
            </a:r>
            <a:r>
              <a:rPr lang="fr-FR" sz="1400" b="1" dirty="0">
                <a:ea typeface="Calibri" panose="020F0502020204030204" pitchFamily="34" charset="0"/>
                <a:cs typeface="Calibri" panose="020F0502020204030204" pitchFamily="34" charset="0"/>
              </a:rPr>
              <a:t>mitochondries</a:t>
            </a:r>
            <a:r>
              <a:rPr lang="fr-FR" sz="1400" dirty="0">
                <a:ea typeface="Calibri" panose="020F0502020204030204" pitchFamily="34" charset="0"/>
                <a:cs typeface="Calibri" panose="020F0502020204030204" pitchFamily="34" charset="0"/>
              </a:rPr>
              <a:t> et des </a:t>
            </a:r>
            <a:r>
              <a:rPr lang="fr-FR" sz="1400" b="1" dirty="0">
                <a:ea typeface="Calibri" panose="020F0502020204030204" pitchFamily="34" charset="0"/>
                <a:cs typeface="Calibri" panose="020F0502020204030204" pitchFamily="34" charset="0"/>
              </a:rPr>
              <a:t>chloroplastes</a:t>
            </a:r>
            <a:r>
              <a:rPr lang="fr-FR" sz="1400" dirty="0">
                <a:ea typeface="Calibri" panose="020F0502020204030204" pitchFamily="34" charset="0"/>
                <a:cs typeface="Calibri" panose="020F0502020204030204" pitchFamily="34" charset="0"/>
              </a:rPr>
              <a:t>, organites contenant de l’ADN.</a:t>
            </a:r>
            <a:endParaRPr lang="fr-FR" sz="1400" dirty="0">
              <a:ea typeface="Calibri" panose="020F0502020204030204" pitchFamily="34" charset="0"/>
              <a:cs typeface="Calibri" panose="020F0502020204030204" pitchFamily="34" charset="0"/>
              <a:sym typeface="Wingdings 3" panose="05040102010807070707" pitchFamily="18" charset="2"/>
            </a:endParaRPr>
          </a:p>
        </p:txBody>
      </p:sp>
      <p:sp>
        <p:nvSpPr>
          <p:cNvPr id="9" name="ZoneTexte 8">
            <a:extLst>
              <a:ext uri="{FF2B5EF4-FFF2-40B4-BE49-F238E27FC236}">
                <a16:creationId xmlns:a16="http://schemas.microsoft.com/office/drawing/2014/main" id="{C18FB186-6BF0-4507-A6A2-CCDE0525F375}"/>
              </a:ext>
            </a:extLst>
          </p:cNvPr>
          <p:cNvSpPr txBox="1"/>
          <p:nvPr/>
        </p:nvSpPr>
        <p:spPr>
          <a:xfrm>
            <a:off x="150995" y="1116971"/>
            <a:ext cx="5018766" cy="738664"/>
          </a:xfrm>
          <a:prstGeom prst="rect">
            <a:avLst/>
          </a:prstGeom>
          <a:noFill/>
          <a:ln w="19050">
            <a:solidFill>
              <a:srgbClr val="7030A0"/>
            </a:solidFill>
          </a:ln>
        </p:spPr>
        <p:txBody>
          <a:bodyPr wrap="square" rtlCol="0">
            <a:spAutoFit/>
          </a:bodyPr>
          <a:lstStyle/>
          <a:p>
            <a:r>
              <a:rPr lang="fr-FR" sz="1400" b="1" dirty="0" smtClean="0">
                <a:solidFill>
                  <a:srgbClr val="0070C0"/>
                </a:solidFill>
                <a:latin typeface="Calibri" panose="020F0502020204030204" pitchFamily="34" charset="0"/>
              </a:rPr>
              <a:t>C4 : </a:t>
            </a:r>
            <a:r>
              <a:rPr lang="fr-FR" sz="1400" dirty="0" smtClean="0">
                <a:solidFill>
                  <a:srgbClr val="0070C0"/>
                </a:solidFill>
                <a:latin typeface="Calibri" panose="020F0502020204030204" pitchFamily="34" charset="0"/>
              </a:rPr>
              <a:t>ubiquité, diversité et évolution du monde bactérien.</a:t>
            </a:r>
          </a:p>
          <a:p>
            <a:r>
              <a:rPr lang="fr-FR" sz="1400" b="1" dirty="0" smtClean="0">
                <a:solidFill>
                  <a:srgbClr val="0070C0"/>
                </a:solidFill>
                <a:latin typeface="Calibri" panose="020F0502020204030204" pitchFamily="34" charset="0"/>
              </a:rPr>
              <a:t>Seconde </a:t>
            </a:r>
            <a:r>
              <a:rPr lang="fr-FR" sz="1400" b="1" dirty="0">
                <a:solidFill>
                  <a:srgbClr val="0070C0"/>
                </a:solidFill>
                <a:latin typeface="Calibri" panose="020F0502020204030204" pitchFamily="34" charset="0"/>
              </a:rPr>
              <a:t>: </a:t>
            </a:r>
            <a:r>
              <a:rPr lang="fr-FR" sz="1400" dirty="0">
                <a:solidFill>
                  <a:srgbClr val="0070C0"/>
                </a:solidFill>
                <a:latin typeface="Calibri" panose="020F0502020204030204" pitchFamily="34" charset="0"/>
              </a:rPr>
              <a:t>la cellule </a:t>
            </a:r>
            <a:r>
              <a:rPr lang="fr-FR" sz="1400" dirty="0" smtClean="0">
                <a:solidFill>
                  <a:srgbClr val="0070C0"/>
                </a:solidFill>
                <a:latin typeface="Calibri" panose="020F0502020204030204" pitchFamily="34" charset="0"/>
              </a:rPr>
              <a:t>différenciée, </a:t>
            </a:r>
            <a:r>
              <a:rPr lang="fr-FR" sz="1400" dirty="0">
                <a:solidFill>
                  <a:srgbClr val="0070C0"/>
                </a:solidFill>
                <a:latin typeface="Calibri" panose="020F0502020204030204" pitchFamily="34" charset="0"/>
              </a:rPr>
              <a:t>les </a:t>
            </a:r>
            <a:r>
              <a:rPr lang="fr-FR" sz="1400" dirty="0" smtClean="0">
                <a:solidFill>
                  <a:srgbClr val="0070C0"/>
                </a:solidFill>
                <a:latin typeface="Calibri" panose="020F0502020204030204" pitchFamily="34" charset="0"/>
              </a:rPr>
              <a:t>organites, symbiose, </a:t>
            </a:r>
            <a:r>
              <a:rPr lang="fr-FR" sz="1400" dirty="0" err="1" smtClean="0">
                <a:solidFill>
                  <a:srgbClr val="0070C0"/>
                </a:solidFill>
                <a:latin typeface="Calibri" panose="020F0502020204030204" pitchFamily="34" charset="0"/>
              </a:rPr>
              <a:t>microbiote</a:t>
            </a:r>
            <a:r>
              <a:rPr lang="fr-FR" sz="1400" dirty="0" smtClean="0">
                <a:solidFill>
                  <a:srgbClr val="0070C0"/>
                </a:solidFill>
                <a:latin typeface="Calibri" panose="020F0502020204030204" pitchFamily="34" charset="0"/>
              </a:rPr>
              <a:t> maternel, construction symbiose hôte-</a:t>
            </a:r>
            <a:r>
              <a:rPr lang="fr-FR" sz="1400" dirty="0" err="1" smtClean="0">
                <a:solidFill>
                  <a:srgbClr val="0070C0"/>
                </a:solidFill>
                <a:latin typeface="Calibri" panose="020F0502020204030204" pitchFamily="34" charset="0"/>
              </a:rPr>
              <a:t>microbiote</a:t>
            </a:r>
            <a:r>
              <a:rPr lang="fr-FR" sz="1400" dirty="0" smtClean="0">
                <a:solidFill>
                  <a:srgbClr val="0070C0"/>
                </a:solidFill>
                <a:latin typeface="Calibri" panose="020F0502020204030204" pitchFamily="34" charset="0"/>
              </a:rPr>
              <a:t>.</a:t>
            </a:r>
          </a:p>
        </p:txBody>
      </p:sp>
      <p:sp>
        <p:nvSpPr>
          <p:cNvPr id="11" name="ZoneTexte 10">
            <a:extLst>
              <a:ext uri="{FF2B5EF4-FFF2-40B4-BE49-F238E27FC236}">
                <a16:creationId xmlns:a16="http://schemas.microsoft.com/office/drawing/2014/main" id="{32351943-116F-4DAC-A099-7015F482EFED}"/>
              </a:ext>
            </a:extLst>
          </p:cNvPr>
          <p:cNvSpPr txBox="1"/>
          <p:nvPr/>
        </p:nvSpPr>
        <p:spPr>
          <a:xfrm>
            <a:off x="150993" y="1980072"/>
            <a:ext cx="6577353" cy="1815882"/>
          </a:xfrm>
          <a:prstGeom prst="rect">
            <a:avLst/>
          </a:prstGeom>
          <a:solidFill>
            <a:schemeClr val="accent6">
              <a:lumMod val="20000"/>
              <a:lumOff val="80000"/>
            </a:schemeClr>
          </a:solidFill>
          <a:ln w="19050">
            <a:solidFill>
              <a:schemeClr val="tx1"/>
            </a:solidFill>
          </a:ln>
        </p:spPr>
        <p:txBody>
          <a:bodyPr wrap="square" rtlCol="0">
            <a:spAutoFit/>
          </a:bodyPr>
          <a:lstStyle/>
          <a:p>
            <a:pPr algn="just"/>
            <a:r>
              <a:rPr lang="fr-FR" sz="1600" b="1" dirty="0" smtClean="0"/>
              <a:t>Discussions et approches</a:t>
            </a:r>
            <a:endParaRPr lang="fr-FR" sz="1600" b="1" dirty="0"/>
          </a:p>
          <a:p>
            <a:pPr marL="285750" lvl="1" indent="-285750" algn="just">
              <a:buFont typeface="Wingdings" panose="05000000000000000000" pitchFamily="2" charset="2"/>
              <a:buChar char="Ø"/>
            </a:pPr>
            <a:r>
              <a:rPr lang="fr-FR" sz="1600" i="1" dirty="0" smtClean="0">
                <a:solidFill>
                  <a:srgbClr val="FF0000"/>
                </a:solidFill>
              </a:rPr>
              <a:t>On </a:t>
            </a:r>
            <a:r>
              <a:rPr lang="fr-FR" sz="1600" i="1" dirty="0">
                <a:solidFill>
                  <a:srgbClr val="FF0000"/>
                </a:solidFill>
              </a:rPr>
              <a:t>se limite aux eubactéries. L’exemple de la transformation bactérienne est privilégié pour illustrer les transferts horizontaux ; l’existence d’autres mécanismes peut ensuite être évoquée. Les mécanismes au niveau cytologique et moléculaire ne sont pas développés.</a:t>
            </a:r>
            <a:endParaRPr lang="fr-FR" sz="1600" i="1" dirty="0" smtClean="0">
              <a:solidFill>
                <a:srgbClr val="FF0000"/>
              </a:solidFill>
            </a:endParaRPr>
          </a:p>
          <a:p>
            <a:pPr marL="285750" lvl="1" indent="-285750" algn="just">
              <a:buFont typeface="Wingdings" panose="05000000000000000000" pitchFamily="2" charset="2"/>
              <a:buChar char="Ø"/>
            </a:pPr>
            <a:r>
              <a:rPr lang="fr-FR" sz="1600" dirty="0">
                <a:solidFill>
                  <a:srgbClr val="FF0000"/>
                </a:solidFill>
              </a:rPr>
              <a:t>il s’agit de comprendre ici que des mécanismes non liés à la reproduction sexuée enrichissent les génomes de tous les êtres vivants.</a:t>
            </a:r>
            <a:endParaRPr lang="fr-FR" sz="1600" dirty="0" smtClean="0">
              <a:solidFill>
                <a:srgbClr val="FF0000"/>
              </a:solidFill>
            </a:endParaRPr>
          </a:p>
        </p:txBody>
      </p:sp>
      <p:sp>
        <p:nvSpPr>
          <p:cNvPr id="12" name="ZoneTexte 11">
            <a:extLst>
              <a:ext uri="{FF2B5EF4-FFF2-40B4-BE49-F238E27FC236}">
                <a16:creationId xmlns:a16="http://schemas.microsoft.com/office/drawing/2014/main" id="{A91216B6-67BD-4E37-9757-61A3E2CBCAAC}"/>
              </a:ext>
            </a:extLst>
          </p:cNvPr>
          <p:cNvSpPr txBox="1"/>
          <p:nvPr/>
        </p:nvSpPr>
        <p:spPr>
          <a:xfrm>
            <a:off x="150993" y="3920391"/>
            <a:ext cx="6577353" cy="2923877"/>
          </a:xfrm>
          <a:prstGeom prst="rect">
            <a:avLst/>
          </a:prstGeom>
          <a:solidFill>
            <a:schemeClr val="accent5">
              <a:lumMod val="40000"/>
              <a:lumOff val="60000"/>
            </a:schemeClr>
          </a:solidFill>
          <a:ln w="19050">
            <a:solidFill>
              <a:srgbClr val="0070C0"/>
            </a:solidFill>
          </a:ln>
        </p:spPr>
        <p:txBody>
          <a:bodyPr wrap="square" rtlCol="0">
            <a:spAutoFit/>
          </a:bodyPr>
          <a:lstStyle/>
          <a:p>
            <a:r>
              <a:rPr lang="fr-FR" sz="1600" b="1" dirty="0" smtClean="0"/>
              <a:t>Activités possibles :</a:t>
            </a:r>
          </a:p>
          <a:p>
            <a:pPr marL="285750" indent="-285750">
              <a:buFontTx/>
              <a:buChar char="-"/>
            </a:pPr>
            <a:r>
              <a:rPr lang="fr-FR" sz="1400" b="1" dirty="0"/>
              <a:t>Étudier des expériences historiques mettant en évidence la transformation bactérienne.</a:t>
            </a:r>
          </a:p>
          <a:p>
            <a:pPr marL="285750" indent="-285750">
              <a:buFontTx/>
              <a:buChar char="-"/>
            </a:pPr>
            <a:r>
              <a:rPr lang="fr-FR" sz="1400" b="1" dirty="0"/>
              <a:t>Comprendre comment la connaissance des mécanismes des transferts horizontaux permet des applications biotechnologiques (notamment la production de molécules d’intérêt dans les lignées bactériennes).</a:t>
            </a:r>
          </a:p>
          <a:p>
            <a:pPr marL="285750" indent="-285750">
              <a:buFontTx/>
              <a:buChar char="-"/>
            </a:pPr>
            <a:r>
              <a:rPr lang="fr-FR" sz="1400" b="1" dirty="0"/>
              <a:t>Recenser des informations attestant l’existence de transferts horizontaux de gènes dans l’histoire du génome humain.</a:t>
            </a:r>
          </a:p>
          <a:p>
            <a:pPr marL="285750" indent="-285750">
              <a:buFontTx/>
              <a:buChar char="-"/>
            </a:pPr>
            <a:r>
              <a:rPr lang="fr-FR" sz="1400" b="1" dirty="0"/>
              <a:t>Extraire et organiser des informations d’un arbre phylogénétique pour identifier l’importance des transferts horizontaux.</a:t>
            </a:r>
          </a:p>
          <a:p>
            <a:pPr marL="285750" indent="-285750">
              <a:buFontTx/>
              <a:buChar char="-"/>
            </a:pPr>
            <a:r>
              <a:rPr lang="fr-FR" sz="1400" b="1" dirty="0"/>
              <a:t>Mettre en </a:t>
            </a:r>
            <a:r>
              <a:rPr lang="fr-FR" sz="1400" b="1" dirty="0" err="1"/>
              <a:t>oeuvre</a:t>
            </a:r>
            <a:r>
              <a:rPr lang="fr-FR" sz="1400" b="1" dirty="0"/>
              <a:t> une méthode permettant de comprendre les arguments qui ont conduit à considérer que les organites énergétiques sont issus de symbioses dans la lignée des eucaryotes..</a:t>
            </a:r>
            <a:endParaRPr lang="fr-FR" sz="1400" dirty="0"/>
          </a:p>
        </p:txBody>
      </p:sp>
      <p:sp>
        <p:nvSpPr>
          <p:cNvPr id="14" name="ZoneTexte 13">
            <a:extLst>
              <a:ext uri="{FF2B5EF4-FFF2-40B4-BE49-F238E27FC236}">
                <a16:creationId xmlns:a16="http://schemas.microsoft.com/office/drawing/2014/main" id="{A91216B6-67BD-4E37-9757-61A3E2CBCAAC}"/>
              </a:ext>
            </a:extLst>
          </p:cNvPr>
          <p:cNvSpPr txBox="1"/>
          <p:nvPr/>
        </p:nvSpPr>
        <p:spPr>
          <a:xfrm>
            <a:off x="6919415" y="6184205"/>
            <a:ext cx="4909729" cy="523220"/>
          </a:xfrm>
          <a:prstGeom prst="rect">
            <a:avLst/>
          </a:prstGeom>
          <a:noFill/>
          <a:ln w="19050">
            <a:solidFill>
              <a:srgbClr val="0070C0"/>
            </a:solidFill>
          </a:ln>
        </p:spPr>
        <p:txBody>
          <a:bodyPr wrap="square" rtlCol="0">
            <a:spAutoFit/>
          </a:bodyPr>
          <a:lstStyle/>
          <a:p>
            <a:r>
              <a:rPr lang="fr-FR" sz="1400" b="1" dirty="0" smtClean="0">
                <a:latin typeface="Calibri" panose="020F0502020204030204" pitchFamily="34" charset="0"/>
                <a:ea typeface="Calibri" panose="020F0502020204030204" pitchFamily="34" charset="0"/>
                <a:cs typeface="Calibri" panose="020F0502020204030204" pitchFamily="34" charset="0"/>
              </a:rPr>
              <a:t>Mots </a:t>
            </a:r>
            <a:r>
              <a:rPr lang="fr-FR" sz="1400" b="1" dirty="0">
                <a:latin typeface="Calibri" panose="020F0502020204030204" pitchFamily="34" charset="0"/>
                <a:ea typeface="Calibri" panose="020F0502020204030204" pitchFamily="34" charset="0"/>
                <a:cs typeface="Calibri" panose="020F0502020204030204" pitchFamily="34" charset="0"/>
              </a:rPr>
              <a:t>clés : transferts génétiques horizontaux versus verticaux, </a:t>
            </a:r>
            <a:r>
              <a:rPr lang="fr-FR" sz="1400" b="1" dirty="0" err="1">
                <a:latin typeface="Calibri" panose="020F0502020204030204" pitchFamily="34" charset="0"/>
                <a:ea typeface="Calibri" panose="020F0502020204030204" pitchFamily="34" charset="0"/>
                <a:cs typeface="Calibri" panose="020F0502020204030204" pitchFamily="34" charset="0"/>
              </a:rPr>
              <a:t>endosymbiose</a:t>
            </a:r>
            <a:r>
              <a:rPr lang="fr-FR" sz="1400" b="1" dirty="0">
                <a:latin typeface="Calibri" panose="020F0502020204030204" pitchFamily="34" charset="0"/>
                <a:ea typeface="Calibri" panose="020F0502020204030204" pitchFamily="34" charset="0"/>
                <a:cs typeface="Calibri" panose="020F0502020204030204" pitchFamily="34" charset="0"/>
              </a:rPr>
              <a:t>, hérédité cytoplasmique, </a:t>
            </a:r>
            <a:r>
              <a:rPr lang="fr-FR" sz="1400" b="1" dirty="0" smtClean="0">
                <a:latin typeface="Calibri" panose="020F0502020204030204" pitchFamily="34" charset="0"/>
                <a:ea typeface="Calibri" panose="020F0502020204030204" pitchFamily="34" charset="0"/>
                <a:cs typeface="Calibri" panose="020F0502020204030204" pitchFamily="34" charset="0"/>
              </a:rPr>
              <a:t>phylogénies.</a:t>
            </a:r>
            <a:endParaRPr lang="fr-FR"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304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900410" cy="1325563"/>
          </a:xfrm>
        </p:spPr>
        <p:txBody>
          <a:bodyPr/>
          <a:lstStyle/>
          <a:p>
            <a:r>
              <a:rPr lang="fr-FR" dirty="0" smtClean="0"/>
              <a:t>Proposition de TP sur l’origine </a:t>
            </a:r>
            <a:r>
              <a:rPr lang="fr-FR" dirty="0" err="1" smtClean="0"/>
              <a:t>endosymbiotique</a:t>
            </a:r>
            <a:r>
              <a:rPr lang="fr-FR" dirty="0" smtClean="0"/>
              <a:t> des chloroplastes </a:t>
            </a:r>
            <a:endParaRPr lang="fr-FR" dirty="0"/>
          </a:p>
        </p:txBody>
      </p:sp>
      <p:pic>
        <p:nvPicPr>
          <p:cNvPr id="3074" name="Picture 2" descr="D:\Documents\Formation et inspections\Inspection\FF\Reforme bac\JDI\2020\documents magistere\endosymbiose.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697480" y="2427722"/>
            <a:ext cx="4893765" cy="3917515"/>
          </a:xfrm>
          <a:prstGeom prst="rect">
            <a:avLst/>
          </a:prstGeom>
          <a:noFill/>
        </p:spPr>
      </p:pic>
      <p:sp>
        <p:nvSpPr>
          <p:cNvPr id="3" name="ZoneTexte 2"/>
          <p:cNvSpPr txBox="1"/>
          <p:nvPr/>
        </p:nvSpPr>
        <p:spPr>
          <a:xfrm>
            <a:off x="2068830" y="1690688"/>
            <a:ext cx="906399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magistere.education.fr/ac-grenoble/mod/book/view.php?id=702265&amp;chapterid=6434</a:t>
            </a:r>
            <a:r>
              <a:rPr lang="fr-FR" dirty="0" smtClean="0"/>
              <a:t>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exemples d’</a:t>
            </a:r>
            <a:r>
              <a:rPr lang="fr-FR" dirty="0" err="1" smtClean="0"/>
              <a:t>endosymbioses</a:t>
            </a:r>
            <a:r>
              <a:rPr lang="fr-FR" dirty="0" smtClean="0"/>
              <a:t> et de transferts horizontaux :</a:t>
            </a:r>
            <a:endParaRPr lang="fr-FR" dirty="0"/>
          </a:p>
        </p:txBody>
      </p:sp>
      <p:pic>
        <p:nvPicPr>
          <p:cNvPr id="4098" name="Picture 2" descr="D:\Documents\Formation et inspections\Inspection\FF\Reforme bac\JDI\2020\documents magistere\endosymbiose2.JPG"/>
          <p:cNvPicPr>
            <a:picLocks noChangeAspect="1" noChangeArrowheads="1"/>
          </p:cNvPicPr>
          <p:nvPr/>
        </p:nvPicPr>
        <p:blipFill>
          <a:blip r:embed="rId2" cstate="print"/>
          <a:srcRect/>
          <a:stretch>
            <a:fillRect/>
          </a:stretch>
        </p:blipFill>
        <p:spPr bwMode="auto">
          <a:xfrm>
            <a:off x="1971675" y="2309495"/>
            <a:ext cx="7677150" cy="4067175"/>
          </a:xfrm>
          <a:prstGeom prst="rect">
            <a:avLst/>
          </a:prstGeom>
          <a:noFill/>
        </p:spPr>
      </p:pic>
      <p:sp>
        <p:nvSpPr>
          <p:cNvPr id="3" name="ZoneTexte 2"/>
          <p:cNvSpPr txBox="1"/>
          <p:nvPr/>
        </p:nvSpPr>
        <p:spPr>
          <a:xfrm>
            <a:off x="1348740" y="1771650"/>
            <a:ext cx="8903970" cy="369332"/>
          </a:xfrm>
          <a:prstGeom prst="rect">
            <a:avLst/>
          </a:prstGeom>
          <a:noFill/>
        </p:spPr>
        <p:txBody>
          <a:bodyPr wrap="square" rtlCol="0">
            <a:spAutoFit/>
          </a:bodyPr>
          <a:lstStyle/>
          <a:p>
            <a:r>
              <a:rPr lang="fr-FR" dirty="0">
                <a:hlinkClick r:id="rId3"/>
              </a:rPr>
              <a:t>https://</a:t>
            </a:r>
            <a:r>
              <a:rPr lang="fr-FR" dirty="0" smtClean="0">
                <a:hlinkClick r:id="rId3"/>
              </a:rPr>
              <a:t>magistere.education.fr/ac-grenoble/mod/book/view.php?id=702265&amp;chapterid=6436</a:t>
            </a:r>
            <a:r>
              <a:rPr lang="fr-FR" dirty="0" smtClean="0"/>
              <a:t>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2649</Words>
  <Application>Microsoft Office PowerPoint</Application>
  <PresentationFormat>Grand écran</PresentationFormat>
  <Paragraphs>185</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Wingdings</vt:lpstr>
      <vt:lpstr>Wingdings 3</vt:lpstr>
      <vt:lpstr>Thème Office</vt:lpstr>
      <vt:lpstr>Présentation PowerPoint</vt:lpstr>
      <vt:lpstr>Présentation PowerPoint</vt:lpstr>
      <vt:lpstr>Présentation PowerPoint</vt:lpstr>
      <vt:lpstr>Présentation PowerPoint</vt:lpstr>
      <vt:lpstr>Le programme précise que l’utilisation de bases de données informatisées permet d’identifier des associations entre certains gènes mutés et certains phénotypes. Illustration par une étude de cas, l’étude de la sensibilité au goût amer du PTC :</vt:lpstr>
      <vt:lpstr>Présentation PowerPoint</vt:lpstr>
      <vt:lpstr>Présentation PowerPoint</vt:lpstr>
      <vt:lpstr>Proposition de TP sur l’origine endosymbiotique des chloroplastes </vt:lpstr>
      <vt:lpstr>Des exemples d’endosymbioses et de transferts horizontaux :</vt:lpstr>
      <vt:lpstr>Présentation PowerPoint</vt:lpstr>
      <vt:lpstr>Si la notion d'équilibre d'Hardy-Weinberg est abordée en cours d'enseignement scientifique, les déséquilibres et, plus précisément, la compréhension et l'identification des facteurs éloignant de l’équilibre théorique de Hardy-Weinberg sont vus en spécialité SVT. Le premier document vous permet de faire le lien entre les deux programmes</vt:lpstr>
      <vt:lpstr>Feuille de calcul permettant de tester si on est, ou pas, dans le cas d'un déséquilibre:</vt:lpstr>
      <vt:lpstr>Liste détaillée (avec des données) de cas où l'équilibre n'est pas atteint</vt:lpstr>
      <vt:lpstr>Présentation PowerPoint</vt:lpstr>
    </vt:vector>
  </TitlesOfParts>
  <Company>Académie de Grenoble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JMS</dc:creator>
  <cp:lastModifiedBy>JMS</cp:lastModifiedBy>
  <cp:revision>6</cp:revision>
  <dcterms:created xsi:type="dcterms:W3CDTF">2020-05-13T13:41:40Z</dcterms:created>
  <dcterms:modified xsi:type="dcterms:W3CDTF">2020-06-30T07:49:28Z</dcterms:modified>
</cp:coreProperties>
</file>