
<file path=[Content_Types].xml><?xml version="1.0" encoding="utf-8"?>
<Types xmlns="http://schemas.openxmlformats.org/package/2006/content-types">
  <Default Extension="gif" ContentType="image/gif"/>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xml" ContentType="application/vnd.openxmlformats-officedocument.presentationml.tags+xml"/>
  <Override PartName="/ppt/notesSlides/notesSlide14.xml" ContentType="application/vnd.openxmlformats-officedocument.presentationml.notesSlide+xml"/>
  <Override PartName="/ppt/tags/tag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72" r:id="rId3"/>
    <p:sldId id="257" r:id="rId4"/>
    <p:sldId id="258" r:id="rId5"/>
    <p:sldId id="259" r:id="rId6"/>
    <p:sldId id="273" r:id="rId7"/>
    <p:sldId id="277" r:id="rId8"/>
    <p:sldId id="261" r:id="rId9"/>
    <p:sldId id="276" r:id="rId10"/>
    <p:sldId id="274" r:id="rId11"/>
    <p:sldId id="278" r:id="rId12"/>
    <p:sldId id="263" r:id="rId13"/>
    <p:sldId id="275" r:id="rId14"/>
    <p:sldId id="279" r:id="rId15"/>
    <p:sldId id="280" r:id="rId16"/>
    <p:sldId id="260" r:id="rId17"/>
  </p:sldIdLst>
  <p:sldSz cx="12192000" cy="6858000"/>
  <p:notesSz cx="7102475" cy="102330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2440" autoAdjust="0"/>
  </p:normalViewPr>
  <p:slideViewPr>
    <p:cSldViewPr snapToGrid="0">
      <p:cViewPr varScale="1">
        <p:scale>
          <a:sx n="50" d="100"/>
          <a:sy n="50" d="100"/>
        </p:scale>
        <p:origin x="48" y="582"/>
      </p:cViewPr>
      <p:guideLst>
        <p:guide orient="horz" pos="2160"/>
        <p:guide pos="3840"/>
      </p:guideLst>
    </p:cSldViewPr>
  </p:slideViewPr>
  <p:notesTextViewPr>
    <p:cViewPr>
      <p:scale>
        <a:sx n="1" d="1"/>
        <a:sy n="1" d="1"/>
      </p:scale>
      <p:origin x="0" y="-588"/>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7739" cy="513428"/>
          </a:xfrm>
          <a:prstGeom prst="rect">
            <a:avLst/>
          </a:prstGeom>
        </p:spPr>
        <p:txBody>
          <a:bodyPr vert="horz" lIns="99057" tIns="49528" rIns="99057" bIns="49528" rtlCol="0"/>
          <a:lstStyle>
            <a:lvl1pPr algn="l">
              <a:defRPr sz="1300"/>
            </a:lvl1pPr>
          </a:lstStyle>
          <a:p>
            <a:endParaRPr lang="fr-FR" dirty="0"/>
          </a:p>
        </p:txBody>
      </p:sp>
      <p:sp>
        <p:nvSpPr>
          <p:cNvPr id="3" name="Espace réservé de la date 2"/>
          <p:cNvSpPr>
            <a:spLocks noGrp="1"/>
          </p:cNvSpPr>
          <p:nvPr>
            <p:ph type="dt" idx="1"/>
          </p:nvPr>
        </p:nvSpPr>
        <p:spPr>
          <a:xfrm>
            <a:off x="4023092" y="0"/>
            <a:ext cx="3077739" cy="513428"/>
          </a:xfrm>
          <a:prstGeom prst="rect">
            <a:avLst/>
          </a:prstGeom>
        </p:spPr>
        <p:txBody>
          <a:bodyPr vert="horz" lIns="99057" tIns="49528" rIns="99057" bIns="49528" rtlCol="0"/>
          <a:lstStyle>
            <a:lvl1pPr algn="r">
              <a:defRPr sz="1300"/>
            </a:lvl1pPr>
          </a:lstStyle>
          <a:p>
            <a:fld id="{F055D21B-0903-43E6-BE18-4A0324354DE2}" type="datetimeFigureOut">
              <a:rPr lang="fr-FR" smtClean="0"/>
              <a:t>16/06/2020</a:t>
            </a:fld>
            <a:endParaRPr lang="fr-FR" dirty="0"/>
          </a:p>
        </p:txBody>
      </p:sp>
      <p:sp>
        <p:nvSpPr>
          <p:cNvPr id="4" name="Espace réservé de l'image des diapositives 3"/>
          <p:cNvSpPr>
            <a:spLocks noGrp="1" noRot="1" noChangeAspect="1"/>
          </p:cNvSpPr>
          <p:nvPr>
            <p:ph type="sldImg" idx="2"/>
          </p:nvPr>
        </p:nvSpPr>
        <p:spPr>
          <a:xfrm>
            <a:off x="482600" y="1279525"/>
            <a:ext cx="6137275" cy="3452813"/>
          </a:xfrm>
          <a:prstGeom prst="rect">
            <a:avLst/>
          </a:prstGeom>
          <a:noFill/>
          <a:ln w="12700">
            <a:solidFill>
              <a:prstClr val="black"/>
            </a:solidFill>
          </a:ln>
        </p:spPr>
        <p:txBody>
          <a:bodyPr vert="horz" lIns="99057" tIns="49528" rIns="99057" bIns="49528" rtlCol="0" anchor="ctr"/>
          <a:lstStyle/>
          <a:p>
            <a:endParaRPr lang="fr-FR" dirty="0"/>
          </a:p>
        </p:txBody>
      </p:sp>
      <p:sp>
        <p:nvSpPr>
          <p:cNvPr id="5" name="Espace réservé des notes 4"/>
          <p:cNvSpPr>
            <a:spLocks noGrp="1"/>
          </p:cNvSpPr>
          <p:nvPr>
            <p:ph type="body" sz="quarter" idx="3"/>
          </p:nvPr>
        </p:nvSpPr>
        <p:spPr>
          <a:xfrm>
            <a:off x="710248" y="4924643"/>
            <a:ext cx="5681980" cy="4029254"/>
          </a:xfrm>
          <a:prstGeom prst="rect">
            <a:avLst/>
          </a:prstGeom>
        </p:spPr>
        <p:txBody>
          <a:bodyPr vert="horz" lIns="99057" tIns="49528" rIns="99057" bIns="49528"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719598"/>
            <a:ext cx="3077739" cy="513427"/>
          </a:xfrm>
          <a:prstGeom prst="rect">
            <a:avLst/>
          </a:prstGeom>
        </p:spPr>
        <p:txBody>
          <a:bodyPr vert="horz" lIns="99057" tIns="49528" rIns="99057" bIns="49528" rtlCol="0" anchor="b"/>
          <a:lstStyle>
            <a:lvl1pPr algn="l">
              <a:defRPr sz="1300"/>
            </a:lvl1pPr>
          </a:lstStyle>
          <a:p>
            <a:endParaRPr lang="fr-FR" dirty="0"/>
          </a:p>
        </p:txBody>
      </p:sp>
      <p:sp>
        <p:nvSpPr>
          <p:cNvPr id="7" name="Espace réservé du numéro de diapositive 6"/>
          <p:cNvSpPr>
            <a:spLocks noGrp="1"/>
          </p:cNvSpPr>
          <p:nvPr>
            <p:ph type="sldNum" sz="quarter" idx="5"/>
          </p:nvPr>
        </p:nvSpPr>
        <p:spPr>
          <a:xfrm>
            <a:off x="4023092" y="9719598"/>
            <a:ext cx="3077739" cy="513427"/>
          </a:xfrm>
          <a:prstGeom prst="rect">
            <a:avLst/>
          </a:prstGeom>
        </p:spPr>
        <p:txBody>
          <a:bodyPr vert="horz" lIns="99057" tIns="49528" rIns="99057" bIns="49528" rtlCol="0" anchor="b"/>
          <a:lstStyle>
            <a:lvl1pPr algn="r">
              <a:defRPr sz="1300"/>
            </a:lvl1pPr>
          </a:lstStyle>
          <a:p>
            <a:fld id="{4215AEE1-13D1-4763-AAA9-CE5D51D19BAE}" type="slidenum">
              <a:rPr lang="fr-FR" smtClean="0"/>
              <a:t>‹N°›</a:t>
            </a:fld>
            <a:endParaRPr lang="fr-FR" dirty="0"/>
          </a:p>
        </p:txBody>
      </p:sp>
    </p:spTree>
    <p:extLst>
      <p:ext uri="{BB962C8B-B14F-4D97-AF65-F5344CB8AC3E}">
        <p14:creationId xmlns:p14="http://schemas.microsoft.com/office/powerpoint/2010/main" val="737093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Une proposition de TP sur l’origine endosymbiotique des chloroplastes.</a:t>
            </a:r>
          </a:p>
          <a:p>
            <a:r>
              <a:rPr lang="fr-FR" dirty="0"/>
              <a:t>Selon le travail que l’on souhaite réaliser il y a la possibilité d’ajouter, d’enlever certaines ressources.</a:t>
            </a:r>
          </a:p>
          <a:p>
            <a:endParaRPr lang="fr-FR" dirty="0"/>
          </a:p>
        </p:txBody>
      </p:sp>
      <p:sp>
        <p:nvSpPr>
          <p:cNvPr id="4" name="Espace réservé du numéro de diapositive 3"/>
          <p:cNvSpPr>
            <a:spLocks noGrp="1"/>
          </p:cNvSpPr>
          <p:nvPr>
            <p:ph type="sldNum" sz="quarter" idx="5"/>
          </p:nvPr>
        </p:nvSpPr>
        <p:spPr/>
        <p:txBody>
          <a:bodyPr/>
          <a:lstStyle/>
          <a:p>
            <a:fld id="{4215AEE1-13D1-4763-AAA9-CE5D51D19BAE}" type="slidenum">
              <a:rPr lang="fr-FR" smtClean="0"/>
              <a:t>1</a:t>
            </a:fld>
            <a:endParaRPr lang="fr-FR" dirty="0"/>
          </a:p>
        </p:txBody>
      </p:sp>
    </p:spTree>
    <p:extLst>
      <p:ext uri="{BB962C8B-B14F-4D97-AF65-F5344CB8AC3E}">
        <p14:creationId xmlns:p14="http://schemas.microsoft.com/office/powerpoint/2010/main" val="83933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Pour comparaison, une électronographie de cellule végétale + zoom sur le chloroplaste.</a:t>
            </a:r>
          </a:p>
          <a:p>
            <a:r>
              <a:rPr lang="fr-FR" dirty="0"/>
              <a:t>Les thylakoïdes sont présents uniquement dans le chloroplaste, il sont donc empaquetés, non libres.</a:t>
            </a:r>
          </a:p>
          <a:p>
            <a:r>
              <a:rPr lang="fr-FR" dirty="0"/>
              <a:t>Il y a deux membranes autour de cet organite.</a:t>
            </a:r>
          </a:p>
          <a:p>
            <a:r>
              <a:rPr lang="fr-FR" dirty="0"/>
              <a:t>Le tableau mentionne des informations supplémentaire comme la présence d’ADN.</a:t>
            </a:r>
          </a:p>
          <a:p>
            <a:endParaRPr lang="fr-FR" dirty="0"/>
          </a:p>
          <a:p>
            <a:r>
              <a:rPr lang="fr-FR" dirty="0"/>
              <a:t>Ici les deux photos en MET sont les mêmes mais les données associées varient. On peut choisir l’une ou l’autre en fonction des besoins.</a:t>
            </a:r>
          </a:p>
        </p:txBody>
      </p:sp>
      <p:sp>
        <p:nvSpPr>
          <p:cNvPr id="4" name="Espace réservé du numéro de diapositive 3"/>
          <p:cNvSpPr>
            <a:spLocks noGrp="1"/>
          </p:cNvSpPr>
          <p:nvPr>
            <p:ph type="sldNum" sz="quarter" idx="10"/>
          </p:nvPr>
        </p:nvSpPr>
        <p:spPr/>
        <p:txBody>
          <a:bodyPr/>
          <a:lstStyle/>
          <a:p>
            <a:fld id="{4215AEE1-13D1-4763-AAA9-CE5D51D19BAE}" type="slidenum">
              <a:rPr lang="fr-FR" smtClean="0"/>
              <a:t>10</a:t>
            </a:fld>
            <a:endParaRPr lang="fr-FR" dirty="0"/>
          </a:p>
        </p:txBody>
      </p:sp>
    </p:spTree>
    <p:extLst>
      <p:ext uri="{BB962C8B-B14F-4D97-AF65-F5344CB8AC3E}">
        <p14:creationId xmlns:p14="http://schemas.microsoft.com/office/powerpoint/2010/main" val="37609934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Comparaison du chromosome d’une cyanobactérie avec le chromosome chloroplastique.</a:t>
            </a:r>
          </a:p>
          <a:p>
            <a:r>
              <a:rPr lang="fr-FR" dirty="0"/>
              <a:t>L’ADN chloroplastique ; bien que possédant bien moins de gènes ; est circulaire comme celui d’une cyanobactérie alors que l’ADN nucléaire est linéaire.</a:t>
            </a:r>
          </a:p>
          <a:p>
            <a:r>
              <a:rPr lang="fr-FR" dirty="0"/>
              <a:t>Poids en pb de l’ADN chloroplastique : 156Kbp</a:t>
            </a:r>
          </a:p>
          <a:p>
            <a:r>
              <a:rPr lang="fr-FR" dirty="0"/>
              <a:t>Poids en pb de l’ADN de la cyanobactérie : 2700Kpb</a:t>
            </a:r>
          </a:p>
          <a:p>
            <a:r>
              <a:rPr lang="fr-FR" dirty="0"/>
              <a:t>Problème : si l’ADN chloroplastique est issu d’une cyanobactérie, où sont passés ces gènes ?</a:t>
            </a:r>
          </a:p>
          <a:p>
            <a:endParaRPr lang="fr-FR" dirty="0"/>
          </a:p>
          <a:p>
            <a:r>
              <a:rPr lang="fr-FR" dirty="0"/>
              <a:t>http://www.evolution-biologique.org/histoire-de-la-vie/la-cellule-a-noyau/genome-des-organites.html</a:t>
            </a:r>
          </a:p>
        </p:txBody>
      </p:sp>
      <p:sp>
        <p:nvSpPr>
          <p:cNvPr id="4" name="Espace réservé du numéro de diapositive 3"/>
          <p:cNvSpPr>
            <a:spLocks noGrp="1"/>
          </p:cNvSpPr>
          <p:nvPr>
            <p:ph type="sldNum" sz="quarter" idx="5"/>
          </p:nvPr>
        </p:nvSpPr>
        <p:spPr/>
        <p:txBody>
          <a:bodyPr/>
          <a:lstStyle/>
          <a:p>
            <a:fld id="{4215AEE1-13D1-4763-AAA9-CE5D51D19BAE}" type="slidenum">
              <a:rPr lang="fr-FR" smtClean="0"/>
              <a:t>11</a:t>
            </a:fld>
            <a:endParaRPr lang="fr-FR" dirty="0"/>
          </a:p>
        </p:txBody>
      </p:sp>
    </p:spTree>
    <p:extLst>
      <p:ext uri="{BB962C8B-B14F-4D97-AF65-F5344CB8AC3E}">
        <p14:creationId xmlns:p14="http://schemas.microsoft.com/office/powerpoint/2010/main" val="27123696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Ce résumé apporte des éléments supplémentaires pour compléter le tableau.</a:t>
            </a:r>
          </a:p>
          <a:p>
            <a:endParaRPr lang="fr-FR" dirty="0"/>
          </a:p>
        </p:txBody>
      </p:sp>
      <p:sp>
        <p:nvSpPr>
          <p:cNvPr id="4" name="Espace réservé du numéro de diapositive 3"/>
          <p:cNvSpPr>
            <a:spLocks noGrp="1"/>
          </p:cNvSpPr>
          <p:nvPr>
            <p:ph type="sldNum" sz="quarter" idx="5"/>
          </p:nvPr>
        </p:nvSpPr>
        <p:spPr/>
        <p:txBody>
          <a:bodyPr/>
          <a:lstStyle/>
          <a:p>
            <a:fld id="{4215AEE1-13D1-4763-AAA9-CE5D51D19BAE}" type="slidenum">
              <a:rPr lang="fr-FR" smtClean="0"/>
              <a:t>12</a:t>
            </a:fld>
            <a:endParaRPr lang="fr-FR" dirty="0"/>
          </a:p>
        </p:txBody>
      </p:sp>
    </p:spTree>
    <p:extLst>
      <p:ext uri="{BB962C8B-B14F-4D97-AF65-F5344CB8AC3E}">
        <p14:creationId xmlns:p14="http://schemas.microsoft.com/office/powerpoint/2010/main" val="32337352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Des données peuvent être redondantes avec certaines ressources précédentes. Donc il y a possibilité de réduire et condenser ce résumé et le précédent.</a:t>
            </a:r>
          </a:p>
          <a:p>
            <a:endParaRPr lang="fr-FR" dirty="0"/>
          </a:p>
        </p:txBody>
      </p:sp>
      <p:sp>
        <p:nvSpPr>
          <p:cNvPr id="4" name="Espace réservé du numéro de diapositive 3"/>
          <p:cNvSpPr>
            <a:spLocks noGrp="1"/>
          </p:cNvSpPr>
          <p:nvPr>
            <p:ph type="sldNum" sz="quarter" idx="5"/>
          </p:nvPr>
        </p:nvSpPr>
        <p:spPr/>
        <p:txBody>
          <a:bodyPr/>
          <a:lstStyle/>
          <a:p>
            <a:fld id="{4215AEE1-13D1-4763-AAA9-CE5D51D19BAE}" type="slidenum">
              <a:rPr lang="fr-FR" smtClean="0"/>
              <a:t>13</a:t>
            </a:fld>
            <a:endParaRPr lang="fr-FR" dirty="0"/>
          </a:p>
        </p:txBody>
      </p:sp>
    </p:spTree>
    <p:extLst>
      <p:ext uri="{BB962C8B-B14F-4D97-AF65-F5344CB8AC3E}">
        <p14:creationId xmlns:p14="http://schemas.microsoft.com/office/powerpoint/2010/main" val="2399723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Comparaison de gènes chloroplastiques (en haut) avec leurs homologues cyanobactériens (en bas).</a:t>
            </a:r>
          </a:p>
          <a:p>
            <a:r>
              <a:rPr lang="fr-FR" dirty="0"/>
              <a:t>Un grand nombre des gènes chloroplastiques se retrouvent dans le génome bien plus important des cyanobactéries, 74 gènes du chloroplaste de l’arabette sur 79.</a:t>
            </a:r>
          </a:p>
          <a:p>
            <a:r>
              <a:rPr lang="fr-FR" dirty="0"/>
              <a:t>Ceci est un argument assez fort sur l’origine endosymbiotique.</a:t>
            </a:r>
          </a:p>
        </p:txBody>
      </p:sp>
      <p:sp>
        <p:nvSpPr>
          <p:cNvPr id="4" name="Espace réservé du numéro de diapositive 3"/>
          <p:cNvSpPr>
            <a:spLocks noGrp="1"/>
          </p:cNvSpPr>
          <p:nvPr>
            <p:ph type="sldNum" sz="quarter" idx="5"/>
          </p:nvPr>
        </p:nvSpPr>
        <p:spPr/>
        <p:txBody>
          <a:bodyPr/>
          <a:lstStyle/>
          <a:p>
            <a:fld id="{4215AEE1-13D1-4763-AAA9-CE5D51D19BAE}" type="slidenum">
              <a:rPr lang="fr-FR" smtClean="0"/>
              <a:t>14</a:t>
            </a:fld>
            <a:endParaRPr lang="fr-FR" dirty="0"/>
          </a:p>
        </p:txBody>
      </p:sp>
    </p:spTree>
    <p:extLst>
      <p:ext uri="{BB962C8B-B14F-4D97-AF65-F5344CB8AC3E}">
        <p14:creationId xmlns:p14="http://schemas.microsoft.com/office/powerpoint/2010/main" val="2879202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0" dirty="0"/>
              <a:t>Ce graphique est produit à partir d’une étude comparant le génome nucléaire </a:t>
            </a:r>
            <a:r>
              <a:rPr lang="fr-FR" i="1" dirty="0"/>
              <a:t>d’Arabidopsis thaliana</a:t>
            </a:r>
            <a:r>
              <a:rPr lang="fr-FR" i="0" dirty="0"/>
              <a:t> à d’autres organismes (notamment bactériens).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dirty="0"/>
              <a:t>Le génome chloroplastique ne correspond à 5 à 10% du volume du génome des cyanobactéries.</a:t>
            </a:r>
            <a:endParaRPr lang="fr-FR" i="1" dirty="0"/>
          </a:p>
          <a:p>
            <a:r>
              <a:rPr lang="fr-FR" dirty="0"/>
              <a:t>On constate que 4500 des gènes des cellules</a:t>
            </a:r>
            <a:r>
              <a:rPr lang="fr-FR" i="1" dirty="0"/>
              <a:t> A.thaliana </a:t>
            </a:r>
            <a:r>
              <a:rPr lang="fr-FR" i="0" dirty="0"/>
              <a:t>auraient une origine cyanobactérienne.</a:t>
            </a:r>
          </a:p>
          <a:p>
            <a:r>
              <a:rPr lang="fr-FR" i="0" dirty="0"/>
              <a:t>La figure montre les similitudes de protéines </a:t>
            </a:r>
            <a:r>
              <a:rPr lang="fr-FR" i="1" dirty="0"/>
              <a:t>A.thaliana</a:t>
            </a:r>
            <a:r>
              <a:rPr lang="fr-FR" i="0" dirty="0"/>
              <a:t> avec diverses espèces. La plus forte proximité est avec la levure (organise eucaryote) puis avec les cyanobactéries (notamment </a:t>
            </a:r>
            <a:r>
              <a:rPr lang="fr-FR" i="1" dirty="0"/>
              <a:t>Nostoc)</a:t>
            </a:r>
            <a:r>
              <a:rPr lang="fr-FR" i="0" dirty="0"/>
              <a:t>.</a:t>
            </a:r>
          </a:p>
          <a:p>
            <a:r>
              <a:rPr lang="fr-FR" i="0" dirty="0"/>
              <a:t>Ces données suggèrent un transfert important de gènes d’un plaste ancestral d’origine cyanobactérienne vers le noyau ce qui permet de lever les interrogations issues de la comparaison des deux chromosomes circulaires (diapo 11).</a:t>
            </a:r>
          </a:p>
          <a:p>
            <a:r>
              <a:rPr lang="fr-FR" b="1" i="0" dirty="0"/>
              <a:t>Attention</a:t>
            </a:r>
            <a:r>
              <a:rPr lang="fr-FR" b="0" i="0" dirty="0"/>
              <a:t> ce graphique doit être didactisé, adapté au niveau d’un élève de terminale.</a:t>
            </a:r>
            <a:endParaRPr lang="fr-FR" b="1" i="0" dirty="0"/>
          </a:p>
        </p:txBody>
      </p:sp>
      <p:sp>
        <p:nvSpPr>
          <p:cNvPr id="4" name="Espace réservé du numéro de diapositive 3"/>
          <p:cNvSpPr>
            <a:spLocks noGrp="1"/>
          </p:cNvSpPr>
          <p:nvPr>
            <p:ph type="sldNum" sz="quarter" idx="5"/>
          </p:nvPr>
        </p:nvSpPr>
        <p:spPr/>
        <p:txBody>
          <a:bodyPr/>
          <a:lstStyle/>
          <a:p>
            <a:fld id="{4215AEE1-13D1-4763-AAA9-CE5D51D19BAE}" type="slidenum">
              <a:rPr lang="fr-FR" smtClean="0"/>
              <a:t>15</a:t>
            </a:fld>
            <a:endParaRPr lang="fr-FR" dirty="0"/>
          </a:p>
        </p:txBody>
      </p:sp>
    </p:spTree>
    <p:extLst>
      <p:ext uri="{BB962C8B-B14F-4D97-AF65-F5344CB8AC3E}">
        <p14:creationId xmlns:p14="http://schemas.microsoft.com/office/powerpoint/2010/main" val="5091748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Proposition de tableau complété à l’aide des différentes ressources.</a:t>
            </a:r>
          </a:p>
          <a:p>
            <a:r>
              <a:rPr lang="fr-FR" dirty="0"/>
              <a:t>Les élèves pourront ainsi comparer le chloroplaste avec une cellule eucaryote et une cyanobactérie. Cette comparaison permet de voir que cet organite partage bien plus de caractère avec une cyanobactérie qu’avec la cellule dans laquelle il se trouve. Ainsi on peut valider cette théorie endosymbiotique.</a:t>
            </a:r>
          </a:p>
          <a:p>
            <a:r>
              <a:rPr lang="fr-FR" dirty="0"/>
              <a:t>A noter que les deux dernières études en anglais (diapo 14 et 15) permettent d’affiner l’histoire et notamment celle d’un transfert de gène de l’endosymbiote vers le noyau. (élément à coupler avec l’histoire d’</a:t>
            </a:r>
            <a:r>
              <a:rPr lang="fr-FR" i="1" dirty="0"/>
              <a:t>Elysia Chloritica</a:t>
            </a:r>
            <a:r>
              <a:rPr lang="fr-FR" i="0" dirty="0"/>
              <a:t>, ressource disponible sur magistère).</a:t>
            </a:r>
          </a:p>
          <a:p>
            <a:endParaRPr lang="fr-FR" dirty="0"/>
          </a:p>
          <a:p>
            <a:r>
              <a:rPr lang="fr-FR" dirty="0"/>
              <a:t>Données supplémentaire =&gt;Génome plaste blé : https://www.ncbi.nlm.nih.gov/nuccore/AB042240.3</a:t>
            </a:r>
          </a:p>
          <a:p>
            <a:endParaRPr lang="fr-FR" dirty="0"/>
          </a:p>
        </p:txBody>
      </p:sp>
      <p:sp>
        <p:nvSpPr>
          <p:cNvPr id="4" name="Espace réservé du numéro de diapositive 3"/>
          <p:cNvSpPr>
            <a:spLocks noGrp="1"/>
          </p:cNvSpPr>
          <p:nvPr>
            <p:ph type="sldNum" sz="quarter" idx="5"/>
          </p:nvPr>
        </p:nvSpPr>
        <p:spPr/>
        <p:txBody>
          <a:bodyPr/>
          <a:lstStyle/>
          <a:p>
            <a:fld id="{4215AEE1-13D1-4763-AAA9-CE5D51D19BAE}" type="slidenum">
              <a:rPr lang="fr-FR" smtClean="0"/>
              <a:t>16</a:t>
            </a:fld>
            <a:endParaRPr lang="fr-FR" dirty="0"/>
          </a:p>
        </p:txBody>
      </p:sp>
    </p:spTree>
    <p:extLst>
      <p:ext uri="{BB962C8B-B14F-4D97-AF65-F5344CB8AC3E}">
        <p14:creationId xmlns:p14="http://schemas.microsoft.com/office/powerpoint/2010/main" val="31367883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L’endosymbiose est une notion présente dans les programmes (en violet ici).</a:t>
            </a:r>
          </a:p>
          <a:p>
            <a:r>
              <a:rPr lang="fr-FR" dirty="0"/>
              <a:t>Elle est associée également au transfert horizontal (qui n’est pas obligatoire).</a:t>
            </a:r>
          </a:p>
          <a:p>
            <a:r>
              <a:rPr lang="fr-FR" dirty="0"/>
              <a:t>Deux organites d’origine endosymbiotique sont à voir : chloroplaste + mitochondrie.</a:t>
            </a:r>
          </a:p>
          <a:p>
            <a:endParaRPr lang="fr-FR" dirty="0"/>
          </a:p>
        </p:txBody>
      </p:sp>
      <p:sp>
        <p:nvSpPr>
          <p:cNvPr id="4" name="Espace réservé du numéro de diapositive 3"/>
          <p:cNvSpPr>
            <a:spLocks noGrp="1"/>
          </p:cNvSpPr>
          <p:nvPr>
            <p:ph type="sldNum" sz="quarter" idx="5"/>
          </p:nvPr>
        </p:nvSpPr>
        <p:spPr/>
        <p:txBody>
          <a:bodyPr/>
          <a:lstStyle/>
          <a:p>
            <a:fld id="{4215AEE1-13D1-4763-AAA9-CE5D51D19BAE}" type="slidenum">
              <a:rPr lang="fr-FR" smtClean="0"/>
              <a:t>2</a:t>
            </a:fld>
            <a:endParaRPr lang="fr-FR" dirty="0"/>
          </a:p>
        </p:txBody>
      </p:sp>
    </p:spTree>
    <p:extLst>
      <p:ext uri="{BB962C8B-B14F-4D97-AF65-F5344CB8AC3E}">
        <p14:creationId xmlns:p14="http://schemas.microsoft.com/office/powerpoint/2010/main" val="1245003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On constate avec cette frise que les bactéries se sont développées bien avant les eucaryotes. La photosynthèse est un métabolisme mis en place alors que seuls des procaryotes étaient présents. Donc on peut légitimement se poser la question de l’acquisition de la fonction par les végétaux mais pas par d’autres groupes phylogénétiquement plus proches des cyanobactéries.</a:t>
            </a:r>
          </a:p>
          <a:p>
            <a:endParaRPr lang="fr-FR" dirty="0"/>
          </a:p>
          <a:p>
            <a:r>
              <a:rPr lang="fr-FR" dirty="0"/>
              <a:t>https://www.futura-sciences.com/planete/actualites/paleontologie-photosynthese-prend-age-elle-38-milliards-annees-44891/</a:t>
            </a:r>
          </a:p>
        </p:txBody>
      </p:sp>
      <p:sp>
        <p:nvSpPr>
          <p:cNvPr id="4" name="Espace réservé du numéro de diapositive 3"/>
          <p:cNvSpPr>
            <a:spLocks noGrp="1"/>
          </p:cNvSpPr>
          <p:nvPr>
            <p:ph type="sldNum" sz="quarter" idx="5"/>
          </p:nvPr>
        </p:nvSpPr>
        <p:spPr/>
        <p:txBody>
          <a:bodyPr/>
          <a:lstStyle/>
          <a:p>
            <a:fld id="{4215AEE1-13D1-4763-AAA9-CE5D51D19BAE}" type="slidenum">
              <a:rPr lang="fr-FR" smtClean="0"/>
              <a:t>3</a:t>
            </a:fld>
            <a:endParaRPr lang="fr-FR" dirty="0"/>
          </a:p>
        </p:txBody>
      </p:sp>
    </p:spTree>
    <p:extLst>
      <p:ext uri="{BB962C8B-B14F-4D97-AF65-F5344CB8AC3E}">
        <p14:creationId xmlns:p14="http://schemas.microsoft.com/office/powerpoint/2010/main" val="2155370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Dans cet arbre, construit avec un ARN permettant le construction des ribosomes, on remarque que les végétaux verts (=lignée verte) appartiennent aux eucaryotes mais qu’il existe un problème de congruence au niveau de la position des chloroplastes. L’analyse moléculaire rapproche les chloroplastes des cyanobactéries et non de la lignée verte.</a:t>
            </a:r>
          </a:p>
          <a:p>
            <a:r>
              <a:rPr lang="fr-FR" dirty="0"/>
              <a:t>Ceci permet de faire travailler sur des hypothèses en lien avec ce problème de congruence.</a:t>
            </a:r>
          </a:p>
        </p:txBody>
      </p:sp>
      <p:sp>
        <p:nvSpPr>
          <p:cNvPr id="4" name="Espace réservé du numéro de diapositive 3"/>
          <p:cNvSpPr>
            <a:spLocks noGrp="1"/>
          </p:cNvSpPr>
          <p:nvPr>
            <p:ph type="sldNum" sz="quarter" idx="5"/>
          </p:nvPr>
        </p:nvSpPr>
        <p:spPr/>
        <p:txBody>
          <a:bodyPr/>
          <a:lstStyle/>
          <a:p>
            <a:fld id="{4215AEE1-13D1-4763-AAA9-CE5D51D19BAE}" type="slidenum">
              <a:rPr lang="fr-FR" smtClean="0"/>
              <a:t>4</a:t>
            </a:fld>
            <a:endParaRPr lang="fr-FR" dirty="0"/>
          </a:p>
        </p:txBody>
      </p:sp>
    </p:spTree>
    <p:extLst>
      <p:ext uri="{BB962C8B-B14F-4D97-AF65-F5344CB8AC3E}">
        <p14:creationId xmlns:p14="http://schemas.microsoft.com/office/powerpoint/2010/main" val="4205145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La 1</a:t>
            </a:r>
            <a:r>
              <a:rPr lang="fr-FR" baseline="30000" dirty="0"/>
              <a:t>ère</a:t>
            </a:r>
            <a:r>
              <a:rPr lang="fr-FR" dirty="0"/>
              <a:t> activité proposée est une chromatographie sur couche mince. Le solvant éther de pétrole et acétone permet de solubiliser la majorité des pigments et de les faire migrer par la capillarité. Les phycoérythrines restent au niveau du dépôt initial car elles ne sont pas solubles avec ce solvant (on peut faire réfléchir les élèves sur l’utilité de bien adapter les techniques à l’objet étudié).</a:t>
            </a:r>
          </a:p>
          <a:p>
            <a:r>
              <a:rPr lang="fr-FR" dirty="0"/>
              <a:t>On note une couleur assez proche pour les 3 dépôts initiaux, ici une cyanobactérie et deux végétaux de la lignée verte.</a:t>
            </a:r>
          </a:p>
          <a:p>
            <a:r>
              <a:rPr lang="fr-FR" dirty="0"/>
              <a:t>Après 10 min de migration on constate que certains pigments se retrouvent chez les 3 individus, comme la chlorophylle a.</a:t>
            </a:r>
          </a:p>
          <a:p>
            <a:endParaRPr lang="fr-FR" dirty="0"/>
          </a:p>
          <a:p>
            <a:r>
              <a:rPr lang="fr-FR" dirty="0"/>
              <a:t>Rmq : le nostoc pourrait remplacer la spiruline. Cette cyanobactérie était utilisée jusque là en spécialité en terminale.</a:t>
            </a:r>
          </a:p>
          <a:p>
            <a:endParaRPr lang="fr-FR" dirty="0"/>
          </a:p>
          <a:p>
            <a:r>
              <a:rPr lang="fr-FR" dirty="0"/>
              <a:t>https://www.bioutils.ch/protocoles/21-les-pigments</a:t>
            </a:r>
          </a:p>
          <a:p>
            <a:r>
              <a:rPr lang="fr-FR" dirty="0"/>
              <a:t>Possibilité de réaliser la comparaison proposée par Hachette p46 mais elle porte sur les algues rouges ce qui ne correspond pas aux données précédentes ni suivantes, chez les </a:t>
            </a:r>
            <a:r>
              <a:rPr lang="fr-FR" dirty="0" err="1"/>
              <a:t>rhodophytes</a:t>
            </a:r>
            <a:r>
              <a:rPr lang="fr-FR" dirty="0"/>
              <a:t> il y a eu endosymbiose secondaire.</a:t>
            </a:r>
          </a:p>
        </p:txBody>
      </p:sp>
      <p:sp>
        <p:nvSpPr>
          <p:cNvPr id="4" name="Espace réservé du numéro de diapositive 3"/>
          <p:cNvSpPr>
            <a:spLocks noGrp="1"/>
          </p:cNvSpPr>
          <p:nvPr>
            <p:ph type="sldNum" sz="quarter" idx="5"/>
          </p:nvPr>
        </p:nvSpPr>
        <p:spPr/>
        <p:txBody>
          <a:bodyPr/>
          <a:lstStyle/>
          <a:p>
            <a:fld id="{4215AEE1-13D1-4763-AAA9-CE5D51D19BAE}" type="slidenum">
              <a:rPr lang="fr-FR" smtClean="0"/>
              <a:t>5</a:t>
            </a:fld>
            <a:endParaRPr lang="fr-FR" dirty="0"/>
          </a:p>
        </p:txBody>
      </p:sp>
    </p:spTree>
    <p:extLst>
      <p:ext uri="{BB962C8B-B14F-4D97-AF65-F5344CB8AC3E}">
        <p14:creationId xmlns:p14="http://schemas.microsoft.com/office/powerpoint/2010/main" val="3322284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Le but de la chromatographie est de faire réfléchir les élèves sur le partage de caractères entre deux groupe phylogénétiquement éloignés, sachant qu’ici on constate bien que les pigments doivent être les mêmes (même masse, même polarité).</a:t>
            </a:r>
          </a:p>
          <a:p>
            <a:r>
              <a:rPr lang="fr-FR" dirty="0"/>
              <a:t>On peut donc demander aux élèves d’émettre diverses hypothèses sur l’origine de ce partage de caractère, 3 existent :</a:t>
            </a:r>
          </a:p>
          <a:p>
            <a:pPr marL="171450" indent="-171450">
              <a:buFontTx/>
              <a:buChar char="-"/>
            </a:pPr>
            <a:r>
              <a:rPr lang="fr-FR" dirty="0"/>
              <a:t>Apparition multiple : le problème est l’apparition à différents moments dans l’évolution de molécules identiques ayant le même rôle.</a:t>
            </a:r>
          </a:p>
          <a:p>
            <a:pPr marL="171450" indent="-171450">
              <a:buFontTx/>
              <a:buChar char="-"/>
            </a:pPr>
            <a:r>
              <a:rPr lang="fr-FR" dirty="0"/>
              <a:t>Héritage d’un ancêtre commun avec les cyanobactéries. Oui mais pourquoi tous les groupes plus proches des cyanobactéries n’ont pas ce caractère qui n’est conservé que chez les végétaux.</a:t>
            </a:r>
          </a:p>
          <a:p>
            <a:pPr marL="171450" indent="-171450">
              <a:buFontTx/>
              <a:buChar char="-"/>
            </a:pPr>
            <a:r>
              <a:rPr lang="fr-FR" dirty="0"/>
              <a:t>Transfert de ce caractère des cyanobactérie vers des cellules eucaryotes : endosymbiose. (attention ce terme n’est pas encore connu donc il faut accepter toute idée se rapprochant de cette vision).</a:t>
            </a:r>
          </a:p>
        </p:txBody>
      </p:sp>
      <p:sp>
        <p:nvSpPr>
          <p:cNvPr id="4" name="Espace réservé du numéro de diapositive 3"/>
          <p:cNvSpPr>
            <a:spLocks noGrp="1"/>
          </p:cNvSpPr>
          <p:nvPr>
            <p:ph type="sldNum" sz="quarter" idx="5"/>
          </p:nvPr>
        </p:nvSpPr>
        <p:spPr/>
        <p:txBody>
          <a:bodyPr/>
          <a:lstStyle/>
          <a:p>
            <a:fld id="{4215AEE1-13D1-4763-AAA9-CE5D51D19BAE}" type="slidenum">
              <a:rPr lang="fr-FR" smtClean="0"/>
              <a:t>6</a:t>
            </a:fld>
            <a:endParaRPr lang="fr-FR" dirty="0"/>
          </a:p>
        </p:txBody>
      </p:sp>
    </p:spTree>
    <p:extLst>
      <p:ext uri="{BB962C8B-B14F-4D97-AF65-F5344CB8AC3E}">
        <p14:creationId xmlns:p14="http://schemas.microsoft.com/office/powerpoint/2010/main" val="802966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La notion de symbiose a été abordée en seconde mais pas forcément l’endosymbiose. Donc il faut donner un document d’aide aux élèves.</a:t>
            </a:r>
          </a:p>
          <a:p>
            <a:r>
              <a:rPr lang="fr-FR" dirty="0"/>
              <a:t>(Ici une version anglaise pour donner l’habitude d’utiliser des sources non francophones).</a:t>
            </a:r>
          </a:p>
        </p:txBody>
      </p:sp>
      <p:sp>
        <p:nvSpPr>
          <p:cNvPr id="4" name="Espace réservé du numéro de diapositive 3"/>
          <p:cNvSpPr>
            <a:spLocks noGrp="1"/>
          </p:cNvSpPr>
          <p:nvPr>
            <p:ph type="sldNum" sz="quarter" idx="5"/>
          </p:nvPr>
        </p:nvSpPr>
        <p:spPr/>
        <p:txBody>
          <a:bodyPr/>
          <a:lstStyle/>
          <a:p>
            <a:fld id="{4215AEE1-13D1-4763-AAA9-CE5D51D19BAE}" type="slidenum">
              <a:rPr lang="fr-FR" smtClean="0"/>
              <a:t>7</a:t>
            </a:fld>
            <a:endParaRPr lang="fr-FR" dirty="0"/>
          </a:p>
        </p:txBody>
      </p:sp>
    </p:spTree>
    <p:extLst>
      <p:ext uri="{BB962C8B-B14F-4D97-AF65-F5344CB8AC3E}">
        <p14:creationId xmlns:p14="http://schemas.microsoft.com/office/powerpoint/2010/main" val="967913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On demande aux élèves de tester cette hypothèse de l’origine endosymbiotique.</a:t>
            </a:r>
          </a:p>
          <a:p>
            <a:r>
              <a:rPr lang="fr-FR" dirty="0"/>
              <a:t>Une trame de tableau est donc fournie. Cette trame peut-être modifiée en fonction des ressources qui seront données aux élèves.</a:t>
            </a:r>
          </a:p>
          <a:p>
            <a:r>
              <a:rPr lang="fr-FR" dirty="0"/>
              <a:t>Ressources possibles : étude d’électronographies, documents et de résumés de sites, schéma, … =&gt; conduire l’élève à voir que le chloroplaste possède plus de points communs avec une cyanobactérie qu’avec la cellule à laquelle il appartient : preuves d’une origine endosymbiotique.</a:t>
            </a:r>
          </a:p>
        </p:txBody>
      </p:sp>
      <p:sp>
        <p:nvSpPr>
          <p:cNvPr id="4" name="Espace réservé du numéro de diapositive 3"/>
          <p:cNvSpPr>
            <a:spLocks noGrp="1"/>
          </p:cNvSpPr>
          <p:nvPr>
            <p:ph type="sldNum" sz="quarter" idx="5"/>
          </p:nvPr>
        </p:nvSpPr>
        <p:spPr/>
        <p:txBody>
          <a:bodyPr/>
          <a:lstStyle/>
          <a:p>
            <a:fld id="{4215AEE1-13D1-4763-AAA9-CE5D51D19BAE}" type="slidenum">
              <a:rPr lang="fr-FR" smtClean="0"/>
              <a:t>8</a:t>
            </a:fld>
            <a:endParaRPr lang="fr-FR" dirty="0"/>
          </a:p>
        </p:txBody>
      </p:sp>
    </p:spTree>
    <p:extLst>
      <p:ext uri="{BB962C8B-B14F-4D97-AF65-F5344CB8AC3E}">
        <p14:creationId xmlns:p14="http://schemas.microsoft.com/office/powerpoint/2010/main" val="272852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Document MET + schéma d’interprétation d’une cyanobactérie.</a:t>
            </a:r>
          </a:p>
          <a:p>
            <a:r>
              <a:rPr lang="fr-FR" dirty="0"/>
              <a:t>Les thylacoïdes sont libres dans le cytosol.</a:t>
            </a:r>
          </a:p>
        </p:txBody>
      </p:sp>
      <p:sp>
        <p:nvSpPr>
          <p:cNvPr id="4" name="Espace réservé du numéro de diapositive 3"/>
          <p:cNvSpPr>
            <a:spLocks noGrp="1"/>
          </p:cNvSpPr>
          <p:nvPr>
            <p:ph type="sldNum" sz="quarter" idx="10"/>
          </p:nvPr>
        </p:nvSpPr>
        <p:spPr/>
        <p:txBody>
          <a:bodyPr/>
          <a:lstStyle/>
          <a:p>
            <a:fld id="{4215AEE1-13D1-4763-AAA9-CE5D51D19BAE}" type="slidenum">
              <a:rPr lang="fr-FR" smtClean="0"/>
              <a:t>9</a:t>
            </a:fld>
            <a:endParaRPr lang="fr-FR" dirty="0"/>
          </a:p>
        </p:txBody>
      </p:sp>
    </p:spTree>
    <p:extLst>
      <p:ext uri="{BB962C8B-B14F-4D97-AF65-F5344CB8AC3E}">
        <p14:creationId xmlns:p14="http://schemas.microsoft.com/office/powerpoint/2010/main" val="1281787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fr-FR"/>
              <a:t>Modifiez le style du titre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BD80EC0F-1A28-4345-80A5-808D6F878688}" type="datetimeFigureOut">
              <a:rPr lang="fr-FR" smtClean="0"/>
              <a:t>16/06/2020</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C0F4886F-FD55-4349-B53E-22FD253539D6}" type="slidenum">
              <a:rPr lang="fr-FR" smtClean="0"/>
              <a:t>‹N°›</a:t>
            </a:fld>
            <a:endParaRPr lang="fr-FR" dirty="0"/>
          </a:p>
        </p:txBody>
      </p:sp>
    </p:spTree>
    <p:extLst>
      <p:ext uri="{BB962C8B-B14F-4D97-AF65-F5344CB8AC3E}">
        <p14:creationId xmlns:p14="http://schemas.microsoft.com/office/powerpoint/2010/main" val="4092930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fr-FR"/>
              <a:t>Modifiez le style du titre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D80EC0F-1A28-4345-80A5-808D6F878688}" type="datetimeFigureOut">
              <a:rPr lang="fr-FR" smtClean="0"/>
              <a:t>16/06/2020</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C0F4886F-FD55-4349-B53E-22FD253539D6}" type="slidenum">
              <a:rPr lang="fr-FR" smtClean="0"/>
              <a:t>‹N°›</a:t>
            </a:fld>
            <a:endParaRPr lang="fr-FR" dirty="0"/>
          </a:p>
        </p:txBody>
      </p:sp>
    </p:spTree>
    <p:extLst>
      <p:ext uri="{BB962C8B-B14F-4D97-AF65-F5344CB8AC3E}">
        <p14:creationId xmlns:p14="http://schemas.microsoft.com/office/powerpoint/2010/main" val="2178298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fr-FR"/>
              <a:t>Modifiez le style du titre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D80EC0F-1A28-4345-80A5-808D6F878688}" type="datetimeFigureOut">
              <a:rPr lang="fr-FR" smtClean="0"/>
              <a:t>16/06/2020</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C0F4886F-FD55-4349-B53E-22FD253539D6}" type="slidenum">
              <a:rPr lang="fr-FR" smtClean="0"/>
              <a:t>‹N°›</a:t>
            </a:fld>
            <a:endParaRPr lang="fr-FR"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9168207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fr-FR"/>
              <a:t>Modifiez le style du titre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D80EC0F-1A28-4345-80A5-808D6F878688}" type="datetimeFigureOut">
              <a:rPr lang="fr-FR" smtClean="0"/>
              <a:t>16/06/2020</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C0F4886F-FD55-4349-B53E-22FD253539D6}" type="slidenum">
              <a:rPr lang="fr-FR" smtClean="0"/>
              <a:t>‹N°›</a:t>
            </a:fld>
            <a:endParaRPr lang="fr-FR" dirty="0"/>
          </a:p>
        </p:txBody>
      </p:sp>
    </p:spTree>
    <p:extLst>
      <p:ext uri="{BB962C8B-B14F-4D97-AF65-F5344CB8AC3E}">
        <p14:creationId xmlns:p14="http://schemas.microsoft.com/office/powerpoint/2010/main" val="1534038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cita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fr-FR"/>
              <a:t>Modifiez le style du titre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D80EC0F-1A28-4345-80A5-808D6F878688}" type="datetimeFigureOut">
              <a:rPr lang="fr-FR" smtClean="0"/>
              <a:t>16/06/2020</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C0F4886F-FD55-4349-B53E-22FD253539D6}" type="slidenum">
              <a:rPr lang="fr-FR" smtClean="0"/>
              <a:t>‹N°›</a:t>
            </a:fld>
            <a:endParaRPr lang="fr-FR"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2600894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rai ou faux">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fr-FR"/>
              <a:t>Modifiez le style du titre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fr-FR"/>
              <a:t>Cliquez pour modifier les styles du texte du masque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D80EC0F-1A28-4345-80A5-808D6F878688}" type="datetimeFigureOut">
              <a:rPr lang="fr-FR" smtClean="0"/>
              <a:t>16/06/2020</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C0F4886F-FD55-4349-B53E-22FD253539D6}" type="slidenum">
              <a:rPr lang="fr-FR" smtClean="0"/>
              <a:t>‹N°›</a:t>
            </a:fld>
            <a:endParaRPr lang="fr-FR" dirty="0"/>
          </a:p>
        </p:txBody>
      </p:sp>
    </p:spTree>
    <p:extLst>
      <p:ext uri="{BB962C8B-B14F-4D97-AF65-F5344CB8AC3E}">
        <p14:creationId xmlns:p14="http://schemas.microsoft.com/office/powerpoint/2010/main" val="300142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D80EC0F-1A28-4345-80A5-808D6F878688}" type="datetimeFigureOut">
              <a:rPr lang="fr-FR" smtClean="0"/>
              <a:t>16/06/2020</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C0F4886F-FD55-4349-B53E-22FD253539D6}" type="slidenum">
              <a:rPr lang="fr-FR" smtClean="0"/>
              <a:t>‹N°›</a:t>
            </a:fld>
            <a:endParaRPr lang="fr-FR" dirty="0"/>
          </a:p>
        </p:txBody>
      </p:sp>
    </p:spTree>
    <p:extLst>
      <p:ext uri="{BB962C8B-B14F-4D97-AF65-F5344CB8AC3E}">
        <p14:creationId xmlns:p14="http://schemas.microsoft.com/office/powerpoint/2010/main" val="2185348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fr-FR"/>
              <a:t>Modifiez le style du titre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D80EC0F-1A28-4345-80A5-808D6F878688}" type="datetimeFigureOut">
              <a:rPr lang="fr-FR" smtClean="0"/>
              <a:t>16/06/2020</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C0F4886F-FD55-4349-B53E-22FD253539D6}" type="slidenum">
              <a:rPr lang="fr-FR" smtClean="0"/>
              <a:t>‹N°›</a:t>
            </a:fld>
            <a:endParaRPr lang="fr-FR" dirty="0"/>
          </a:p>
        </p:txBody>
      </p:sp>
    </p:spTree>
    <p:extLst>
      <p:ext uri="{BB962C8B-B14F-4D97-AF65-F5344CB8AC3E}">
        <p14:creationId xmlns:p14="http://schemas.microsoft.com/office/powerpoint/2010/main" val="2091884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BD80EC0F-1A28-4345-80A5-808D6F878688}" type="datetimeFigureOut">
              <a:rPr lang="fr-FR" smtClean="0"/>
              <a:t>16/06/2020</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C0F4886F-FD55-4349-B53E-22FD253539D6}" type="slidenum">
              <a:rPr lang="fr-FR" smtClean="0"/>
              <a:t>‹N°›</a:t>
            </a:fld>
            <a:endParaRPr lang="fr-FR" dirty="0"/>
          </a:p>
        </p:txBody>
      </p:sp>
    </p:spTree>
    <p:extLst>
      <p:ext uri="{BB962C8B-B14F-4D97-AF65-F5344CB8AC3E}">
        <p14:creationId xmlns:p14="http://schemas.microsoft.com/office/powerpoint/2010/main" val="3514518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BD80EC0F-1A28-4345-80A5-808D6F878688}" type="datetimeFigureOut">
              <a:rPr lang="fr-FR" smtClean="0"/>
              <a:t>16/06/2020</a:t>
            </a:fld>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C0F4886F-FD55-4349-B53E-22FD253539D6}" type="slidenum">
              <a:rPr lang="fr-FR" smtClean="0"/>
              <a:t>‹N°›</a:t>
            </a:fld>
            <a:endParaRPr lang="fr-FR" dirty="0"/>
          </a:p>
        </p:txBody>
      </p:sp>
    </p:spTree>
    <p:extLst>
      <p:ext uri="{BB962C8B-B14F-4D97-AF65-F5344CB8AC3E}">
        <p14:creationId xmlns:p14="http://schemas.microsoft.com/office/powerpoint/2010/main" val="6718139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BD80EC0F-1A28-4345-80A5-808D6F878688}" type="datetimeFigureOut">
              <a:rPr lang="fr-FR" smtClean="0"/>
              <a:t>16/06/2020</a:t>
            </a:fld>
            <a:endParaRPr lang="fr-FR" dirty="0"/>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C0F4886F-FD55-4349-B53E-22FD253539D6}" type="slidenum">
              <a:rPr lang="fr-FR" smtClean="0"/>
              <a:t>‹N°›</a:t>
            </a:fld>
            <a:endParaRPr lang="fr-FR" dirty="0"/>
          </a:p>
        </p:txBody>
      </p:sp>
    </p:spTree>
    <p:extLst>
      <p:ext uri="{BB962C8B-B14F-4D97-AF65-F5344CB8AC3E}">
        <p14:creationId xmlns:p14="http://schemas.microsoft.com/office/powerpoint/2010/main" val="804343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BD80EC0F-1A28-4345-80A5-808D6F878688}" type="datetimeFigureOut">
              <a:rPr lang="fr-FR" smtClean="0"/>
              <a:t>16/06/2020</a:t>
            </a:fld>
            <a:endParaRPr lang="fr-FR" dirty="0"/>
          </a:p>
        </p:txBody>
      </p:sp>
      <p:sp>
        <p:nvSpPr>
          <p:cNvPr id="8" name="Footer Placeholder 7"/>
          <p:cNvSpPr>
            <a:spLocks noGrp="1"/>
          </p:cNvSpPr>
          <p:nvPr>
            <p:ph type="ftr" sz="quarter" idx="11"/>
          </p:nvPr>
        </p:nvSpPr>
        <p:spPr/>
        <p:txBody>
          <a:bodyPr/>
          <a:lstStyle/>
          <a:p>
            <a:endParaRPr lang="fr-FR" dirty="0"/>
          </a:p>
        </p:txBody>
      </p:sp>
      <p:sp>
        <p:nvSpPr>
          <p:cNvPr id="9" name="Slide Number Placeholder 8"/>
          <p:cNvSpPr>
            <a:spLocks noGrp="1"/>
          </p:cNvSpPr>
          <p:nvPr>
            <p:ph type="sldNum" sz="quarter" idx="12"/>
          </p:nvPr>
        </p:nvSpPr>
        <p:spPr/>
        <p:txBody>
          <a:bodyPr/>
          <a:lstStyle/>
          <a:p>
            <a:fld id="{C0F4886F-FD55-4349-B53E-22FD253539D6}" type="slidenum">
              <a:rPr lang="fr-FR" smtClean="0"/>
              <a:t>‹N°›</a:t>
            </a:fld>
            <a:endParaRPr lang="fr-FR" dirty="0"/>
          </a:p>
        </p:txBody>
      </p:sp>
    </p:spTree>
    <p:extLst>
      <p:ext uri="{BB962C8B-B14F-4D97-AF65-F5344CB8AC3E}">
        <p14:creationId xmlns:p14="http://schemas.microsoft.com/office/powerpoint/2010/main" val="1819942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BD80EC0F-1A28-4345-80A5-808D6F878688}" type="datetimeFigureOut">
              <a:rPr lang="fr-FR" smtClean="0"/>
              <a:t>16/06/2020</a:t>
            </a:fld>
            <a:endParaRPr lang="fr-FR" dirty="0"/>
          </a:p>
        </p:txBody>
      </p:sp>
      <p:sp>
        <p:nvSpPr>
          <p:cNvPr id="4" name="Footer Placeholder 3"/>
          <p:cNvSpPr>
            <a:spLocks noGrp="1"/>
          </p:cNvSpPr>
          <p:nvPr>
            <p:ph type="ftr" sz="quarter" idx="11"/>
          </p:nvPr>
        </p:nvSpPr>
        <p:spPr/>
        <p:txBody>
          <a:bodyPr/>
          <a:lstStyle/>
          <a:p>
            <a:endParaRPr lang="fr-FR" dirty="0"/>
          </a:p>
        </p:txBody>
      </p:sp>
      <p:sp>
        <p:nvSpPr>
          <p:cNvPr id="5" name="Slide Number Placeholder 4"/>
          <p:cNvSpPr>
            <a:spLocks noGrp="1"/>
          </p:cNvSpPr>
          <p:nvPr>
            <p:ph type="sldNum" sz="quarter" idx="12"/>
          </p:nvPr>
        </p:nvSpPr>
        <p:spPr/>
        <p:txBody>
          <a:bodyPr/>
          <a:lstStyle/>
          <a:p>
            <a:fld id="{C0F4886F-FD55-4349-B53E-22FD253539D6}" type="slidenum">
              <a:rPr lang="fr-FR" smtClean="0"/>
              <a:t>‹N°›</a:t>
            </a:fld>
            <a:endParaRPr lang="fr-FR" dirty="0"/>
          </a:p>
        </p:txBody>
      </p:sp>
    </p:spTree>
    <p:extLst>
      <p:ext uri="{BB962C8B-B14F-4D97-AF65-F5344CB8AC3E}">
        <p14:creationId xmlns:p14="http://schemas.microsoft.com/office/powerpoint/2010/main" val="784163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80EC0F-1A28-4345-80A5-808D6F878688}" type="datetimeFigureOut">
              <a:rPr lang="fr-FR" smtClean="0"/>
              <a:t>16/06/2020</a:t>
            </a:fld>
            <a:endParaRPr lang="fr-FR" dirty="0"/>
          </a:p>
        </p:txBody>
      </p:sp>
      <p:sp>
        <p:nvSpPr>
          <p:cNvPr id="3" name="Footer Placeholder 2"/>
          <p:cNvSpPr>
            <a:spLocks noGrp="1"/>
          </p:cNvSpPr>
          <p:nvPr>
            <p:ph type="ftr" sz="quarter" idx="11"/>
          </p:nvPr>
        </p:nvSpPr>
        <p:spPr/>
        <p:txBody>
          <a:bodyPr/>
          <a:lstStyle/>
          <a:p>
            <a:endParaRPr lang="fr-FR" dirty="0"/>
          </a:p>
        </p:txBody>
      </p:sp>
      <p:sp>
        <p:nvSpPr>
          <p:cNvPr id="4" name="Slide Number Placeholder 3"/>
          <p:cNvSpPr>
            <a:spLocks noGrp="1"/>
          </p:cNvSpPr>
          <p:nvPr>
            <p:ph type="sldNum" sz="quarter" idx="12"/>
          </p:nvPr>
        </p:nvSpPr>
        <p:spPr/>
        <p:txBody>
          <a:bodyPr/>
          <a:lstStyle/>
          <a:p>
            <a:fld id="{C0F4886F-FD55-4349-B53E-22FD253539D6}" type="slidenum">
              <a:rPr lang="fr-FR" smtClean="0"/>
              <a:t>‹N°›</a:t>
            </a:fld>
            <a:endParaRPr lang="fr-FR" dirty="0"/>
          </a:p>
        </p:txBody>
      </p:sp>
    </p:spTree>
    <p:extLst>
      <p:ext uri="{BB962C8B-B14F-4D97-AF65-F5344CB8AC3E}">
        <p14:creationId xmlns:p14="http://schemas.microsoft.com/office/powerpoint/2010/main" val="1359374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fr-FR"/>
              <a:t>Modifiez le style du titre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D80EC0F-1A28-4345-80A5-808D6F878688}" type="datetimeFigureOut">
              <a:rPr lang="fr-FR" smtClean="0"/>
              <a:t>16/06/2020</a:t>
            </a:fld>
            <a:endParaRPr lang="fr-FR" dirty="0"/>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C0F4886F-FD55-4349-B53E-22FD253539D6}" type="slidenum">
              <a:rPr lang="fr-FR" smtClean="0"/>
              <a:t>‹N°›</a:t>
            </a:fld>
            <a:endParaRPr lang="fr-FR" dirty="0"/>
          </a:p>
        </p:txBody>
      </p:sp>
    </p:spTree>
    <p:extLst>
      <p:ext uri="{BB962C8B-B14F-4D97-AF65-F5344CB8AC3E}">
        <p14:creationId xmlns:p14="http://schemas.microsoft.com/office/powerpoint/2010/main" val="19714650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BD80EC0F-1A28-4345-80A5-808D6F878688}" type="datetimeFigureOut">
              <a:rPr lang="fr-FR" smtClean="0"/>
              <a:t>16/06/2020</a:t>
            </a:fld>
            <a:endParaRPr lang="fr-FR" dirty="0"/>
          </a:p>
        </p:txBody>
      </p:sp>
      <p:sp>
        <p:nvSpPr>
          <p:cNvPr id="6" name="Footer Placeholder 5"/>
          <p:cNvSpPr>
            <a:spLocks noGrp="1"/>
          </p:cNvSpPr>
          <p:nvPr>
            <p:ph type="ftr" sz="quarter" idx="11"/>
          </p:nvPr>
        </p:nvSpPr>
        <p:spPr/>
        <p:txBody>
          <a:bodyPr/>
          <a:lstStyle/>
          <a:p>
            <a:endParaRPr lang="fr-FR" dirty="0"/>
          </a:p>
        </p:txBody>
      </p:sp>
      <p:sp>
        <p:nvSpPr>
          <p:cNvPr id="7" name="Slide Number Placeholder 6"/>
          <p:cNvSpPr>
            <a:spLocks noGrp="1"/>
          </p:cNvSpPr>
          <p:nvPr>
            <p:ph type="sldNum" sz="quarter" idx="12"/>
          </p:nvPr>
        </p:nvSpPr>
        <p:spPr/>
        <p:txBody>
          <a:bodyPr/>
          <a:lstStyle/>
          <a:p>
            <a:fld id="{C0F4886F-FD55-4349-B53E-22FD253539D6}" type="slidenum">
              <a:rPr lang="fr-FR" smtClean="0"/>
              <a:t>‹N°›</a:t>
            </a:fld>
            <a:endParaRPr lang="fr-FR" dirty="0"/>
          </a:p>
        </p:txBody>
      </p:sp>
    </p:spTree>
    <p:extLst>
      <p:ext uri="{BB962C8B-B14F-4D97-AF65-F5344CB8AC3E}">
        <p14:creationId xmlns:p14="http://schemas.microsoft.com/office/powerpoint/2010/main" val="1248286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fr-FR"/>
              <a:t>Modifiez le style du titre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D80EC0F-1A28-4345-80A5-808D6F878688}" type="datetimeFigureOut">
              <a:rPr lang="fr-FR" smtClean="0"/>
              <a:t>16/06/2020</a:t>
            </a:fld>
            <a:endParaRPr lang="fr-FR"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r-FR"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C0F4886F-FD55-4349-B53E-22FD253539D6}" type="slidenum">
              <a:rPr lang="fr-FR" smtClean="0"/>
              <a:t>‹N°›</a:t>
            </a:fld>
            <a:endParaRPr lang="fr-FR" dirty="0"/>
          </a:p>
        </p:txBody>
      </p:sp>
    </p:spTree>
    <p:extLst>
      <p:ext uri="{BB962C8B-B14F-4D97-AF65-F5344CB8AC3E}">
        <p14:creationId xmlns:p14="http://schemas.microsoft.com/office/powerpoint/2010/main" val="18067002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hyperlink" Target="https://www.futura-sciences.com/planete/definitions/botanique-chloroplaste-113/" TargetMode="External"/><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10.gif"/><Relationship Id="rId3" Type="http://schemas.openxmlformats.org/officeDocument/2006/relationships/slideLayout" Target="../slideLayouts/slideLayout7.xml"/><Relationship Id="rId7" Type="http://schemas.openxmlformats.org/officeDocument/2006/relationships/image" Target="../media/image9.gif"/><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2.png"/><Relationship Id="rId5" Type="http://schemas.openxmlformats.org/officeDocument/2006/relationships/hyperlink" Target="http://www.incertae-sedis.fr/gl/docut870_01_chloroplaste_au_met.htm" TargetMode="External"/><Relationship Id="rId4" Type="http://schemas.openxmlformats.org/officeDocument/2006/relationships/notesSlide" Target="../notesSlides/notesSlide10.xml"/><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3.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2.png"/><Relationship Id="rId5" Type="http://schemas.openxmlformats.org/officeDocument/2006/relationships/image" Target="../media/image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2.png"/><Relationship Id="rId5" Type="http://schemas.openxmlformats.org/officeDocument/2006/relationships/hyperlink" Target="https://www.encyclopedie-environnement.org/vivant/symbiose-evolution-lorigine-de-cellule-eucaryote/" TargetMode="Externa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2.png"/><Relationship Id="rId5" Type="http://schemas.openxmlformats.org/officeDocument/2006/relationships/hyperlink" Target="https://www.plantes-botanique.org/biologie_01_0_la-cellule-vegetale" TargetMode="Externa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audio" Target="../media/media14.m4a"/><Relationship Id="rId7" Type="http://schemas.openxmlformats.org/officeDocument/2006/relationships/image" Target="../media/image15.png"/><Relationship Id="rId2" Type="http://schemas.microsoft.com/office/2007/relationships/media" Target="../media/media14.m4a"/><Relationship Id="rId1" Type="http://schemas.openxmlformats.org/officeDocument/2006/relationships/tags" Target="../tags/tag3.xml"/><Relationship Id="rId6" Type="http://schemas.openxmlformats.org/officeDocument/2006/relationships/image" Target="../media/image14.png"/><Relationship Id="rId5" Type="http://schemas.openxmlformats.org/officeDocument/2006/relationships/notesSlide" Target="../notesSlides/notesSlide14.xml"/><Relationship Id="rId10" Type="http://schemas.openxmlformats.org/officeDocument/2006/relationships/image" Target="../media/image2.png"/><Relationship Id="rId4" Type="http://schemas.openxmlformats.org/officeDocument/2006/relationships/slideLayout" Target="../slideLayouts/slideLayout7.xml"/><Relationship Id="rId9" Type="http://schemas.openxmlformats.org/officeDocument/2006/relationships/hyperlink" Target="https://academic.oup.com/dnaresearch/article/6/5/283/353928"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s://www.pnas.org/content/99/19/12246/tab-figures-data" TargetMode="External"/><Relationship Id="rId3" Type="http://schemas.openxmlformats.org/officeDocument/2006/relationships/audio" Target="../media/media15.m4a"/><Relationship Id="rId7" Type="http://schemas.openxmlformats.org/officeDocument/2006/relationships/image" Target="../media/image18.png"/><Relationship Id="rId2" Type="http://schemas.microsoft.com/office/2007/relationships/media" Target="../media/media15.m4a"/><Relationship Id="rId1" Type="http://schemas.openxmlformats.org/officeDocument/2006/relationships/tags" Target="../tags/tag4.xml"/><Relationship Id="rId6" Type="http://schemas.openxmlformats.org/officeDocument/2006/relationships/image" Target="../media/image17.png"/><Relationship Id="rId5" Type="http://schemas.openxmlformats.org/officeDocument/2006/relationships/notesSlide" Target="../notesSlides/notesSlide15.xml"/><Relationship Id="rId4" Type="http://schemas.openxmlformats.org/officeDocument/2006/relationships/slideLayout" Target="../slideLayouts/slideLayout7.xml"/><Relationship Id="rId9"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2.png"/><Relationship Id="rId4"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jp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2.png"/><Relationship Id="rId5" Type="http://schemas.openxmlformats.org/officeDocument/2006/relationships/hyperlink" Target="http://edu.mnhn.fr/mod/page/view.php?id=336" TargetMode="External"/><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4.jpg"/><Relationship Id="rId5" Type="http://schemas.openxmlformats.org/officeDocument/2006/relationships/image" Target="../media/image2.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media/media5.m4a"/><Relationship Id="rId7" Type="http://schemas.openxmlformats.org/officeDocument/2006/relationships/hyperlink" Target="https://www.bioutils.ch/protocoles/21-les-pigments" TargetMode="External"/><Relationship Id="rId2" Type="http://schemas.microsoft.com/office/2007/relationships/media" Target="../media/media5.m4a"/><Relationship Id="rId1" Type="http://schemas.openxmlformats.org/officeDocument/2006/relationships/tags" Target="../tags/tag1.xml"/><Relationship Id="rId6" Type="http://schemas.openxmlformats.org/officeDocument/2006/relationships/image" Target="../media/image5.jpg"/><Relationship Id="rId5" Type="http://schemas.openxmlformats.org/officeDocument/2006/relationships/notesSlide" Target="../notesSlides/notesSlide5.xml"/><Relationship Id="rId4"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audio" Target="../media/media6.m4a"/><Relationship Id="rId7" Type="http://schemas.openxmlformats.org/officeDocument/2006/relationships/image" Target="../media/image5.jpg"/><Relationship Id="rId2" Type="http://schemas.microsoft.com/office/2007/relationships/media" Target="../media/media6.m4a"/><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notesSlide" Target="../notesSlides/notesSlide6.xml"/><Relationship Id="rId4"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7.xml"/><Relationship Id="rId7" Type="http://schemas.openxmlformats.org/officeDocument/2006/relationships/image" Target="../media/image7.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2.png"/><Relationship Id="rId5" Type="http://schemas.openxmlformats.org/officeDocument/2006/relationships/hyperlink" Target="http://www.snv.jussieu.fr/bmedia/Chloroplaste/calothrix.htm" TargetMode="Externa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7E85BB00-70A1-49A5-8FE7-A7FBDC6261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
        <p:nvSpPr>
          <p:cNvPr id="2" name="Titre 1">
            <a:extLst>
              <a:ext uri="{FF2B5EF4-FFF2-40B4-BE49-F238E27FC236}">
                <a16:creationId xmlns:a16="http://schemas.microsoft.com/office/drawing/2014/main" id="{2DFFF422-D5EC-4FF5-94B4-43BCFCF0A8FE}"/>
              </a:ext>
            </a:extLst>
          </p:cNvPr>
          <p:cNvSpPr>
            <a:spLocks noGrp="1"/>
          </p:cNvSpPr>
          <p:nvPr>
            <p:ph type="ctrTitle"/>
          </p:nvPr>
        </p:nvSpPr>
        <p:spPr/>
        <p:txBody>
          <a:bodyPr>
            <a:normAutofit fontScale="90000"/>
          </a:bodyPr>
          <a:lstStyle/>
          <a:p>
            <a:r>
              <a:rPr lang="fr-FR" sz="7000" b="1" dirty="0">
                <a:solidFill>
                  <a:schemeClr val="bg2"/>
                </a:solidFill>
                <a:latin typeface="Arial" panose="020B0604020202020204" pitchFamily="34" charset="0"/>
                <a:cs typeface="Arial" panose="020B0604020202020204" pitchFamily="34" charset="0"/>
              </a:rPr>
              <a:t>L’origine des chloroplastes</a:t>
            </a:r>
          </a:p>
        </p:txBody>
      </p:sp>
      <p:sp>
        <p:nvSpPr>
          <p:cNvPr id="5" name="Rectangle 4">
            <a:extLst>
              <a:ext uri="{FF2B5EF4-FFF2-40B4-BE49-F238E27FC236}">
                <a16:creationId xmlns:a16="http://schemas.microsoft.com/office/drawing/2014/main" id="{39AE21F9-B782-4B26-B4EE-816BE8DC7A7F}"/>
              </a:ext>
            </a:extLst>
          </p:cNvPr>
          <p:cNvSpPr/>
          <p:nvPr/>
        </p:nvSpPr>
        <p:spPr>
          <a:xfrm>
            <a:off x="6124769" y="6457890"/>
            <a:ext cx="4698722" cy="400110"/>
          </a:xfrm>
          <a:prstGeom prst="rect">
            <a:avLst/>
          </a:prstGeom>
        </p:spPr>
        <p:txBody>
          <a:bodyPr wrap="none">
            <a:spAutoFit/>
          </a:bodyPr>
          <a:lstStyle/>
          <a:p>
            <a:r>
              <a:rPr lang="en-US" sz="1000" dirty="0">
                <a:latin typeface="Arial" panose="020B0604020202020204" pitchFamily="34" charset="0"/>
                <a:cs typeface="Arial" panose="020B0604020202020204" pitchFamily="34" charset="0"/>
                <a:hlinkClick r:id="rId6"/>
              </a:rPr>
              <a:t>https://www.futura-sciences.com/planete/definitions/botanique-chloroplaste-113/</a:t>
            </a:r>
            <a:endParaRPr lang="en-US"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 Kristian Peters, Wikimedia, CC by-sa 3.0 </a:t>
            </a:r>
            <a:endParaRPr lang="fr-FR" sz="1000" dirty="0">
              <a:latin typeface="Arial" panose="020B0604020202020204" pitchFamily="34" charset="0"/>
              <a:cs typeface="Arial" panose="020B0604020202020204" pitchFamily="34" charset="0"/>
            </a:endParaRPr>
          </a:p>
        </p:txBody>
      </p:sp>
      <p:sp>
        <p:nvSpPr>
          <p:cNvPr id="3" name="ZoneTexte 2">
            <a:extLst>
              <a:ext uri="{FF2B5EF4-FFF2-40B4-BE49-F238E27FC236}">
                <a16:creationId xmlns:a16="http://schemas.microsoft.com/office/drawing/2014/main" id="{CEBD0912-AC6E-4FD6-85BB-E0F929C19472}"/>
              </a:ext>
            </a:extLst>
          </p:cNvPr>
          <p:cNvSpPr txBox="1"/>
          <p:nvPr/>
        </p:nvSpPr>
        <p:spPr>
          <a:xfrm>
            <a:off x="2601532" y="5177307"/>
            <a:ext cx="7122017" cy="369332"/>
          </a:xfrm>
          <a:prstGeom prst="rect">
            <a:avLst/>
          </a:prstGeom>
          <a:noFill/>
        </p:spPr>
        <p:txBody>
          <a:bodyPr wrap="square" rtlCol="0">
            <a:spAutoFit/>
          </a:bodyPr>
          <a:lstStyle/>
          <a:p>
            <a:pPr algn="ctr"/>
            <a:r>
              <a:rPr lang="fr-FR" dirty="0"/>
              <a:t>Programme de terminale spécialité</a:t>
            </a:r>
          </a:p>
        </p:txBody>
      </p:sp>
      <p:sp>
        <p:nvSpPr>
          <p:cNvPr id="6" name="ZoneTexte 5">
            <a:extLst>
              <a:ext uri="{FF2B5EF4-FFF2-40B4-BE49-F238E27FC236}">
                <a16:creationId xmlns:a16="http://schemas.microsoft.com/office/drawing/2014/main" id="{5B6F591A-2165-4554-9B72-5CB8131C6777}"/>
              </a:ext>
            </a:extLst>
          </p:cNvPr>
          <p:cNvSpPr txBox="1"/>
          <p:nvPr/>
        </p:nvSpPr>
        <p:spPr>
          <a:xfrm>
            <a:off x="1524000" y="6267450"/>
            <a:ext cx="2419350" cy="276999"/>
          </a:xfrm>
          <a:prstGeom prst="rect">
            <a:avLst/>
          </a:prstGeom>
          <a:noFill/>
        </p:spPr>
        <p:txBody>
          <a:bodyPr wrap="square" rtlCol="0">
            <a:spAutoFit/>
          </a:bodyPr>
          <a:lstStyle/>
          <a:p>
            <a:r>
              <a:rPr lang="fr-FR" sz="1200" dirty="0">
                <a:latin typeface="Times New Roman" panose="02020603050405020304" pitchFamily="18" charset="0"/>
                <a:cs typeface="Times New Roman" panose="02020603050405020304" pitchFamily="18" charset="0"/>
              </a:rPr>
              <a:t>J.ROSSI – Lycée La Pléiade</a:t>
            </a:r>
          </a:p>
        </p:txBody>
      </p:sp>
      <p:pic>
        <p:nvPicPr>
          <p:cNvPr id="7" name="Audio 6">
            <a:hlinkClick r:id="" action="ppaction://media"/>
            <a:extLst>
              <a:ext uri="{FF2B5EF4-FFF2-40B4-BE49-F238E27FC236}">
                <a16:creationId xmlns:a16="http://schemas.microsoft.com/office/drawing/2014/main" id="{9729F3B4-5B01-490A-A700-A4E75BA08AFE}"/>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6410010"/>
      </p:ext>
    </p:extLst>
  </p:cSld>
  <p:clrMapOvr>
    <a:masterClrMapping/>
  </p:clrMapOvr>
  <mc:AlternateContent xmlns:mc="http://schemas.openxmlformats.org/markup-compatibility/2006" xmlns:p14="http://schemas.microsoft.com/office/powerpoint/2010/main">
    <mc:Choice Requires="p14">
      <p:transition spd="slow" p14:dur="2000" advTm="13944"/>
    </mc:Choice>
    <mc:Fallback xmlns="">
      <p:transition spd="slow" advTm="139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41689EA0-0FD2-4830-A2C4-9B70D55BB269}"/>
              </a:ext>
            </a:extLst>
          </p:cNvPr>
          <p:cNvSpPr txBox="1"/>
          <p:nvPr/>
        </p:nvSpPr>
        <p:spPr>
          <a:xfrm>
            <a:off x="6387922" y="5360786"/>
            <a:ext cx="4391696" cy="1107996"/>
          </a:xfrm>
          <a:prstGeom prst="rect">
            <a:avLst/>
          </a:prstGeom>
          <a:noFill/>
        </p:spPr>
        <p:txBody>
          <a:bodyPr wrap="square" rtlCol="0">
            <a:spAutoFit/>
          </a:bodyPr>
          <a:lstStyle/>
          <a:p>
            <a:r>
              <a:rPr lang="fr-FR" dirty="0">
                <a:latin typeface="Arial" panose="020B0604020202020204" pitchFamily="34" charset="0"/>
                <a:cs typeface="Arial" panose="020B0604020202020204" pitchFamily="34" charset="0"/>
              </a:rPr>
              <a:t>Electronographie (MET) d’un chloroplaste de cellule chlorophyllienne (x1800)</a:t>
            </a:r>
          </a:p>
          <a:p>
            <a:r>
              <a:rPr lang="fr-FR" sz="1200" b="1" i="1" dirty="0">
                <a:latin typeface="Arial" panose="020B0604020202020204" pitchFamily="34" charset="0"/>
                <a:cs typeface="Arial" panose="020B0604020202020204" pitchFamily="34" charset="0"/>
              </a:rPr>
              <a:t>Bac S - Sujet de SVT - Session 2010 - Amérique du Nord</a:t>
            </a:r>
            <a:endParaRPr lang="fr-FR" sz="1200" i="1" dirty="0">
              <a:latin typeface="Arial" panose="020B0604020202020204" pitchFamily="34" charset="0"/>
              <a:cs typeface="Arial" panose="020B0604020202020204" pitchFamily="34" charset="0"/>
            </a:endParaRPr>
          </a:p>
        </p:txBody>
      </p:sp>
      <p:sp>
        <p:nvSpPr>
          <p:cNvPr id="6" name="ZoneTexte 5">
            <a:extLst>
              <a:ext uri="{FF2B5EF4-FFF2-40B4-BE49-F238E27FC236}">
                <a16:creationId xmlns:a16="http://schemas.microsoft.com/office/drawing/2014/main" id="{B87C9E47-C388-4214-8E8F-CDC2E428BEA5}"/>
              </a:ext>
            </a:extLst>
          </p:cNvPr>
          <p:cNvSpPr txBox="1"/>
          <p:nvPr/>
        </p:nvSpPr>
        <p:spPr>
          <a:xfrm>
            <a:off x="6614196" y="4473638"/>
            <a:ext cx="4752304" cy="830997"/>
          </a:xfrm>
          <a:prstGeom prst="rect">
            <a:avLst/>
          </a:prstGeom>
          <a:noFill/>
        </p:spPr>
        <p:txBody>
          <a:bodyPr wrap="square" rtlCol="0">
            <a:spAutoFit/>
          </a:bodyPr>
          <a:lstStyle/>
          <a:p>
            <a:r>
              <a:rPr lang="fr-FR" dirty="0">
                <a:latin typeface="Arial" panose="020B0604020202020204" pitchFamily="34" charset="0"/>
                <a:cs typeface="Arial" panose="020B0604020202020204" pitchFamily="34" charset="0"/>
              </a:rPr>
              <a:t>Electronographie (MET) d’un chloroplaste de cellule chlorophyllienne (x7000)</a:t>
            </a:r>
          </a:p>
          <a:p>
            <a:r>
              <a:rPr lang="fr-FR" sz="1200" dirty="0">
                <a:latin typeface="Times New Roman" panose="02020603050405020304" pitchFamily="18" charset="0"/>
                <a:cs typeface="Times New Roman" panose="02020603050405020304" pitchFamily="18" charset="0"/>
                <a:hlinkClick r:id="rId5"/>
              </a:rPr>
              <a:t>http://www.incertae-sedis.fr/gl/docut870_01_chloroplaste_au_met.htm</a:t>
            </a:r>
            <a:r>
              <a:rPr lang="fr-FR" sz="1200" dirty="0">
                <a:latin typeface="Times New Roman" panose="02020603050405020304" pitchFamily="18" charset="0"/>
                <a:cs typeface="Times New Roman" panose="02020603050405020304" pitchFamily="18" charset="0"/>
              </a:rPr>
              <a:t> </a:t>
            </a:r>
          </a:p>
        </p:txBody>
      </p:sp>
      <p:pic>
        <p:nvPicPr>
          <p:cNvPr id="2" name="Audio 1">
            <a:hlinkClick r:id="" action="ppaction://media"/>
            <a:extLst>
              <a:ext uri="{FF2B5EF4-FFF2-40B4-BE49-F238E27FC236}">
                <a16:creationId xmlns:a16="http://schemas.microsoft.com/office/drawing/2014/main" id="{085741A0-4D8B-4026-B295-2331B926124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pic>
        <p:nvPicPr>
          <p:cNvPr id="7" name="Image 6">
            <a:extLst>
              <a:ext uri="{FF2B5EF4-FFF2-40B4-BE49-F238E27FC236}">
                <a16:creationId xmlns:a16="http://schemas.microsoft.com/office/drawing/2014/main" id="{23C4B0A1-6AF5-453C-8820-2A01F66EABA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737" y="2986942"/>
            <a:ext cx="6423942" cy="3481840"/>
          </a:xfrm>
          <a:prstGeom prst="rect">
            <a:avLst/>
          </a:prstGeom>
        </p:spPr>
      </p:pic>
      <p:pic>
        <p:nvPicPr>
          <p:cNvPr id="8" name="Image 7">
            <a:extLst>
              <a:ext uri="{FF2B5EF4-FFF2-40B4-BE49-F238E27FC236}">
                <a16:creationId xmlns:a16="http://schemas.microsoft.com/office/drawing/2014/main" id="{C1B17A72-0CE5-404C-AE7C-61786FFA809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74277" y="47811"/>
            <a:ext cx="7018986" cy="4528960"/>
          </a:xfrm>
          <a:prstGeom prst="rect">
            <a:avLst/>
          </a:prstGeom>
        </p:spPr>
      </p:pic>
      <p:pic>
        <p:nvPicPr>
          <p:cNvPr id="3" name="Image 2">
            <a:extLst>
              <a:ext uri="{FF2B5EF4-FFF2-40B4-BE49-F238E27FC236}">
                <a16:creationId xmlns:a16="http://schemas.microsoft.com/office/drawing/2014/main" id="{79841FB4-C476-42B7-8583-57170D95D58B}"/>
              </a:ext>
            </a:extLst>
          </p:cNvPr>
          <p:cNvPicPr>
            <a:picLocks noChangeAspect="1"/>
          </p:cNvPicPr>
          <p:nvPr/>
        </p:nvPicPr>
        <p:blipFill>
          <a:blip r:embed="rId9"/>
          <a:stretch>
            <a:fillRect/>
          </a:stretch>
        </p:blipFill>
        <p:spPr>
          <a:xfrm>
            <a:off x="98737" y="47811"/>
            <a:ext cx="4664091" cy="2489178"/>
          </a:xfrm>
          <a:prstGeom prst="rect">
            <a:avLst/>
          </a:prstGeom>
        </p:spPr>
      </p:pic>
      <p:sp>
        <p:nvSpPr>
          <p:cNvPr id="5" name="Rectangle 4">
            <a:extLst>
              <a:ext uri="{FF2B5EF4-FFF2-40B4-BE49-F238E27FC236}">
                <a16:creationId xmlns:a16="http://schemas.microsoft.com/office/drawing/2014/main" id="{CB20017F-E4C3-4391-B150-40D27C35CF09}"/>
              </a:ext>
            </a:extLst>
          </p:cNvPr>
          <p:cNvSpPr/>
          <p:nvPr/>
        </p:nvSpPr>
        <p:spPr>
          <a:xfrm>
            <a:off x="176011" y="2523165"/>
            <a:ext cx="6096000" cy="276999"/>
          </a:xfrm>
          <a:prstGeom prst="rect">
            <a:avLst/>
          </a:prstGeom>
        </p:spPr>
        <p:txBody>
          <a:bodyPr>
            <a:spAutoFit/>
          </a:bodyPr>
          <a:lstStyle/>
          <a:p>
            <a:r>
              <a:rPr lang="fr-FR" sz="1200" dirty="0">
                <a:solidFill>
                  <a:srgbClr val="92D050"/>
                </a:solidFill>
                <a:latin typeface="Times New Roman" panose="02020603050405020304" pitchFamily="18" charset="0"/>
                <a:cs typeface="Times New Roman" panose="02020603050405020304" pitchFamily="18" charset="0"/>
              </a:rPr>
              <a:t>https://bcpst1.jimdofree.com/svt/m%C3%A9thodo-entrainements-dm/</a:t>
            </a:r>
          </a:p>
        </p:txBody>
      </p:sp>
    </p:spTree>
    <p:extLst>
      <p:ext uri="{BB962C8B-B14F-4D97-AF65-F5344CB8AC3E}">
        <p14:creationId xmlns:p14="http://schemas.microsoft.com/office/powerpoint/2010/main" val="690082917"/>
      </p:ext>
    </p:extLst>
  </p:cSld>
  <p:clrMapOvr>
    <a:masterClrMapping/>
  </p:clrMapOvr>
  <mc:AlternateContent xmlns:mc="http://schemas.openxmlformats.org/markup-compatibility/2006" xmlns:p14="http://schemas.microsoft.com/office/powerpoint/2010/main">
    <mc:Choice Requires="p14">
      <p:transition spd="slow" p14:dur="2000" advTm="48671"/>
    </mc:Choice>
    <mc:Fallback xmlns="">
      <p:transition spd="slow" advTm="486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57200" y="471371"/>
            <a:ext cx="4677508" cy="646331"/>
          </a:xfrm>
          <a:prstGeom prst="rect">
            <a:avLst/>
          </a:prstGeom>
          <a:noFill/>
        </p:spPr>
        <p:txBody>
          <a:bodyPr wrap="square" rtlCol="0">
            <a:spAutoFit/>
          </a:bodyPr>
          <a:lstStyle/>
          <a:p>
            <a:pPr algn="ctr"/>
            <a:r>
              <a:rPr lang="en-US" b="1" u="sng" dirty="0">
                <a:latin typeface="Arial" panose="020B0604020202020204" pitchFamily="34" charset="0"/>
                <a:cs typeface="Arial" panose="020B0604020202020204" pitchFamily="34" charset="0"/>
              </a:rPr>
              <a:t>ADN (</a:t>
            </a:r>
            <a:r>
              <a:rPr lang="en-US" b="1" u="sng" dirty="0" err="1">
                <a:latin typeface="Arial" panose="020B0604020202020204" pitchFamily="34" charset="0"/>
                <a:cs typeface="Arial" panose="020B0604020202020204" pitchFamily="34" charset="0"/>
              </a:rPr>
              <a:t>circulaire</a:t>
            </a:r>
            <a:r>
              <a:rPr lang="en-US" b="1" u="sng" dirty="0">
                <a:latin typeface="Arial" panose="020B0604020202020204" pitchFamily="34" charset="0"/>
                <a:cs typeface="Arial" panose="020B0604020202020204" pitchFamily="34" charset="0"/>
              </a:rPr>
              <a:t>) de la </a:t>
            </a:r>
            <a:r>
              <a:rPr lang="en-US" b="1" u="sng" dirty="0" err="1">
                <a:latin typeface="Arial" panose="020B0604020202020204" pitchFamily="34" charset="0"/>
                <a:cs typeface="Arial" panose="020B0604020202020204" pitchFamily="34" charset="0"/>
              </a:rPr>
              <a:t>cyanobactérie</a:t>
            </a:r>
            <a:r>
              <a:rPr lang="en-US" b="1" u="sng" dirty="0">
                <a:latin typeface="Arial" panose="020B0604020202020204" pitchFamily="34" charset="0"/>
                <a:cs typeface="Arial" panose="020B0604020202020204" pitchFamily="34" charset="0"/>
              </a:rPr>
              <a:t> </a:t>
            </a:r>
          </a:p>
          <a:p>
            <a:pPr algn="ctr"/>
            <a:r>
              <a:rPr lang="en-US" b="1" i="1" u="sng" dirty="0" err="1">
                <a:latin typeface="Arial" panose="020B0604020202020204" pitchFamily="34" charset="0"/>
                <a:cs typeface="Arial" panose="020B0604020202020204" pitchFamily="34" charset="0"/>
              </a:rPr>
              <a:t>Synechococcus</a:t>
            </a:r>
            <a:r>
              <a:rPr lang="en-US" b="1" i="1" u="sng" dirty="0">
                <a:latin typeface="Arial" panose="020B0604020202020204" pitchFamily="34" charset="0"/>
                <a:cs typeface="Arial" panose="020B0604020202020204" pitchFamily="34" charset="0"/>
              </a:rPr>
              <a:t> elongatus</a:t>
            </a:r>
            <a:endParaRPr lang="fr-FR" i="1" u="sng" dirty="0">
              <a:latin typeface="Arial" panose="020B0604020202020204" pitchFamily="34" charset="0"/>
              <a:cs typeface="Arial" panose="020B0604020202020204" pitchFamily="34" charset="0"/>
            </a:endParaRPr>
          </a:p>
        </p:txBody>
      </p:sp>
      <p:sp>
        <p:nvSpPr>
          <p:cNvPr id="3" name="ZoneTexte 2"/>
          <p:cNvSpPr txBox="1"/>
          <p:nvPr/>
        </p:nvSpPr>
        <p:spPr>
          <a:xfrm>
            <a:off x="1172308" y="5837794"/>
            <a:ext cx="3505200" cy="553998"/>
          </a:xfrm>
          <a:prstGeom prst="rect">
            <a:avLst/>
          </a:prstGeom>
          <a:noFill/>
        </p:spPr>
        <p:txBody>
          <a:bodyPr wrap="square" rtlCol="0">
            <a:spAutoFit/>
          </a:bodyPr>
          <a:lstStyle/>
          <a:p>
            <a:r>
              <a:rPr lang="fr-FR" sz="1000" dirty="0"/>
              <a:t>Source : https://www.researchgate.net/figure/Circular-representation-of-the-chromosome-of-Synechococcus-elongatus-PCC-6301-The-scale_fig1_6588990</a:t>
            </a:r>
          </a:p>
        </p:txBody>
      </p:sp>
      <p:sp>
        <p:nvSpPr>
          <p:cNvPr id="6" name="ZoneTexte 5"/>
          <p:cNvSpPr txBox="1"/>
          <p:nvPr/>
        </p:nvSpPr>
        <p:spPr>
          <a:xfrm>
            <a:off x="6518030" y="554688"/>
            <a:ext cx="4677508" cy="646331"/>
          </a:xfrm>
          <a:prstGeom prst="rect">
            <a:avLst/>
          </a:prstGeom>
          <a:noFill/>
        </p:spPr>
        <p:txBody>
          <a:bodyPr wrap="square" rtlCol="0">
            <a:spAutoFit/>
          </a:bodyPr>
          <a:lstStyle/>
          <a:p>
            <a:pPr algn="ctr"/>
            <a:r>
              <a:rPr lang="en-US" b="1" u="sng" dirty="0">
                <a:latin typeface="Arial" panose="020B0604020202020204" pitchFamily="34" charset="0"/>
                <a:cs typeface="Arial" panose="020B0604020202020204" pitchFamily="34" charset="0"/>
              </a:rPr>
              <a:t>ADN (</a:t>
            </a:r>
            <a:r>
              <a:rPr lang="en-US" b="1" u="sng" dirty="0" err="1">
                <a:latin typeface="Arial" panose="020B0604020202020204" pitchFamily="34" charset="0"/>
                <a:cs typeface="Arial" panose="020B0604020202020204" pitchFamily="34" charset="0"/>
              </a:rPr>
              <a:t>circulaire</a:t>
            </a:r>
            <a:r>
              <a:rPr lang="en-US" b="1" u="sng" dirty="0">
                <a:latin typeface="Arial" panose="020B0604020202020204" pitchFamily="34" charset="0"/>
                <a:cs typeface="Arial" panose="020B0604020202020204" pitchFamily="34" charset="0"/>
              </a:rPr>
              <a:t>) du </a:t>
            </a:r>
            <a:r>
              <a:rPr lang="en-US" b="1" u="sng" dirty="0" err="1">
                <a:latin typeface="Arial" panose="020B0604020202020204" pitchFamily="34" charset="0"/>
                <a:cs typeface="Arial" panose="020B0604020202020204" pitchFamily="34" charset="0"/>
              </a:rPr>
              <a:t>chloroplaste</a:t>
            </a:r>
            <a:r>
              <a:rPr lang="en-US" b="1" u="sng" dirty="0">
                <a:latin typeface="Arial" panose="020B0604020202020204" pitchFamily="34" charset="0"/>
                <a:cs typeface="Arial" panose="020B0604020202020204" pitchFamily="34" charset="0"/>
              </a:rPr>
              <a:t> de </a:t>
            </a:r>
            <a:r>
              <a:rPr lang="en-US" b="1" u="sng" dirty="0" err="1">
                <a:latin typeface="Arial" panose="020B0604020202020204" pitchFamily="34" charset="0"/>
                <a:cs typeface="Arial" panose="020B0604020202020204" pitchFamily="34" charset="0"/>
              </a:rPr>
              <a:t>tabac</a:t>
            </a:r>
            <a:r>
              <a:rPr lang="en-US" b="1" u="sng" dirty="0">
                <a:latin typeface="Arial" panose="020B0604020202020204" pitchFamily="34" charset="0"/>
                <a:cs typeface="Arial" panose="020B0604020202020204" pitchFamily="34" charset="0"/>
              </a:rPr>
              <a:t>, </a:t>
            </a:r>
            <a:r>
              <a:rPr lang="fr-FR" b="1" i="1" u="sng" dirty="0">
                <a:latin typeface="Arial" panose="020B0604020202020204" pitchFamily="34" charset="0"/>
                <a:cs typeface="Arial" panose="020B0604020202020204" pitchFamily="34" charset="0"/>
              </a:rPr>
              <a:t>Nicotiana tabacum</a:t>
            </a:r>
            <a:endParaRPr lang="fr-FR" i="1" u="sng" dirty="0">
              <a:latin typeface="Arial" panose="020B0604020202020204" pitchFamily="34" charset="0"/>
              <a:cs typeface="Arial" panose="020B0604020202020204" pitchFamily="34" charset="0"/>
            </a:endParaRPr>
          </a:p>
        </p:txBody>
      </p:sp>
      <p:sp>
        <p:nvSpPr>
          <p:cNvPr id="7" name="ZoneTexte 6"/>
          <p:cNvSpPr txBox="1"/>
          <p:nvPr/>
        </p:nvSpPr>
        <p:spPr>
          <a:xfrm>
            <a:off x="7104182" y="5814660"/>
            <a:ext cx="4888525" cy="553998"/>
          </a:xfrm>
          <a:prstGeom prst="rect">
            <a:avLst/>
          </a:prstGeom>
          <a:noFill/>
        </p:spPr>
        <p:txBody>
          <a:bodyPr wrap="square" rtlCol="0">
            <a:spAutoFit/>
          </a:bodyPr>
          <a:lstStyle/>
          <a:p>
            <a:r>
              <a:rPr lang="fr-FR" sz="1000" dirty="0"/>
              <a:t>Source : https://www.researchgate.net/publication/227103708_Updated_Gene_Map_of_Tobacco_Chloroplast_DNA</a:t>
            </a:r>
          </a:p>
        </p:txBody>
      </p:sp>
      <p:pic>
        <p:nvPicPr>
          <p:cNvPr id="10" name="Audio 9">
            <a:hlinkClick r:id="" action="ppaction://media"/>
            <a:extLst>
              <a:ext uri="{FF2B5EF4-FFF2-40B4-BE49-F238E27FC236}">
                <a16:creationId xmlns:a16="http://schemas.microsoft.com/office/drawing/2014/main" id="{C7BB6F95-44FF-43FE-AC79-CAF2B8969F3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pic>
        <p:nvPicPr>
          <p:cNvPr id="9" name="Picture 4">
            <a:extLst>
              <a:ext uri="{FF2B5EF4-FFF2-40B4-BE49-F238E27FC236}">
                <a16:creationId xmlns:a16="http://schemas.microsoft.com/office/drawing/2014/main" id="{90BF1CFD-B178-47B6-8FD4-C08D0D78CAE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80323" y="1201019"/>
            <a:ext cx="4352921" cy="4386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Image 10">
            <a:extLst>
              <a:ext uri="{FF2B5EF4-FFF2-40B4-BE49-F238E27FC236}">
                <a16:creationId xmlns:a16="http://schemas.microsoft.com/office/drawing/2014/main" id="{A6E63322-D92D-4EC6-AB07-F210A657F44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5461" y="1472892"/>
            <a:ext cx="5895975" cy="3842788"/>
          </a:xfrm>
          <a:prstGeom prst="rect">
            <a:avLst/>
          </a:prstGeom>
        </p:spPr>
      </p:pic>
    </p:spTree>
    <p:extLst>
      <p:ext uri="{BB962C8B-B14F-4D97-AF65-F5344CB8AC3E}">
        <p14:creationId xmlns:p14="http://schemas.microsoft.com/office/powerpoint/2010/main" val="3395198406"/>
      </p:ext>
    </p:extLst>
  </p:cSld>
  <p:clrMapOvr>
    <a:masterClrMapping/>
  </p:clrMapOvr>
  <mc:AlternateContent xmlns:mc="http://schemas.openxmlformats.org/markup-compatibility/2006" xmlns:p14="http://schemas.microsoft.com/office/powerpoint/2010/main">
    <mc:Choice Requires="p14">
      <p:transition spd="slow" p14:dur="2000" advTm="59688"/>
    </mc:Choice>
    <mc:Fallback xmlns="">
      <p:transition spd="slow" advTm="596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8B10458-52B7-4119-80EA-18FB4CDE01D7}"/>
              </a:ext>
            </a:extLst>
          </p:cNvPr>
          <p:cNvSpPr/>
          <p:nvPr/>
        </p:nvSpPr>
        <p:spPr>
          <a:xfrm>
            <a:off x="193184" y="96351"/>
            <a:ext cx="11719774" cy="6991722"/>
          </a:xfrm>
          <a:prstGeom prst="rect">
            <a:avLst/>
          </a:prstGeom>
        </p:spPr>
        <p:txBody>
          <a:bodyPr wrap="square">
            <a:spAutoFit/>
          </a:bodyPr>
          <a:lstStyle/>
          <a:p>
            <a:pPr>
              <a:lnSpc>
                <a:spcPct val="107000"/>
              </a:lnSpc>
              <a:spcAft>
                <a:spcPts val="800"/>
              </a:spcAft>
            </a:pPr>
            <a:r>
              <a:rPr lang="fr-FR" sz="1400" b="1" u="sng" dirty="0">
                <a:latin typeface="Times New Roman" panose="02020603050405020304" pitchFamily="18" charset="0"/>
                <a:ea typeface="Times New Roman" panose="02020603050405020304" pitchFamily="18" charset="0"/>
                <a:cs typeface="Times New Roman" panose="02020603050405020304" pitchFamily="18" charset="0"/>
              </a:rPr>
              <a:t>La cellule eucaryote est une chimère</a:t>
            </a:r>
            <a:endParaRPr lang="fr-FR" sz="1400" u="sng"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400" dirty="0">
                <a:latin typeface="Times New Roman" panose="02020603050405020304" pitchFamily="18" charset="0"/>
                <a:ea typeface="Times New Roman" panose="02020603050405020304" pitchFamily="18" charset="0"/>
                <a:cs typeface="Times New Roman" panose="02020603050405020304" pitchFamily="18" charset="0"/>
              </a:rPr>
              <a:t>(…) La caractéristique principale de la cellule eucaryote est l’existence d’un noyau</a:t>
            </a:r>
            <a:r>
              <a:rPr lang="fr-FR" sz="1400" b="1" dirty="0">
                <a:latin typeface="Times New Roman" panose="02020603050405020304" pitchFamily="18" charset="0"/>
                <a:ea typeface="Times New Roman" panose="02020603050405020304" pitchFamily="18" charset="0"/>
                <a:cs typeface="Times New Roman" panose="02020603050405020304" pitchFamily="18" charset="0"/>
              </a:rPr>
              <a:t> </a:t>
            </a:r>
            <a:r>
              <a:rPr lang="fr-FR" sz="1400" dirty="0">
                <a:latin typeface="Times New Roman" panose="02020603050405020304" pitchFamily="18" charset="0"/>
                <a:ea typeface="Times New Roman" panose="02020603050405020304" pitchFamily="18" charset="0"/>
                <a:cs typeface="Times New Roman" panose="02020603050405020304" pitchFamily="18" charset="0"/>
              </a:rPr>
              <a:t>(chez les procaryotes, le génome n’est que très rarement entouré par une membrane) baignant dans un cytoplasme contenant de nombreux organites, comme les mitochondries (…) et les chloroplastes (…) (chez les végétaux au sens large, plantes terrestres et algues) (…).</a:t>
            </a:r>
            <a:endParaRPr lang="fr-FR"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400" dirty="0">
                <a:latin typeface="Times New Roman" panose="02020603050405020304" pitchFamily="18" charset="0"/>
                <a:ea typeface="Times New Roman" panose="02020603050405020304" pitchFamily="18" charset="0"/>
                <a:cs typeface="Times New Roman" panose="02020603050405020304" pitchFamily="18" charset="0"/>
              </a:rPr>
              <a:t>Le noyau eucaryote (…) contient le génome nucléaire caractéristique de la cellule eucaryote, c’est-à-dire (…) son ADN. (…). Pourtant, la cellule eucaryote contient aussi des génomes non-nucléaires, au sein des organites :</a:t>
            </a:r>
            <a:br>
              <a:rPr lang="fr-FR" sz="1400" dirty="0">
                <a:latin typeface="Times New Roman" panose="02020603050405020304" pitchFamily="18" charset="0"/>
                <a:ea typeface="Times New Roman" panose="02020603050405020304" pitchFamily="18" charset="0"/>
                <a:cs typeface="Times New Roman" panose="02020603050405020304" pitchFamily="18" charset="0"/>
              </a:rPr>
            </a:br>
            <a:r>
              <a:rPr lang="fr-FR" sz="1400" dirty="0">
                <a:latin typeface="Times New Roman" panose="02020603050405020304" pitchFamily="18" charset="0"/>
                <a:ea typeface="Times New Roman" panose="02020603050405020304" pitchFamily="18" charset="0"/>
                <a:cs typeface="Times New Roman" panose="02020603050405020304" pitchFamily="18" charset="0"/>
              </a:rPr>
              <a:t>– le génome mitochondrial, au sein de la matrice des mitochondries ;</a:t>
            </a:r>
            <a:br>
              <a:rPr lang="fr-FR" sz="1400" dirty="0">
                <a:latin typeface="Times New Roman" panose="02020603050405020304" pitchFamily="18" charset="0"/>
                <a:ea typeface="Times New Roman" panose="02020603050405020304" pitchFamily="18" charset="0"/>
                <a:cs typeface="Times New Roman" panose="02020603050405020304" pitchFamily="18" charset="0"/>
              </a:rPr>
            </a:br>
            <a:r>
              <a:rPr lang="fr-FR" sz="1400" dirty="0">
                <a:latin typeface="Times New Roman" panose="02020603050405020304" pitchFamily="18" charset="0"/>
                <a:ea typeface="Times New Roman" panose="02020603050405020304" pitchFamily="18" charset="0"/>
                <a:cs typeface="Times New Roman" panose="02020603050405020304" pitchFamily="18" charset="0"/>
              </a:rPr>
              <a:t>– le génome chloroplastique, au sein du stroma des chloroplastes (cas des plantes ou des algues, par exemple).</a:t>
            </a:r>
            <a:endParaRPr lang="fr-FR"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400" dirty="0">
                <a:latin typeface="Times New Roman" panose="02020603050405020304" pitchFamily="18" charset="0"/>
                <a:ea typeface="Times New Roman" panose="02020603050405020304" pitchFamily="18" charset="0"/>
                <a:cs typeface="Times New Roman" panose="02020603050405020304" pitchFamily="18" charset="0"/>
              </a:rPr>
              <a:t>L’ADN constitutif de ces trois génomes n’est pas organisé de la même manière. Dans le noyau, il est réparti sur plusieurs molécules d’ADN, linéaires et organisées en chromosomes bien différenciés. L’ADN contient toutes les séquences codantes, les exons (..) et non codantes, les introns (…). La configuration tridimensionnelle du génome nucléaire a une importance fonctionnelle : l’enroulement de l’ADN sur lui-même et autour de protéines, les histones, permet d’empaqueter une grande quantité d’information génétique dans le minuscule noyau d’une cellule. L’ADN mitochondrial ou chloroplastique (…) est en général circulaire, rarement linéaire (mitochondries de plantes), généralement sans intron, et n’est pas associé à des protéines de type histones. Il est composé d’une centaine de gènes.</a:t>
            </a:r>
            <a:endParaRPr lang="fr-FR"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400" dirty="0">
                <a:latin typeface="Times New Roman" panose="02020603050405020304" pitchFamily="18" charset="0"/>
                <a:ea typeface="Times New Roman" panose="02020603050405020304" pitchFamily="18" charset="0"/>
                <a:cs typeface="Times New Roman" panose="02020603050405020304" pitchFamily="18" charset="0"/>
              </a:rPr>
              <a:t>Les cellules de type procaryote (Bactéries et Archées), quant à elles, ne possèdent pas de noyau et leur ADN est circulaire (ou rarement linéaire) et organisé comme celui des chloroplastes ou des mitochondries. De cette manière la réplication, la transcription et la traduction de l’ADN se fait directement dans le cytoplasme. (…). Enfin, les procaryotes n’ont pas toujours de compartimentation interne et les compartiments sont moins complexes (les cyanobactéries sont un exemple d’exception avec des thylakoïdes). (…).</a:t>
            </a:r>
            <a:endParaRPr lang="fr-FR"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fr-FR" sz="1400" dirty="0">
                <a:latin typeface="Times New Roman" panose="02020603050405020304" pitchFamily="18" charset="0"/>
                <a:ea typeface="Times New Roman" panose="02020603050405020304" pitchFamily="18" charset="0"/>
                <a:cs typeface="Times New Roman" panose="02020603050405020304" pitchFamily="18" charset="0"/>
              </a:rPr>
              <a:t>Les mitochondries et les chloroplastes ont de nombreuses caractéristiques communes avec des cellules procaryotes. Ces organites (…) se forment à partir d’organites préexistants, se divisant en deux pour se multiplier, à la façon de bactéries. De même, ils disposent de la même machinerie de synthèse des protéines (ribosomes de type 70S, libres) alors que dans le cytoplasme de la cellule eucaryote, cette machinerie est constituée de ribosomes de type 80S, parfois fixée sur les membranes du réticulum endoplasmique. Bactéries et chloroplastes commence la traduction par la </a:t>
            </a:r>
            <a:r>
              <a:rPr lang="fr-FR" sz="1400" dirty="0">
                <a:latin typeface="Times New Roman" panose="02020603050405020304" pitchFamily="18" charset="0"/>
                <a:cs typeface="Times New Roman" panose="02020603050405020304" pitchFamily="18" charset="0"/>
              </a:rPr>
              <a:t>N-formylméthionine.</a:t>
            </a:r>
            <a:r>
              <a:rPr lang="fr-FR" sz="1400" dirty="0">
                <a:latin typeface="Times New Roman" panose="02020603050405020304" pitchFamily="18" charset="0"/>
                <a:ea typeface="Times New Roman" panose="02020603050405020304" pitchFamily="18" charset="0"/>
                <a:cs typeface="Times New Roman" panose="02020603050405020304" pitchFamily="18" charset="0"/>
              </a:rPr>
              <a:t> </a:t>
            </a:r>
          </a:p>
          <a:p>
            <a:pPr>
              <a:lnSpc>
                <a:spcPct val="107000"/>
              </a:lnSpc>
              <a:spcAft>
                <a:spcPts val="800"/>
              </a:spcAft>
            </a:pPr>
            <a:r>
              <a:rPr lang="fr-FR" sz="1400" dirty="0">
                <a:latin typeface="Times New Roman" panose="02020603050405020304" pitchFamily="18" charset="0"/>
                <a:ea typeface="Times New Roman" panose="02020603050405020304" pitchFamily="18" charset="0"/>
                <a:cs typeface="Times New Roman" panose="02020603050405020304" pitchFamily="18" charset="0"/>
              </a:rPr>
              <a:t>Enfin, on retrouve chez des bactéries le métabolisme particulier des mitochondries (la respiration) et des chloroplastes (la photosynthèse). Par contre, la cellule eucaryote se distingue par l’existence d’un réseau protéique actif, le cytosquelette, système auto-organisé et capable de mobilité, qui positionne et déplace les organites dans la cellule. Un tel réseau protéique est statique, voire absent, chez les procaryotes, et peu développé dans les mitochondries et les chloroplastes.</a:t>
            </a:r>
          </a:p>
          <a:p>
            <a:pPr algn="r">
              <a:lnSpc>
                <a:spcPct val="107000"/>
              </a:lnSpc>
              <a:spcAft>
                <a:spcPts val="800"/>
              </a:spcAft>
            </a:pPr>
            <a:r>
              <a:rPr lang="fr-FR" sz="1200" i="1" dirty="0">
                <a:effectLst/>
                <a:latin typeface="Times New Roman" panose="02020603050405020304" pitchFamily="18" charset="0"/>
                <a:ea typeface="Calibri" panose="020F0502020204030204" pitchFamily="34" charset="0"/>
                <a:cs typeface="Times New Roman" panose="02020603050405020304" pitchFamily="18" charset="0"/>
              </a:rPr>
              <a:t>D’après </a:t>
            </a:r>
            <a:r>
              <a:rPr lang="fr-FR" sz="1200" i="1" dirty="0">
                <a:solidFill>
                  <a:schemeClr val="accent2">
                    <a:lumMod val="50000"/>
                  </a:schemeClr>
                </a:solidFill>
                <a:latin typeface="Times New Roman" panose="02020603050405020304" pitchFamily="18" charset="0"/>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https://www.encyclopedie-environnement.org/vivant/symbiose-evolution-lorigine-de-cellule-eucaryote/</a:t>
            </a:r>
            <a:r>
              <a:rPr lang="fr-FR" sz="1200" i="1" dirty="0">
                <a:solidFill>
                  <a:schemeClr val="accent2">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endParaRPr lang="fr-FR" sz="1200" i="1" dirty="0">
              <a:solidFill>
                <a:schemeClr val="accent2">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Audio 4">
            <a:hlinkClick r:id="" action="ppaction://media"/>
            <a:extLst>
              <a:ext uri="{FF2B5EF4-FFF2-40B4-BE49-F238E27FC236}">
                <a16:creationId xmlns:a16="http://schemas.microsoft.com/office/drawing/2014/main" id="{978E6507-4689-48E4-809E-E347F8F6108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76125585"/>
      </p:ext>
    </p:extLst>
  </p:cSld>
  <p:clrMapOvr>
    <a:masterClrMapping/>
  </p:clrMapOvr>
  <mc:AlternateContent xmlns:mc="http://schemas.openxmlformats.org/markup-compatibility/2006" xmlns:p14="http://schemas.microsoft.com/office/powerpoint/2010/main">
    <mc:Choice Requires="p14">
      <p:transition spd="slow" p14:dur="2000" advTm="21994"/>
    </mc:Choice>
    <mc:Fallback xmlns="">
      <p:transition spd="slow" advTm="2199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C10F96F-BC0B-4EE5-8F6D-A51D890B48BD}"/>
              </a:ext>
            </a:extLst>
          </p:cNvPr>
          <p:cNvSpPr/>
          <p:nvPr/>
        </p:nvSpPr>
        <p:spPr>
          <a:xfrm>
            <a:off x="631065" y="933810"/>
            <a:ext cx="11178862" cy="4764381"/>
          </a:xfrm>
          <a:prstGeom prst="rect">
            <a:avLst/>
          </a:prstGeom>
        </p:spPr>
        <p:txBody>
          <a:bodyPr wrap="square">
            <a:spAutoFit/>
          </a:bodyPr>
          <a:lstStyle/>
          <a:p>
            <a:pPr>
              <a:lnSpc>
                <a:spcPct val="107000"/>
              </a:lnSpc>
              <a:spcAft>
                <a:spcPts val="800"/>
              </a:spcAft>
            </a:pPr>
            <a:r>
              <a:rPr lang="fr-FR" sz="1400" b="1" u="sng" dirty="0">
                <a:latin typeface="Times New Roman" panose="02020603050405020304" pitchFamily="18" charset="0"/>
                <a:ea typeface="Calibri" panose="020F0502020204030204" pitchFamily="34" charset="0"/>
                <a:cs typeface="Times New Roman" panose="02020603050405020304" pitchFamily="18" charset="0"/>
              </a:rPr>
              <a:t>La cellule végétale</a:t>
            </a:r>
          </a:p>
          <a:p>
            <a:pPr>
              <a:lnSpc>
                <a:spcPct val="107000"/>
              </a:lnSpc>
              <a:spcAft>
                <a:spcPts val="800"/>
              </a:spcAft>
            </a:pPr>
            <a:r>
              <a:rPr lang="fr-FR" sz="1400" dirty="0">
                <a:latin typeface="Times New Roman" panose="02020603050405020304" pitchFamily="18" charset="0"/>
                <a:ea typeface="Calibri" panose="020F0502020204030204" pitchFamily="34" charset="0"/>
                <a:cs typeface="Times New Roman" panose="02020603050405020304" pitchFamily="18" charset="0"/>
              </a:rPr>
              <a:t>Les cellules végétales sont généralement de plus grande taille que les cellules animales. Une cellule de parenchyme palissadique (…), d'une feuille d'épinard est de forme prismatique et mesure 60 microns de haut et 20 microns de large.</a:t>
            </a:r>
          </a:p>
          <a:p>
            <a:pPr>
              <a:lnSpc>
                <a:spcPct val="107000"/>
              </a:lnSpc>
              <a:spcAft>
                <a:spcPts val="0"/>
              </a:spcAft>
            </a:pPr>
            <a:r>
              <a:rPr lang="fr-FR" sz="1400" dirty="0">
                <a:latin typeface="Times New Roman" panose="02020603050405020304" pitchFamily="18" charset="0"/>
                <a:ea typeface="Calibri" panose="020F0502020204030204" pitchFamily="34" charset="0"/>
                <a:cs typeface="Times New Roman" panose="02020603050405020304" pitchFamily="18" charset="0"/>
              </a:rPr>
              <a:t>Une cellule végétale banale est enfermée à l'intérieur d'une </a:t>
            </a:r>
            <a:r>
              <a:rPr lang="fr-FR" sz="1400" b="1" dirty="0">
                <a:latin typeface="Times New Roman" panose="02020603050405020304" pitchFamily="18" charset="0"/>
                <a:ea typeface="Calibri" panose="020F0502020204030204" pitchFamily="34" charset="0"/>
                <a:cs typeface="Times New Roman" panose="02020603050405020304" pitchFamily="18" charset="0"/>
              </a:rPr>
              <a:t>paroi pectocellulosique</a:t>
            </a:r>
            <a:r>
              <a:rPr lang="fr-FR" sz="1400" dirty="0">
                <a:latin typeface="Times New Roman" panose="02020603050405020304" pitchFamily="18" charset="0"/>
                <a:ea typeface="Calibri" panose="020F0502020204030204" pitchFamily="34" charset="0"/>
                <a:cs typeface="Times New Roman" panose="02020603050405020304" pitchFamily="18" charset="0"/>
              </a:rPr>
              <a:t>. Cette paroi riche en polysaccharides est une matrice extracellulaire dont les constituants sont synthétisés par la cellule elle-même. La paroi des procaryotes (Archéobactéries, Bactéries et Cyanophycées) contient un maillage moléculaire à base de peptidoglycanes.</a:t>
            </a:r>
          </a:p>
          <a:p>
            <a:pPr>
              <a:lnSpc>
                <a:spcPct val="107000"/>
              </a:lnSpc>
              <a:spcAft>
                <a:spcPts val="800"/>
              </a:spcAft>
            </a:pPr>
            <a:r>
              <a:rPr lang="fr-FR" sz="1400" dirty="0">
                <a:latin typeface="Times New Roman" panose="02020603050405020304" pitchFamily="18" charset="0"/>
                <a:ea typeface="Calibri" panose="020F0502020204030204" pitchFamily="34" charset="0"/>
                <a:cs typeface="Times New Roman" panose="02020603050405020304" pitchFamily="18" charset="0"/>
              </a:rPr>
              <a:t>La cellule est limitée par une membrane plasmique plaquée contre la face interne de la paroi.</a:t>
            </a:r>
          </a:p>
          <a:p>
            <a:pPr>
              <a:lnSpc>
                <a:spcPct val="107000"/>
              </a:lnSpc>
              <a:spcAft>
                <a:spcPts val="0"/>
              </a:spcAft>
            </a:pPr>
            <a:r>
              <a:rPr lang="fr-FR" sz="1400" dirty="0">
                <a:latin typeface="Times New Roman" panose="02020603050405020304" pitchFamily="18" charset="0"/>
                <a:ea typeface="Calibri" panose="020F0502020204030204" pitchFamily="34" charset="0"/>
                <a:cs typeface="Times New Roman" panose="02020603050405020304" pitchFamily="18" charset="0"/>
              </a:rPr>
              <a:t>Les chloroplastes des végétaux supérieurs ont le plus souvent une forme lenticulaire et leur plus grand diamètre est de l'ordre de 3 à 6 microns. Leur épaisseur est voisine de 2 microns.</a:t>
            </a:r>
          </a:p>
          <a:p>
            <a:pPr>
              <a:lnSpc>
                <a:spcPct val="107000"/>
              </a:lnSpc>
              <a:spcAft>
                <a:spcPts val="0"/>
              </a:spcAft>
            </a:pPr>
            <a:r>
              <a:rPr lang="fr-FR" sz="1400" dirty="0">
                <a:latin typeface="Times New Roman" panose="02020603050405020304" pitchFamily="18" charset="0"/>
                <a:ea typeface="Calibri" panose="020F0502020204030204" pitchFamily="34" charset="0"/>
                <a:cs typeface="Times New Roman" panose="02020603050405020304" pitchFamily="18" charset="0"/>
              </a:rPr>
              <a:t>Chaque chloroplaste est limité par une </a:t>
            </a:r>
            <a:r>
              <a:rPr lang="fr-FR" sz="1400" b="1" dirty="0">
                <a:latin typeface="Times New Roman" panose="02020603050405020304" pitchFamily="18" charset="0"/>
                <a:ea typeface="Calibri" panose="020F0502020204030204" pitchFamily="34" charset="0"/>
                <a:cs typeface="Times New Roman" panose="02020603050405020304" pitchFamily="18" charset="0"/>
              </a:rPr>
              <a:t>double membrane</a:t>
            </a:r>
            <a:r>
              <a:rPr lang="fr-FR" sz="1400" dirty="0">
                <a:latin typeface="Times New Roman" panose="02020603050405020304" pitchFamily="18" charset="0"/>
                <a:ea typeface="Calibri" panose="020F0502020204030204" pitchFamily="34" charset="0"/>
                <a:cs typeface="Times New Roman" panose="02020603050405020304" pitchFamily="18" charset="0"/>
              </a:rPr>
              <a:t>, d'environ 6 à 8 nm d'épaisseur, concentriques et distantes d'environ 10 nm, délimitant un milieu intérieur, le </a:t>
            </a:r>
            <a:r>
              <a:rPr lang="fr-FR" sz="1400" b="1" dirty="0">
                <a:latin typeface="Times New Roman" panose="02020603050405020304" pitchFamily="18" charset="0"/>
                <a:ea typeface="Calibri" panose="020F0502020204030204" pitchFamily="34" charset="0"/>
                <a:cs typeface="Times New Roman" panose="02020603050405020304" pitchFamily="18" charset="0"/>
              </a:rPr>
              <a:t>stroma</a:t>
            </a:r>
            <a:r>
              <a:rPr lang="fr-FR" sz="1400" dirty="0">
                <a:latin typeface="Times New Roman" panose="02020603050405020304" pitchFamily="18" charset="0"/>
                <a:ea typeface="Calibri" panose="020F0502020204030204" pitchFamily="34" charset="0"/>
                <a:cs typeface="Times New Roman" panose="02020603050405020304" pitchFamily="18" charset="0"/>
              </a:rPr>
              <a:t>.</a:t>
            </a:r>
          </a:p>
          <a:p>
            <a:pPr>
              <a:lnSpc>
                <a:spcPct val="107000"/>
              </a:lnSpc>
              <a:spcAft>
                <a:spcPts val="0"/>
              </a:spcAft>
            </a:pPr>
            <a:r>
              <a:rPr lang="fr-FR" sz="1400" dirty="0">
                <a:latin typeface="Times New Roman" panose="02020603050405020304" pitchFamily="18" charset="0"/>
                <a:ea typeface="Calibri" panose="020F0502020204030204" pitchFamily="34" charset="0"/>
                <a:cs typeface="Times New Roman" panose="02020603050405020304" pitchFamily="18" charset="0"/>
              </a:rPr>
              <a:t>Dans le stroma se trouvent surtout de nombreux saccules qui sont les </a:t>
            </a:r>
            <a:r>
              <a:rPr lang="fr-FR" sz="1400" b="1" dirty="0">
                <a:latin typeface="Times New Roman" panose="02020603050405020304" pitchFamily="18" charset="0"/>
                <a:ea typeface="Calibri" panose="020F0502020204030204" pitchFamily="34" charset="0"/>
                <a:cs typeface="Times New Roman" panose="02020603050405020304" pitchFamily="18" charset="0"/>
              </a:rPr>
              <a:t>thylacoïdes</a:t>
            </a:r>
            <a:r>
              <a:rPr lang="fr-FR" sz="1400" dirty="0">
                <a:latin typeface="Times New Roman" panose="02020603050405020304" pitchFamily="18" charset="0"/>
                <a:ea typeface="Calibri" panose="020F0502020204030204" pitchFamily="34" charset="0"/>
                <a:cs typeface="Times New Roman" panose="02020603050405020304" pitchFamily="18" charset="0"/>
              </a:rPr>
              <a:t>, définis par Menke. Leur membrane a 7 nm d'épaisseur, et contient de la chlorophylle et d'autres pigments.</a:t>
            </a:r>
          </a:p>
          <a:p>
            <a:pPr>
              <a:lnSpc>
                <a:spcPct val="107000"/>
              </a:lnSpc>
              <a:spcAft>
                <a:spcPts val="0"/>
              </a:spcAft>
            </a:pPr>
            <a:r>
              <a:rPr lang="fr-FR" sz="1400" dirty="0">
                <a:latin typeface="Times New Roman" panose="02020603050405020304" pitchFamily="18" charset="0"/>
                <a:ea typeface="Calibri" panose="020F0502020204030204" pitchFamily="34" charset="0"/>
                <a:cs typeface="Times New Roman" panose="02020603050405020304" pitchFamily="18" charset="0"/>
              </a:rPr>
              <a:t>Le stroma contient aussi des </a:t>
            </a:r>
            <a:r>
              <a:rPr lang="fr-FR" sz="1400" b="1" dirty="0">
                <a:latin typeface="Times New Roman" panose="02020603050405020304" pitchFamily="18" charset="0"/>
                <a:ea typeface="Calibri" panose="020F0502020204030204" pitchFamily="34" charset="0"/>
                <a:cs typeface="Times New Roman" panose="02020603050405020304" pitchFamily="18" charset="0"/>
              </a:rPr>
              <a:t>molécules d'ADN circulaire</a:t>
            </a:r>
            <a:r>
              <a:rPr lang="fr-FR" sz="1400" dirty="0">
                <a:latin typeface="Times New Roman" panose="02020603050405020304" pitchFamily="18" charset="0"/>
                <a:ea typeface="Calibri" panose="020F0502020204030204" pitchFamily="34" charset="0"/>
                <a:cs typeface="Times New Roman" panose="02020603050405020304" pitchFamily="18" charset="0"/>
              </a:rPr>
              <a:t> de 50 microns de circonférence et qui sont au nombre d'une vingtaine par chloroplaste. L'ADN chloroplastique se comporte cytologiquement comme l'ADN bactérien ou celui des Cyanophyceae. Cet ADN confère aux chloroplastes de frappantes ressemblances avec les Cyanophyceae, dont le chromatoplasma rappelle le stroma plastidal avec ses lamelles chlorophylliennes (thylakoïdes).</a:t>
            </a:r>
          </a:p>
          <a:p>
            <a:pPr>
              <a:lnSpc>
                <a:spcPct val="107000"/>
              </a:lnSpc>
              <a:spcAft>
                <a:spcPts val="0"/>
              </a:spcAft>
            </a:pPr>
            <a:r>
              <a:rPr lang="fr-FR" sz="1400" dirty="0">
                <a:latin typeface="Times New Roman" panose="02020603050405020304" pitchFamily="18" charset="0"/>
                <a:ea typeface="Calibri" panose="020F0502020204030204" pitchFamily="34" charset="0"/>
                <a:cs typeface="Times New Roman" panose="02020603050405020304" pitchFamily="18" charset="0"/>
              </a:rPr>
              <a:t>Parmi les divers types de chlorophylles, une seule est présente chez tous les Végétaux chlorophylliens, la chlorophylle a. Ce pigment se retrouve également chez les bactéries photosynthétiques.</a:t>
            </a:r>
          </a:p>
          <a:p>
            <a:pPr algn="r">
              <a:lnSpc>
                <a:spcPct val="107000"/>
              </a:lnSpc>
              <a:spcAft>
                <a:spcPts val="0"/>
              </a:spcAft>
            </a:pPr>
            <a:r>
              <a:rPr lang="fr-FR" sz="1000" i="1" dirty="0">
                <a:latin typeface="Times New Roman" panose="02020603050405020304" pitchFamily="18" charset="0"/>
                <a:ea typeface="Calibri" panose="020F0502020204030204" pitchFamily="34" charset="0"/>
                <a:cs typeface="Times New Roman" panose="02020603050405020304" pitchFamily="18" charset="0"/>
              </a:rPr>
              <a:t>D’après</a:t>
            </a:r>
            <a:r>
              <a:rPr lang="fr-FR" sz="1000" i="1" dirty="0">
                <a:solidFill>
                  <a:schemeClr val="accent2">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fr-FR" sz="1000" i="1" dirty="0">
                <a:solidFill>
                  <a:schemeClr val="accent2">
                    <a:lumMod val="50000"/>
                  </a:schemeClr>
                </a:solidFill>
                <a:latin typeface="Times New Roman" panose="02020603050405020304" pitchFamily="18" charset="0"/>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https://www.plantes-botanique.org/biologie_01_0_la-cellule-vegetale</a:t>
            </a:r>
            <a:r>
              <a:rPr lang="fr-FR" sz="1000" i="1" dirty="0">
                <a:solidFill>
                  <a:schemeClr val="accent2">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p>
        </p:txBody>
      </p:sp>
      <p:pic>
        <p:nvPicPr>
          <p:cNvPr id="3" name="Audio 2">
            <a:hlinkClick r:id="" action="ppaction://media"/>
            <a:extLst>
              <a:ext uri="{FF2B5EF4-FFF2-40B4-BE49-F238E27FC236}">
                <a16:creationId xmlns:a16="http://schemas.microsoft.com/office/drawing/2014/main" id="{26552998-3518-4756-A5A4-BE5FE1294BF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2234865929"/>
      </p:ext>
    </p:extLst>
  </p:cSld>
  <p:clrMapOvr>
    <a:masterClrMapping/>
  </p:clrMapOvr>
  <mc:AlternateContent xmlns:mc="http://schemas.openxmlformats.org/markup-compatibility/2006" xmlns:p14="http://schemas.microsoft.com/office/powerpoint/2010/main">
    <mc:Choice Requires="p14">
      <p:transition spd="slow" p14:dur="2000" advTm="33701"/>
    </mc:Choice>
    <mc:Fallback xmlns="">
      <p:transition spd="slow" advTm="337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66617F1C-7EC2-4223-AE90-7D19E47BF255}"/>
              </a:ext>
            </a:extLst>
          </p:cNvPr>
          <p:cNvPicPr>
            <a:picLocks noChangeAspect="1"/>
          </p:cNvPicPr>
          <p:nvPr/>
        </p:nvPicPr>
        <p:blipFill>
          <a:blip r:embed="rId6"/>
          <a:stretch>
            <a:fillRect/>
          </a:stretch>
        </p:blipFill>
        <p:spPr>
          <a:xfrm>
            <a:off x="0" y="246173"/>
            <a:ext cx="5840238" cy="2728845"/>
          </a:xfrm>
          <a:prstGeom prst="rect">
            <a:avLst/>
          </a:prstGeom>
        </p:spPr>
      </p:pic>
      <p:pic>
        <p:nvPicPr>
          <p:cNvPr id="3" name="Image 2">
            <a:extLst>
              <a:ext uri="{FF2B5EF4-FFF2-40B4-BE49-F238E27FC236}">
                <a16:creationId xmlns:a16="http://schemas.microsoft.com/office/drawing/2014/main" id="{86868F8D-69C8-4C16-BE6D-C41DE22BE982}"/>
              </a:ext>
            </a:extLst>
          </p:cNvPr>
          <p:cNvPicPr>
            <a:picLocks noChangeAspect="1"/>
          </p:cNvPicPr>
          <p:nvPr/>
        </p:nvPicPr>
        <p:blipFill>
          <a:blip r:embed="rId7"/>
          <a:stretch>
            <a:fillRect/>
          </a:stretch>
        </p:blipFill>
        <p:spPr>
          <a:xfrm>
            <a:off x="376237" y="3029753"/>
            <a:ext cx="9446398" cy="3582074"/>
          </a:xfrm>
          <a:prstGeom prst="rect">
            <a:avLst/>
          </a:prstGeom>
        </p:spPr>
      </p:pic>
      <p:pic>
        <p:nvPicPr>
          <p:cNvPr id="4" name="Image 3">
            <a:extLst>
              <a:ext uri="{FF2B5EF4-FFF2-40B4-BE49-F238E27FC236}">
                <a16:creationId xmlns:a16="http://schemas.microsoft.com/office/drawing/2014/main" id="{B6480438-7A2B-43F1-BF4D-FCDC2095C7B9}"/>
              </a:ext>
            </a:extLst>
          </p:cNvPr>
          <p:cNvPicPr>
            <a:picLocks noChangeAspect="1"/>
          </p:cNvPicPr>
          <p:nvPr/>
        </p:nvPicPr>
        <p:blipFill>
          <a:blip r:embed="rId8"/>
          <a:stretch>
            <a:fillRect/>
          </a:stretch>
        </p:blipFill>
        <p:spPr>
          <a:xfrm>
            <a:off x="4571798" y="67613"/>
            <a:ext cx="7463270" cy="1014211"/>
          </a:xfrm>
          <a:prstGeom prst="rect">
            <a:avLst/>
          </a:prstGeom>
        </p:spPr>
      </p:pic>
      <p:sp>
        <p:nvSpPr>
          <p:cNvPr id="5" name="Rectangle 4">
            <a:extLst>
              <a:ext uri="{FF2B5EF4-FFF2-40B4-BE49-F238E27FC236}">
                <a16:creationId xmlns:a16="http://schemas.microsoft.com/office/drawing/2014/main" id="{C2CD72C0-7233-4DAC-BF7F-97C6DEDDAE03}"/>
              </a:ext>
            </a:extLst>
          </p:cNvPr>
          <p:cNvSpPr/>
          <p:nvPr/>
        </p:nvSpPr>
        <p:spPr>
          <a:xfrm>
            <a:off x="4786648" y="1011717"/>
            <a:ext cx="6096000" cy="276614"/>
          </a:xfrm>
          <a:prstGeom prst="rect">
            <a:avLst/>
          </a:prstGeom>
        </p:spPr>
        <p:txBody>
          <a:bodyPr>
            <a:spAutoFit/>
          </a:bodyPr>
          <a:lstStyle/>
          <a:p>
            <a:pPr>
              <a:lnSpc>
                <a:spcPct val="107000"/>
              </a:lnSpc>
              <a:spcAft>
                <a:spcPts val="800"/>
              </a:spcAft>
            </a:pPr>
            <a:r>
              <a:rPr lang="fr-FR" sz="12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9"/>
              </a:rPr>
              <a:t>https://academic.oup.com/dnaresearch/article/6/5/283/353928</a:t>
            </a:r>
            <a:endParaRPr lang="fr-FR" sz="12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ZoneTexte 5">
            <a:extLst>
              <a:ext uri="{FF2B5EF4-FFF2-40B4-BE49-F238E27FC236}">
                <a16:creationId xmlns:a16="http://schemas.microsoft.com/office/drawing/2014/main" id="{773B160F-BFBD-45E7-8F01-D7D45B4BD7D0}"/>
              </a:ext>
            </a:extLst>
          </p:cNvPr>
          <p:cNvSpPr txBox="1"/>
          <p:nvPr/>
        </p:nvSpPr>
        <p:spPr>
          <a:xfrm>
            <a:off x="6336406" y="1455313"/>
            <a:ext cx="5100033" cy="923330"/>
          </a:xfrm>
          <a:prstGeom prst="rect">
            <a:avLst/>
          </a:prstGeom>
          <a:noFill/>
          <a:ln>
            <a:solidFill>
              <a:schemeClr val="tx1"/>
            </a:solidFill>
          </a:ln>
        </p:spPr>
        <p:txBody>
          <a:bodyPr wrap="square" rtlCol="0">
            <a:spAutoFit/>
          </a:bodyPr>
          <a:lstStyle/>
          <a:p>
            <a:r>
              <a:rPr lang="fr-FR" dirty="0">
                <a:latin typeface="Arial" panose="020B0604020202020204" pitchFamily="34" charset="0"/>
                <a:cs typeface="Arial" panose="020B0604020202020204" pitchFamily="34" charset="0"/>
              </a:rPr>
              <a:t>74 des 79 gènes chloroplastiques d’</a:t>
            </a:r>
            <a:r>
              <a:rPr lang="fr-FR" i="1" dirty="0" err="1">
                <a:latin typeface="Arial" panose="020B0604020202020204" pitchFamily="34" charset="0"/>
                <a:cs typeface="Arial" panose="020B0604020202020204" pitchFamily="34" charset="0"/>
              </a:rPr>
              <a:t>A.thaliana</a:t>
            </a:r>
            <a:r>
              <a:rPr lang="fr-FR" i="1" dirty="0">
                <a:latin typeface="Arial" panose="020B0604020202020204" pitchFamily="34" charset="0"/>
                <a:cs typeface="Arial" panose="020B0604020202020204" pitchFamily="34" charset="0"/>
              </a:rPr>
              <a:t> </a:t>
            </a:r>
            <a:r>
              <a:rPr lang="fr-FR" dirty="0">
                <a:latin typeface="Arial" panose="020B0604020202020204" pitchFamily="34" charset="0"/>
                <a:cs typeface="Arial" panose="020B0604020202020204" pitchFamily="34" charset="0"/>
              </a:rPr>
              <a:t>ont été retrouvés chez la cyanobactérie </a:t>
            </a:r>
            <a:r>
              <a:rPr lang="fr-FR" i="1" dirty="0" err="1">
                <a:latin typeface="Arial" panose="020B0604020202020204" pitchFamily="34" charset="0"/>
                <a:cs typeface="Arial" panose="020B0604020202020204" pitchFamily="34" charset="0"/>
              </a:rPr>
              <a:t>Synechocystis</a:t>
            </a:r>
            <a:r>
              <a:rPr lang="fr-FR" i="1" dirty="0">
                <a:latin typeface="Arial" panose="020B0604020202020204" pitchFamily="34" charset="0"/>
                <a:cs typeface="Arial" panose="020B0604020202020204" pitchFamily="34" charset="0"/>
              </a:rPr>
              <a:t>.</a:t>
            </a:r>
            <a:endParaRPr lang="fr-FR" dirty="0">
              <a:latin typeface="Arial" panose="020B0604020202020204" pitchFamily="34" charset="0"/>
              <a:cs typeface="Arial" panose="020B0604020202020204" pitchFamily="34" charset="0"/>
            </a:endParaRPr>
          </a:p>
        </p:txBody>
      </p:sp>
      <p:pic>
        <p:nvPicPr>
          <p:cNvPr id="10" name="Audio 9">
            <a:hlinkClick r:id="" action="ppaction://media"/>
            <a:extLst>
              <a:ext uri="{FF2B5EF4-FFF2-40B4-BE49-F238E27FC236}">
                <a16:creationId xmlns:a16="http://schemas.microsoft.com/office/drawing/2014/main" id="{3B5AE84E-6F27-4C13-BD31-0FB231FA7C7F}"/>
              </a:ext>
            </a:extLst>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2739182484"/>
      </p:ext>
    </p:extLst>
  </p:cSld>
  <p:clrMapOvr>
    <a:masterClrMapping/>
  </p:clrMapOvr>
  <mc:AlternateContent xmlns:mc="http://schemas.openxmlformats.org/markup-compatibility/2006" xmlns:p14="http://schemas.microsoft.com/office/powerpoint/2010/main">
    <mc:Choice Requires="p14">
      <p:transition spd="slow" p14:dur="2000" advTm="38406"/>
    </mc:Choice>
    <mc:Fallback xmlns="">
      <p:transition spd="slow" advTm="384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10"/>
                </p:tgtEl>
              </p:cMediaNode>
            </p:audio>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E01615D9-5773-41B9-BB0D-D6F26A4D762F}"/>
              </a:ext>
            </a:extLst>
          </p:cNvPr>
          <p:cNvPicPr>
            <a:picLocks noChangeAspect="1"/>
          </p:cNvPicPr>
          <p:nvPr/>
        </p:nvPicPr>
        <p:blipFill>
          <a:blip r:embed="rId6"/>
          <a:stretch>
            <a:fillRect/>
          </a:stretch>
        </p:blipFill>
        <p:spPr>
          <a:xfrm>
            <a:off x="299232" y="213172"/>
            <a:ext cx="4051149" cy="4680800"/>
          </a:xfrm>
          <a:prstGeom prst="rect">
            <a:avLst/>
          </a:prstGeom>
        </p:spPr>
      </p:pic>
      <p:pic>
        <p:nvPicPr>
          <p:cNvPr id="3" name="Image 2">
            <a:extLst>
              <a:ext uri="{FF2B5EF4-FFF2-40B4-BE49-F238E27FC236}">
                <a16:creationId xmlns:a16="http://schemas.microsoft.com/office/drawing/2014/main" id="{829F71EC-9D7A-4D5D-8C3E-1C83BAFEB31F}"/>
              </a:ext>
            </a:extLst>
          </p:cNvPr>
          <p:cNvPicPr>
            <a:picLocks noChangeAspect="1"/>
          </p:cNvPicPr>
          <p:nvPr/>
        </p:nvPicPr>
        <p:blipFill>
          <a:blip r:embed="rId7"/>
          <a:stretch>
            <a:fillRect/>
          </a:stretch>
        </p:blipFill>
        <p:spPr>
          <a:xfrm>
            <a:off x="4369877" y="213172"/>
            <a:ext cx="7822123" cy="4036856"/>
          </a:xfrm>
          <a:prstGeom prst="rect">
            <a:avLst/>
          </a:prstGeom>
        </p:spPr>
      </p:pic>
      <p:sp>
        <p:nvSpPr>
          <p:cNvPr id="4" name="Rectangle 3">
            <a:extLst>
              <a:ext uri="{FF2B5EF4-FFF2-40B4-BE49-F238E27FC236}">
                <a16:creationId xmlns:a16="http://schemas.microsoft.com/office/drawing/2014/main" id="{41404AC0-0D21-4AA6-A62E-DECF07BD0279}"/>
              </a:ext>
            </a:extLst>
          </p:cNvPr>
          <p:cNvSpPr/>
          <p:nvPr/>
        </p:nvSpPr>
        <p:spPr>
          <a:xfrm>
            <a:off x="4350381" y="4250028"/>
            <a:ext cx="3839577" cy="276614"/>
          </a:xfrm>
          <a:prstGeom prst="rect">
            <a:avLst/>
          </a:prstGeom>
        </p:spPr>
        <p:txBody>
          <a:bodyPr wrap="none">
            <a:spAutoFit/>
          </a:bodyPr>
          <a:lstStyle/>
          <a:p>
            <a:pPr>
              <a:lnSpc>
                <a:spcPct val="107000"/>
              </a:lnSpc>
              <a:spcAft>
                <a:spcPts val="800"/>
              </a:spcAft>
            </a:pPr>
            <a:r>
              <a:rPr lang="fr-FR" sz="12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8"/>
              </a:rPr>
              <a:t>https://www.pnas.org/content/99/19/12246/tab-figures-data</a:t>
            </a:r>
            <a:endParaRPr lang="fr-FR" sz="12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ZoneTexte 4">
            <a:extLst>
              <a:ext uri="{FF2B5EF4-FFF2-40B4-BE49-F238E27FC236}">
                <a16:creationId xmlns:a16="http://schemas.microsoft.com/office/drawing/2014/main" id="{74D79AE0-0FC6-46F9-ADF9-F32001E954DB}"/>
              </a:ext>
            </a:extLst>
          </p:cNvPr>
          <p:cNvSpPr txBox="1"/>
          <p:nvPr/>
        </p:nvSpPr>
        <p:spPr>
          <a:xfrm>
            <a:off x="4369877" y="4893972"/>
            <a:ext cx="7015047" cy="1754326"/>
          </a:xfrm>
          <a:prstGeom prst="rect">
            <a:avLst/>
          </a:prstGeom>
          <a:noFill/>
        </p:spPr>
        <p:txBody>
          <a:bodyPr wrap="square" rtlCol="0">
            <a:spAutoFit/>
          </a:bodyPr>
          <a:lstStyle/>
          <a:p>
            <a:r>
              <a:rPr lang="fr-FR" dirty="0">
                <a:latin typeface="Arial" panose="020B0604020202020204" pitchFamily="34" charset="0"/>
                <a:ea typeface="Tahoma" panose="020B0604030504040204" pitchFamily="34" charset="0"/>
                <a:cs typeface="Arial" panose="020B0604020202020204" pitchFamily="34" charset="0"/>
              </a:rPr>
              <a:t>Nombre de gènes chloroplastiques ≈ 5 à 10% du nombre de gènes des cyanobactéries.</a:t>
            </a:r>
          </a:p>
          <a:p>
            <a:r>
              <a:rPr lang="fr-FR" dirty="0">
                <a:latin typeface="Arial" panose="020B0604020202020204" pitchFamily="34" charset="0"/>
                <a:ea typeface="Tahoma" panose="020B0604030504040204" pitchFamily="34" charset="0"/>
                <a:cs typeface="Arial" panose="020B0604020202020204" pitchFamily="34" charset="0"/>
              </a:rPr>
              <a:t>Les cyanobactéries possèdent une grand nombre de protéines (et donc de gènes) proches de celles des cellules d’</a:t>
            </a:r>
            <a:r>
              <a:rPr lang="fr-FR" i="1" dirty="0" err="1">
                <a:latin typeface="Arial" panose="020B0604020202020204" pitchFamily="34" charset="0"/>
                <a:ea typeface="Tahoma" panose="020B0604030504040204" pitchFamily="34" charset="0"/>
                <a:cs typeface="Arial" panose="020B0604020202020204" pitchFamily="34" charset="0"/>
              </a:rPr>
              <a:t>A.thaliana</a:t>
            </a:r>
            <a:r>
              <a:rPr lang="fr-FR" dirty="0">
                <a:latin typeface="Arial" panose="020B0604020202020204" pitchFamily="34" charset="0"/>
                <a:ea typeface="Tahoma" panose="020B0604030504040204" pitchFamily="34" charset="0"/>
                <a:cs typeface="Arial" panose="020B0604020202020204" pitchFamily="34" charset="0"/>
              </a:rPr>
              <a:t>.</a:t>
            </a:r>
          </a:p>
          <a:p>
            <a:r>
              <a:rPr lang="fr-FR" dirty="0">
                <a:latin typeface="Arial" panose="020B0604020202020204" pitchFamily="34" charset="0"/>
                <a:ea typeface="Tahoma" panose="020B0604030504040204" pitchFamily="34" charset="0"/>
                <a:cs typeface="Arial" panose="020B0604020202020204" pitchFamily="34" charset="0"/>
              </a:rPr>
              <a:t>On peut supposer qu’après endosymbiose il y a eu transfert d’une grand nombre de gène du plaste vers le noyau.</a:t>
            </a:r>
          </a:p>
        </p:txBody>
      </p:sp>
      <p:pic>
        <p:nvPicPr>
          <p:cNvPr id="8" name="Audio 7">
            <a:hlinkClick r:id="" action="ppaction://media"/>
            <a:extLst>
              <a:ext uri="{FF2B5EF4-FFF2-40B4-BE49-F238E27FC236}">
                <a16:creationId xmlns:a16="http://schemas.microsoft.com/office/drawing/2014/main" id="{9AD9E661-C7FA-4A4D-8FDA-DC90BCE0182F}"/>
              </a:ext>
            </a:extLst>
          </p:cNvPr>
          <p:cNvPicPr>
            <a:picLocks noChangeAspect="1"/>
          </p:cNvPicPr>
          <p:nvPr>
            <a:audioFile r:link="rId3"/>
            <p:extLst>
              <p:ext uri="{DAA4B4D4-6D71-4841-9C94-3DE7FCFB9230}">
                <p14:media xmlns:p14="http://schemas.microsoft.com/office/powerpoint/2010/main" r:embed="rId2"/>
              </p:ext>
            </p:extLst>
          </p:nvPr>
        </p:nvPicPr>
        <p:blipFill>
          <a:blip r:embed="rId9"/>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3868229942"/>
      </p:ext>
    </p:extLst>
  </p:cSld>
  <p:clrMapOvr>
    <a:masterClrMapping/>
  </p:clrMapOvr>
  <mc:AlternateContent xmlns:mc="http://schemas.openxmlformats.org/markup-compatibility/2006" xmlns:p14="http://schemas.microsoft.com/office/powerpoint/2010/main">
    <mc:Choice Requires="p14">
      <p:transition spd="slow" p14:dur="2000" advTm="101821"/>
    </mc:Choice>
    <mc:Fallback xmlns="">
      <p:transition spd="slow" advTm="1018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2" fill="hold" display="0">
                  <p:stCondLst>
                    <p:cond delay="indefinite"/>
                  </p:stCondLst>
                  <p:endCondLst>
                    <p:cond evt="onStopAudio" delay="0">
                      <p:tgtEl>
                        <p:sldTgt/>
                      </p:tgtEl>
                    </p:cond>
                  </p:endCondLst>
                </p:cTn>
                <p:tgtEl>
                  <p:spTgt spid="8"/>
                </p:tgtEl>
              </p:cMediaNode>
            </p:audio>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a:extLst>
              <a:ext uri="{FF2B5EF4-FFF2-40B4-BE49-F238E27FC236}">
                <a16:creationId xmlns:a16="http://schemas.microsoft.com/office/drawing/2014/main" id="{182F1C75-3347-4728-91F7-54C27B5419D4}"/>
              </a:ext>
            </a:extLst>
          </p:cNvPr>
          <p:cNvGraphicFramePr>
            <a:graphicFrameLocks noGrp="1"/>
          </p:cNvGraphicFramePr>
          <p:nvPr>
            <p:extLst>
              <p:ext uri="{D42A27DB-BD31-4B8C-83A1-F6EECF244321}">
                <p14:modId xmlns:p14="http://schemas.microsoft.com/office/powerpoint/2010/main" val="466467448"/>
              </p:ext>
            </p:extLst>
          </p:nvPr>
        </p:nvGraphicFramePr>
        <p:xfrm>
          <a:off x="262139" y="547400"/>
          <a:ext cx="11468100" cy="6320625"/>
        </p:xfrm>
        <a:graphic>
          <a:graphicData uri="http://schemas.openxmlformats.org/drawingml/2006/table">
            <a:tbl>
              <a:tblPr firstRow="1" firstCol="1" bandRow="1">
                <a:tableStyleId>{5C22544A-7EE6-4342-B048-85BDC9FD1C3A}</a:tableStyleId>
              </a:tblPr>
              <a:tblGrid>
                <a:gridCol w="1115900">
                  <a:extLst>
                    <a:ext uri="{9D8B030D-6E8A-4147-A177-3AD203B41FA5}">
                      <a16:colId xmlns:a16="http://schemas.microsoft.com/office/drawing/2014/main" val="76184986"/>
                    </a:ext>
                  </a:extLst>
                </a:gridCol>
                <a:gridCol w="1249251">
                  <a:extLst>
                    <a:ext uri="{9D8B030D-6E8A-4147-A177-3AD203B41FA5}">
                      <a16:colId xmlns:a16="http://schemas.microsoft.com/office/drawing/2014/main" val="1368656853"/>
                    </a:ext>
                  </a:extLst>
                </a:gridCol>
                <a:gridCol w="1339403">
                  <a:extLst>
                    <a:ext uri="{9D8B030D-6E8A-4147-A177-3AD203B41FA5}">
                      <a16:colId xmlns:a16="http://schemas.microsoft.com/office/drawing/2014/main" val="3931723002"/>
                    </a:ext>
                  </a:extLst>
                </a:gridCol>
                <a:gridCol w="1794546">
                  <a:extLst>
                    <a:ext uri="{9D8B030D-6E8A-4147-A177-3AD203B41FA5}">
                      <a16:colId xmlns:a16="http://schemas.microsoft.com/office/drawing/2014/main" val="2048045685"/>
                    </a:ext>
                  </a:extLst>
                </a:gridCol>
                <a:gridCol w="2984500">
                  <a:extLst>
                    <a:ext uri="{9D8B030D-6E8A-4147-A177-3AD203B41FA5}">
                      <a16:colId xmlns:a16="http://schemas.microsoft.com/office/drawing/2014/main" val="3169454869"/>
                    </a:ext>
                  </a:extLst>
                </a:gridCol>
                <a:gridCol w="2984500">
                  <a:extLst>
                    <a:ext uri="{9D8B030D-6E8A-4147-A177-3AD203B41FA5}">
                      <a16:colId xmlns:a16="http://schemas.microsoft.com/office/drawing/2014/main" val="1116238987"/>
                    </a:ext>
                  </a:extLst>
                </a:gridCol>
              </a:tblGrid>
              <a:tr h="278164">
                <a:tc gridSpan="3">
                  <a:txBody>
                    <a:bodyPr/>
                    <a:lstStyle/>
                    <a:p>
                      <a:pPr algn="ctr">
                        <a:lnSpc>
                          <a:spcPct val="107000"/>
                        </a:lnSpc>
                        <a:spcAft>
                          <a:spcPts val="0"/>
                        </a:spcAft>
                      </a:pPr>
                      <a:r>
                        <a:rPr lang="fr-FR" sz="1400" dirty="0">
                          <a:effectLst/>
                          <a:latin typeface="Arial" panose="020B0604020202020204" pitchFamily="34" charset="0"/>
                          <a:cs typeface="Arial" panose="020B0604020202020204" pitchFamily="34" charset="0"/>
                        </a:rPr>
                        <a:t> </a:t>
                      </a: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hMerge="1">
                  <a:txBody>
                    <a:bodyPr/>
                    <a:lstStyle/>
                    <a:p>
                      <a:endParaRPr lang="fr-FR"/>
                    </a:p>
                  </a:txBody>
                  <a:tcPr/>
                </a:tc>
                <a:tc hMerge="1">
                  <a:txBody>
                    <a:bodyPr/>
                    <a:lstStyle/>
                    <a:p>
                      <a:endParaRPr lang="fr-FR"/>
                    </a:p>
                  </a:txBody>
                  <a:tcPr/>
                </a:tc>
                <a:tc>
                  <a:txBody>
                    <a:bodyPr/>
                    <a:lstStyle/>
                    <a:p>
                      <a:pPr algn="ctr">
                        <a:lnSpc>
                          <a:spcPct val="107000"/>
                        </a:lnSpc>
                        <a:spcAft>
                          <a:spcPts val="0"/>
                        </a:spcAft>
                      </a:pPr>
                      <a:r>
                        <a:rPr lang="fr-FR" sz="1400" dirty="0">
                          <a:effectLst/>
                          <a:latin typeface="Arial" panose="020B0604020202020204" pitchFamily="34" charset="0"/>
                          <a:ea typeface="Calibri" panose="020F0502020204030204" pitchFamily="34" charset="0"/>
                          <a:cs typeface="Arial" panose="020B0604020202020204" pitchFamily="34" charset="0"/>
                        </a:rPr>
                        <a:t>Cellule eucaryote</a:t>
                      </a:r>
                    </a:p>
                  </a:txBody>
                  <a:tcPr marL="68580" marR="68580" marT="0" marB="0"/>
                </a:tc>
                <a:tc>
                  <a:txBody>
                    <a:bodyPr/>
                    <a:lstStyle/>
                    <a:p>
                      <a:pPr algn="ctr">
                        <a:lnSpc>
                          <a:spcPct val="107000"/>
                        </a:lnSpc>
                        <a:spcAft>
                          <a:spcPts val="0"/>
                        </a:spcAft>
                      </a:pPr>
                      <a:r>
                        <a:rPr lang="fr-FR" sz="1400" dirty="0">
                          <a:effectLst/>
                          <a:latin typeface="Arial" panose="020B0604020202020204" pitchFamily="34" charset="0"/>
                          <a:cs typeface="Arial" panose="020B0604020202020204" pitchFamily="34" charset="0"/>
                        </a:rPr>
                        <a:t>Chloroplaste</a:t>
                      </a: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fr-FR" sz="1400" dirty="0">
                          <a:effectLst/>
                          <a:latin typeface="Arial" panose="020B0604020202020204" pitchFamily="34" charset="0"/>
                          <a:cs typeface="Arial" panose="020B0604020202020204" pitchFamily="34" charset="0"/>
                        </a:rPr>
                        <a:t>Cyanobactérie </a:t>
                      </a: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304953292"/>
                  </a:ext>
                </a:extLst>
              </a:tr>
              <a:tr h="278164">
                <a:tc rowSpan="3">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Structure</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r>
                        <a:rPr lang="fr-FR" sz="1200">
                          <a:effectLst/>
                          <a:latin typeface="Arial" panose="020B0604020202020204" pitchFamily="34" charset="0"/>
                          <a:cs typeface="Arial" panose="020B0604020202020204" pitchFamily="34" charset="0"/>
                        </a:rPr>
                        <a:t>Dimensions</a:t>
                      </a:r>
                      <a:endParaRPr lang="fr-FR" sz="1200"/>
                    </a:p>
                  </a:txBody>
                  <a:tcPr marL="68580" marR="68580" marT="0" marB="0"/>
                </a:tc>
                <a:tc hMerge="1">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r>
                        <a:rPr lang="fr-FR" sz="1200" dirty="0">
                          <a:effectLst/>
                          <a:latin typeface="Arial" panose="020B0604020202020204" pitchFamily="34" charset="0"/>
                          <a:ea typeface="Calibri" panose="020F0502020204030204" pitchFamily="34" charset="0"/>
                          <a:cs typeface="Arial" panose="020B0604020202020204" pitchFamily="34" charset="0"/>
                        </a:rPr>
                        <a:t>1 à plusieurs centaines de µm</a:t>
                      </a: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3 à 10 µm de long au max</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Jusqu’à 5µm</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637161804"/>
                  </a:ext>
                </a:extLst>
              </a:tr>
              <a:tr h="278164">
                <a:tc vMerge="1">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r>
                        <a:rPr lang="fr-FR" sz="1200" dirty="0">
                          <a:effectLst/>
                          <a:latin typeface="Arial" panose="020B0604020202020204" pitchFamily="34" charset="0"/>
                          <a:ea typeface="Calibri" panose="020F0502020204030204" pitchFamily="34" charset="0"/>
                          <a:cs typeface="Arial" panose="020B0604020202020204" pitchFamily="34" charset="0"/>
                        </a:rPr>
                        <a:t>Paroi</a:t>
                      </a:r>
                      <a:endParaRPr lang="fr-FR" sz="1200" dirty="0"/>
                    </a:p>
                  </a:txBody>
                  <a:tcPr marL="68580" marR="68580" marT="0" marB="0" anchor="ctr"/>
                </a:tc>
                <a:tc hMerge="1">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ea typeface="Calibri" panose="020F0502020204030204" pitchFamily="34" charset="0"/>
                          <a:cs typeface="Arial" panose="020B0604020202020204" pitchFamily="34" charset="0"/>
                        </a:rPr>
                        <a:t>Si présente caractéristiques différentes des bactéries</a:t>
                      </a: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Absente</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Présente</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964084709"/>
                  </a:ext>
                </a:extLst>
              </a:tr>
              <a:tr h="568206">
                <a:tc vMerge="1">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r>
                        <a:rPr lang="fr-FR" sz="1200" dirty="0">
                          <a:effectLst/>
                          <a:latin typeface="Arial" panose="020B0604020202020204" pitchFamily="34" charset="0"/>
                          <a:ea typeface="Calibri" panose="020F0502020204030204" pitchFamily="34" charset="0"/>
                          <a:cs typeface="Arial" panose="020B0604020202020204" pitchFamily="34" charset="0"/>
                        </a:rPr>
                        <a:t>Membrane</a:t>
                      </a:r>
                      <a:endParaRPr lang="fr-FR" sz="1200" dirty="0"/>
                    </a:p>
                  </a:txBody>
                  <a:tcPr marL="68580" marR="68580" marT="0" marB="0" anchor="ctr"/>
                </a:tc>
                <a:tc hMerge="1">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fr-FR" sz="1200" dirty="0">
                          <a:effectLst/>
                          <a:latin typeface="Arial" panose="020B0604020202020204" pitchFamily="34" charset="0"/>
                          <a:ea typeface="Calibri" panose="020F0502020204030204" pitchFamily="34" charset="0"/>
                          <a:cs typeface="Arial" panose="020B0604020202020204" pitchFamily="34" charset="0"/>
                        </a:rPr>
                        <a:t>1 membrane, Absence de glycolipides</a:t>
                      </a:r>
                    </a:p>
                    <a:p>
                      <a:pPr>
                        <a:lnSpc>
                          <a:spcPct val="107000"/>
                        </a:lnSpc>
                        <a:spcAft>
                          <a:spcPts val="0"/>
                        </a:spcAft>
                      </a:pP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fr-FR" sz="1200" dirty="0">
                          <a:effectLst/>
                          <a:latin typeface="Arial" panose="020B0604020202020204" pitchFamily="34" charset="0"/>
                          <a:cs typeface="Arial" panose="020B0604020202020204" pitchFamily="34" charset="0"/>
                        </a:rPr>
                        <a:t>Au moins 2 membranes (membrane interne avec des caractéristiques bactériennes et externe avec celles des cellules eucaryotes), </a:t>
                      </a:r>
                      <a:r>
                        <a:rPr lang="fr-FR" sz="1200" dirty="0">
                          <a:effectLst/>
                          <a:latin typeface="Arial" panose="020B0604020202020204" pitchFamily="34" charset="0"/>
                          <a:ea typeface="Calibri" panose="020F0502020204030204" pitchFamily="34" charset="0"/>
                          <a:cs typeface="Arial" panose="020B0604020202020204" pitchFamily="34" charset="0"/>
                        </a:rPr>
                        <a:t>présence de glycolipides</a:t>
                      </a:r>
                    </a:p>
                  </a:txBody>
                  <a:tcPr marL="68580" marR="68580" marT="0" marB="0" anchor="ct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fr-FR" sz="1200" dirty="0">
                          <a:effectLst/>
                          <a:latin typeface="Arial" panose="020B0604020202020204" pitchFamily="34" charset="0"/>
                          <a:cs typeface="Arial" panose="020B0604020202020204" pitchFamily="34" charset="0"/>
                        </a:rPr>
                        <a:t>1 membrane, </a:t>
                      </a:r>
                      <a:r>
                        <a:rPr lang="fr-FR" sz="1200" dirty="0">
                          <a:effectLst/>
                          <a:latin typeface="Arial" panose="020B0604020202020204" pitchFamily="34" charset="0"/>
                          <a:ea typeface="Calibri" panose="020F0502020204030204" pitchFamily="34" charset="0"/>
                          <a:cs typeface="Arial" panose="020B0604020202020204" pitchFamily="34" charset="0"/>
                        </a:rPr>
                        <a:t>présence de glycolipides</a:t>
                      </a:r>
                    </a:p>
                    <a:p>
                      <a:pPr>
                        <a:lnSpc>
                          <a:spcPct val="107000"/>
                        </a:lnSpc>
                        <a:spcAft>
                          <a:spcPts val="0"/>
                        </a:spcAft>
                      </a:pP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912572693"/>
                  </a:ext>
                </a:extLst>
              </a:tr>
              <a:tr h="569208">
                <a:tc rowSpan="5">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Matériel génétique</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r>
                        <a:rPr lang="fr-FR" sz="1200" dirty="0">
                          <a:effectLst/>
                          <a:latin typeface="Arial" panose="020B0604020202020204" pitchFamily="34" charset="0"/>
                          <a:cs typeface="Arial" panose="020B0604020202020204" pitchFamily="34" charset="0"/>
                        </a:rPr>
                        <a:t>Forme</a:t>
                      </a:r>
                      <a:endParaRPr lang="fr-FR" sz="1200" dirty="0"/>
                    </a:p>
                  </a:txBody>
                  <a:tcPr marL="68580" marR="68580" marT="0" marB="0" anchor="ctr"/>
                </a:tc>
                <a:tc hMerge="1">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ea typeface="Calibri" panose="020F0502020204030204" pitchFamily="34" charset="0"/>
                          <a:cs typeface="Arial" panose="020B0604020202020204" pitchFamily="34" charset="0"/>
                        </a:rPr>
                        <a:t>linéaire</a:t>
                      </a: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Oui, circulaire en multiple exemplaires</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Oui, circulaire</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206706126"/>
                  </a:ext>
                </a:extLst>
              </a:tr>
              <a:tr h="278164">
                <a:tc vMerge="1">
                  <a:txBody>
                    <a:bodyPr/>
                    <a:lstStyle/>
                    <a:p>
                      <a:endParaRPr lang="fr-FR"/>
                    </a:p>
                  </a:txBody>
                  <a:tcPr/>
                </a:tc>
                <a:tc gridSpan="2">
                  <a:txBody>
                    <a:bodyPr/>
                    <a:lstStyle/>
                    <a:p>
                      <a:r>
                        <a:rPr lang="fr-FR" sz="1200" dirty="0">
                          <a:effectLst/>
                          <a:latin typeface="Arial" panose="020B0604020202020204" pitchFamily="34" charset="0"/>
                          <a:cs typeface="Arial" panose="020B0604020202020204" pitchFamily="34" charset="0"/>
                        </a:rPr>
                        <a:t>Composition, structure</a:t>
                      </a:r>
                      <a:endParaRPr lang="fr-FR" sz="1200" dirty="0"/>
                    </a:p>
                  </a:txBody>
                  <a:tcPr marL="68580" marR="68580" marT="0" marB="0" anchor="ctr"/>
                </a:tc>
                <a:tc hMerge="1">
                  <a:txBody>
                    <a:bodyPr/>
                    <a:lstStyle/>
                    <a:p>
                      <a:endParaRPr lang="fr-FR" sz="1400" dirty="0">
                        <a:latin typeface="Arial" panose="020B060402020202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ea typeface="Calibri" panose="020F0502020204030204" pitchFamily="34" charset="0"/>
                          <a:cs typeface="Arial" panose="020B0604020202020204" pitchFamily="34" charset="0"/>
                        </a:rPr>
                        <a:t>Avec histone, gènes en mosaïques (avec  introns)</a:t>
                      </a: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Absence d’histone, gènes en continu</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Absence d’histone, gènes en continu</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525328184"/>
                  </a:ext>
                </a:extLst>
              </a:tr>
              <a:tr h="295421">
                <a:tc vMerge="1">
                  <a:txBody>
                    <a:bodyPr/>
                    <a:lstStyle/>
                    <a:p>
                      <a:endParaRPr lang="fr-FR"/>
                    </a:p>
                  </a:txBody>
                  <a:tcPr/>
                </a:tc>
                <a:tc rowSpan="2" gridSpan="2">
                  <a:txBody>
                    <a:bodyPr/>
                    <a:lstStyle/>
                    <a:p>
                      <a:r>
                        <a:rPr lang="fr-FR" sz="1200" dirty="0">
                          <a:effectLst/>
                          <a:latin typeface="Arial" panose="020B0604020202020204" pitchFamily="34" charset="0"/>
                          <a:cs typeface="Arial" panose="020B0604020202020204" pitchFamily="34" charset="0"/>
                        </a:rPr>
                        <a:t>Expression </a:t>
                      </a:r>
                      <a:endParaRPr lang="fr-FR" sz="1200" dirty="0"/>
                    </a:p>
                  </a:txBody>
                  <a:tcPr marL="68580" marR="68580" marT="0" marB="0" anchor="ctr"/>
                </a:tc>
                <a:tc rowSpan="2" hMerge="1">
                  <a:txBody>
                    <a:bodyPr/>
                    <a:lstStyle/>
                    <a:p>
                      <a:endParaRPr lang="fr-FR" sz="1400" dirty="0">
                        <a:latin typeface="Arial" panose="020B060402020202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ea typeface="Calibri" panose="020F0502020204030204" pitchFamily="34" charset="0"/>
                          <a:cs typeface="Arial" panose="020B0604020202020204" pitchFamily="34" charset="0"/>
                        </a:rPr>
                        <a:t>Ribosomes 80S</a:t>
                      </a: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Ribosomes 70S</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Ribosomes 70S</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833106127"/>
                  </a:ext>
                </a:extLst>
              </a:tr>
              <a:tr h="569208">
                <a:tc vMerge="1">
                  <a:txBody>
                    <a:bodyPr/>
                    <a:lstStyle/>
                    <a:p>
                      <a:endParaRPr lang="fr-FR"/>
                    </a:p>
                  </a:txBody>
                  <a:tcPr/>
                </a:tc>
                <a:tc gridSpan="2" vMerge="1">
                  <a:txBody>
                    <a:bodyPr/>
                    <a:lstStyle/>
                    <a:p>
                      <a:endParaRPr lang="fr-FR"/>
                    </a:p>
                  </a:txBody>
                  <a:tcPr/>
                </a:tc>
                <a:tc hMerge="1" vMerge="1">
                  <a:txBody>
                    <a:bodyPr/>
                    <a:lstStyle/>
                    <a:p>
                      <a:endParaRPr lang="fr-FR"/>
                    </a:p>
                  </a:txBody>
                  <a:tcPr/>
                </a:tc>
                <a:tc>
                  <a:txBody>
                    <a:bodyPr/>
                    <a:lstStyle/>
                    <a:p>
                      <a:pPr>
                        <a:lnSpc>
                          <a:spcPct val="107000"/>
                        </a:lnSpc>
                        <a:spcAft>
                          <a:spcPts val="0"/>
                        </a:spcAft>
                      </a:pPr>
                      <a:r>
                        <a:rPr lang="fr-FR" sz="1200" dirty="0">
                          <a:effectLst/>
                          <a:latin typeface="Arial" panose="020B0604020202020204" pitchFamily="34" charset="0"/>
                          <a:ea typeface="Calibri" panose="020F0502020204030204" pitchFamily="34" charset="0"/>
                          <a:cs typeface="Arial" panose="020B0604020202020204" pitchFamily="34" charset="0"/>
                        </a:rPr>
                        <a:t>Initiation de la traduction par la méthionine.</a:t>
                      </a: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Initiation de la traduction par la N-formylméthionine</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Initiation de la traduction par la N-formylméthionine</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864368124"/>
                  </a:ext>
                </a:extLst>
              </a:tr>
              <a:tr h="278164">
                <a:tc vMerge="1">
                  <a:txBody>
                    <a:bodyPr/>
                    <a:lstStyle/>
                    <a:p>
                      <a:endParaRPr lang="fr-FR"/>
                    </a:p>
                  </a:txBody>
                  <a:tcPr/>
                </a:tc>
                <a:tc gridSpan="2">
                  <a:txBody>
                    <a:bodyPr/>
                    <a:lstStyle/>
                    <a:p>
                      <a:r>
                        <a:rPr lang="fr-FR" sz="1200" dirty="0">
                          <a:effectLst/>
                          <a:latin typeface="Arial" panose="020B0604020202020204" pitchFamily="34" charset="0"/>
                          <a:cs typeface="Arial" panose="020B0604020202020204" pitchFamily="34" charset="0"/>
                        </a:rPr>
                        <a:t>Dimension</a:t>
                      </a:r>
                      <a:endParaRPr lang="fr-FR" sz="1200" dirty="0"/>
                    </a:p>
                  </a:txBody>
                  <a:tcPr marL="68580" marR="68580" marT="0" marB="0" anchor="ctr"/>
                </a:tc>
                <a:tc hMerge="1">
                  <a:txBody>
                    <a:bodyPr/>
                    <a:lstStyle/>
                    <a:p>
                      <a:endParaRPr lang="fr-FR" sz="1400" dirty="0">
                        <a:latin typeface="Arial" panose="020B060402020202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ea typeface="Calibri" panose="020F0502020204030204" pitchFamily="34" charset="0"/>
                          <a:cs typeface="Arial" panose="020B0604020202020204" pitchFamily="34" charset="0"/>
                        </a:rPr>
                        <a:t>Plusieurs milliers de gènes</a:t>
                      </a: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Une centaine de gènes </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Plusieurs milliers de gènes</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309293370"/>
                  </a:ext>
                </a:extLst>
              </a:tr>
              <a:tr h="530668">
                <a:tc rowSpan="3">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Mécanismes </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pPr>
                        <a:lnSpc>
                          <a:spcPct val="107000"/>
                        </a:lnSpc>
                        <a:spcAft>
                          <a:spcPts val="0"/>
                        </a:spcAft>
                      </a:pPr>
                      <a:r>
                        <a:rPr lang="fr-FR" sz="1200" dirty="0">
                          <a:effectLst/>
                          <a:latin typeface="Arial" panose="020B0604020202020204" pitchFamily="34" charset="0"/>
                          <a:ea typeface="Calibri" panose="020F0502020204030204" pitchFamily="34" charset="0"/>
                          <a:cs typeface="Arial" panose="020B0604020202020204" pitchFamily="34" charset="0"/>
                        </a:rPr>
                        <a:t>Multiplication cellulaire</a:t>
                      </a:r>
                    </a:p>
                  </a:txBody>
                  <a:tcPr marL="68580" marR="68580" marT="0" marB="0" anchor="ctr"/>
                </a:tc>
                <a:tc hMerge="1">
                  <a:txBody>
                    <a:bodyPr/>
                    <a:lstStyle/>
                    <a:p>
                      <a:pPr>
                        <a:lnSpc>
                          <a:spcPct val="107000"/>
                        </a:lnSpc>
                        <a:spcAft>
                          <a:spcPts val="0"/>
                        </a:spcAft>
                      </a:pP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ea typeface="Calibri" panose="020F0502020204030204" pitchFamily="34" charset="0"/>
                          <a:cs typeface="Arial" panose="020B0604020202020204" pitchFamily="34" charset="0"/>
                        </a:rPr>
                        <a:t>Mitose, méiose.</a:t>
                      </a: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Division par étranglement médian indépendante de la cellule</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Division par étranglement médian</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877919635"/>
                  </a:ext>
                </a:extLst>
              </a:tr>
              <a:tr h="643943">
                <a:tc vMerge="1">
                  <a:txBody>
                    <a:bodyPr/>
                    <a:lstStyle/>
                    <a:p>
                      <a:pPr>
                        <a:lnSpc>
                          <a:spcPct val="107000"/>
                        </a:lnSpc>
                        <a:spcAft>
                          <a:spcPts val="0"/>
                        </a:spcAft>
                      </a:pP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rowSpan="2">
                  <a:txBody>
                    <a:bodyPr/>
                    <a:lstStyle/>
                    <a:p>
                      <a:r>
                        <a:rPr lang="fr-FR" sz="1200" dirty="0">
                          <a:latin typeface="Arial" panose="020B0604020202020204" pitchFamily="34" charset="0"/>
                          <a:cs typeface="Arial" panose="020B0604020202020204" pitchFamily="34" charset="0"/>
                        </a:rPr>
                        <a:t>Photosynthèse</a:t>
                      </a: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Thylakoïdes</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ea typeface="Calibri" panose="020F0502020204030204" pitchFamily="34" charset="0"/>
                          <a:cs typeface="Arial" panose="020B0604020202020204" pitchFamily="34" charset="0"/>
                        </a:rPr>
                        <a:t>Uniquement dans chloroplastes</a:t>
                      </a: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Arrangement en grana</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Thylakoïdes libres dans le cytosol.</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963415022"/>
                  </a:ext>
                </a:extLst>
              </a:tr>
              <a:tr h="569208">
                <a:tc vMerge="1">
                  <a:txBody>
                    <a:bodyPr/>
                    <a:lstStyle/>
                    <a:p>
                      <a:endParaRPr lang="fr-FR"/>
                    </a:p>
                  </a:txBody>
                  <a:tcPr/>
                </a:tc>
                <a:tc vMerge="1">
                  <a:txBody>
                    <a:bodyPr/>
                    <a:lstStyle/>
                    <a:p>
                      <a:endParaRPr lang="fr-FR"/>
                    </a:p>
                  </a:txBody>
                  <a:tcPr/>
                </a:tc>
                <a:tc>
                  <a:txBody>
                    <a:bodyPr/>
                    <a:lstStyle/>
                    <a:p>
                      <a:r>
                        <a:rPr lang="fr-FR" sz="1200" dirty="0">
                          <a:effectLst/>
                          <a:latin typeface="Arial" panose="020B0604020202020204" pitchFamily="34" charset="0"/>
                          <a:cs typeface="Arial" panose="020B0604020202020204" pitchFamily="34" charset="0"/>
                        </a:rPr>
                        <a:t>Chlorophylle a</a:t>
                      </a:r>
                      <a:endParaRPr lang="fr-FR" sz="1200" dirty="0">
                        <a:latin typeface="Arial" panose="020B060402020202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ea typeface="Calibri" panose="020F0502020204030204" pitchFamily="34" charset="0"/>
                          <a:cs typeface="Arial" panose="020B0604020202020204" pitchFamily="34" charset="0"/>
                        </a:rPr>
                        <a:t>Absente du cytoplasme</a:t>
                      </a: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Présente mais synthèse à l’aide d’ADN nucléaire</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Présente au niveau des thylakoïdes</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997622723"/>
                  </a:ext>
                </a:extLst>
              </a:tr>
            </a:tbl>
          </a:graphicData>
        </a:graphic>
      </p:graphicFrame>
      <p:sp>
        <p:nvSpPr>
          <p:cNvPr id="3" name="ZoneTexte 2">
            <a:extLst>
              <a:ext uri="{FF2B5EF4-FFF2-40B4-BE49-F238E27FC236}">
                <a16:creationId xmlns:a16="http://schemas.microsoft.com/office/drawing/2014/main" id="{39CF7ABD-D0DC-4D93-88F1-E5C379E5A748}"/>
              </a:ext>
            </a:extLst>
          </p:cNvPr>
          <p:cNvSpPr txBox="1"/>
          <p:nvPr/>
        </p:nvSpPr>
        <p:spPr>
          <a:xfrm>
            <a:off x="262139" y="239623"/>
            <a:ext cx="9324304" cy="307777"/>
          </a:xfrm>
          <a:prstGeom prst="rect">
            <a:avLst/>
          </a:prstGeom>
          <a:noFill/>
        </p:spPr>
        <p:txBody>
          <a:bodyPr wrap="square" rtlCol="0">
            <a:spAutoFit/>
          </a:bodyPr>
          <a:lstStyle/>
          <a:p>
            <a:r>
              <a:rPr lang="fr-FR" sz="1400" i="1" dirty="0">
                <a:solidFill>
                  <a:srgbClr val="FF0000"/>
                </a:solidFill>
                <a:latin typeface="Arial" panose="020B0604020202020204" pitchFamily="34" charset="0"/>
                <a:cs typeface="Arial" panose="020B0604020202020204" pitchFamily="34" charset="0"/>
              </a:rPr>
              <a:t>Proposition de correction pour le tableau.</a:t>
            </a:r>
          </a:p>
        </p:txBody>
      </p:sp>
      <p:pic>
        <p:nvPicPr>
          <p:cNvPr id="4" name="Audio 3">
            <a:hlinkClick r:id="" action="ppaction://media"/>
            <a:extLst>
              <a:ext uri="{FF2B5EF4-FFF2-40B4-BE49-F238E27FC236}">
                <a16:creationId xmlns:a16="http://schemas.microsoft.com/office/drawing/2014/main" id="{7CB8009A-EEAD-4739-8002-E4B25FC9006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1258015380"/>
      </p:ext>
    </p:extLst>
  </p:cSld>
  <p:clrMapOvr>
    <a:masterClrMapping/>
  </p:clrMapOvr>
  <mc:AlternateContent xmlns:mc="http://schemas.openxmlformats.org/markup-compatibility/2006" xmlns:p14="http://schemas.microsoft.com/office/powerpoint/2010/main">
    <mc:Choice Requires="p14">
      <p:transition spd="slow" p14:dur="2000" advTm="65350"/>
    </mc:Choice>
    <mc:Fallback xmlns="">
      <p:transition spd="slow" advTm="653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a:extLst>
              <a:ext uri="{FF2B5EF4-FFF2-40B4-BE49-F238E27FC236}">
                <a16:creationId xmlns:a16="http://schemas.microsoft.com/office/drawing/2014/main" id="{B7CEE2F9-6D48-4B84-805B-940601940EB4}"/>
              </a:ext>
            </a:extLst>
          </p:cNvPr>
          <p:cNvSpPr txBox="1"/>
          <p:nvPr/>
        </p:nvSpPr>
        <p:spPr>
          <a:xfrm>
            <a:off x="150995" y="188176"/>
            <a:ext cx="2324576" cy="8309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fr-FR" sz="1200" b="1" dirty="0"/>
              <a:t>Classe de Terminale</a:t>
            </a:r>
          </a:p>
          <a:p>
            <a:r>
              <a:rPr lang="fr-FR" sz="1200" b="1" dirty="0"/>
              <a:t>THEMATIQUE :</a:t>
            </a:r>
          </a:p>
          <a:p>
            <a:r>
              <a:rPr lang="fr-FR" sz="1200" b="1" dirty="0"/>
              <a:t>La Terre, la vie et l’organisation du vivant</a:t>
            </a:r>
          </a:p>
        </p:txBody>
      </p:sp>
      <p:sp>
        <p:nvSpPr>
          <p:cNvPr id="6" name="ZoneTexte 5">
            <a:extLst>
              <a:ext uri="{FF2B5EF4-FFF2-40B4-BE49-F238E27FC236}">
                <a16:creationId xmlns:a16="http://schemas.microsoft.com/office/drawing/2014/main" id="{5A7319B2-606A-4F76-8F07-1755347D2A2A}"/>
              </a:ext>
            </a:extLst>
          </p:cNvPr>
          <p:cNvSpPr txBox="1"/>
          <p:nvPr/>
        </p:nvSpPr>
        <p:spPr>
          <a:xfrm>
            <a:off x="5290456" y="204302"/>
            <a:ext cx="6538687" cy="646331"/>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fr-FR" b="1" dirty="0"/>
              <a:t>Sous-thème : La complexification des génomes : transferts horizontaux et endosymbioses</a:t>
            </a:r>
          </a:p>
        </p:txBody>
      </p:sp>
      <p:sp>
        <p:nvSpPr>
          <p:cNvPr id="7" name="ZoneTexte 6">
            <a:extLst>
              <a:ext uri="{FF2B5EF4-FFF2-40B4-BE49-F238E27FC236}">
                <a16:creationId xmlns:a16="http://schemas.microsoft.com/office/drawing/2014/main" id="{B848954D-4914-420B-B386-BD2788029894}"/>
              </a:ext>
            </a:extLst>
          </p:cNvPr>
          <p:cNvSpPr txBox="1"/>
          <p:nvPr/>
        </p:nvSpPr>
        <p:spPr>
          <a:xfrm>
            <a:off x="2530164" y="188176"/>
            <a:ext cx="2694190" cy="646331"/>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r>
              <a:rPr lang="fr-FR" sz="1200" b="1" dirty="0"/>
              <a:t>Thème :</a:t>
            </a:r>
          </a:p>
          <a:p>
            <a:r>
              <a:rPr lang="fr-FR" sz="1200" b="1" dirty="0"/>
              <a:t>Génétique et évolution : l'origine du génotype des individus</a:t>
            </a:r>
          </a:p>
        </p:txBody>
      </p:sp>
      <p:sp>
        <p:nvSpPr>
          <p:cNvPr id="8" name="ZoneTexte 7">
            <a:extLst>
              <a:ext uri="{FF2B5EF4-FFF2-40B4-BE49-F238E27FC236}">
                <a16:creationId xmlns:a16="http://schemas.microsoft.com/office/drawing/2014/main" id="{5E2C578C-E7F8-4546-AF5F-1B3E239CC8D9}"/>
              </a:ext>
            </a:extLst>
          </p:cNvPr>
          <p:cNvSpPr txBox="1"/>
          <p:nvPr/>
        </p:nvSpPr>
        <p:spPr>
          <a:xfrm>
            <a:off x="6919415" y="879348"/>
            <a:ext cx="4909728" cy="5478423"/>
          </a:xfrm>
          <a:prstGeom prst="rect">
            <a:avLst/>
          </a:prstGeom>
          <a:noFill/>
          <a:ln w="19050">
            <a:solidFill>
              <a:srgbClr val="FF0000"/>
            </a:solidFill>
          </a:ln>
        </p:spPr>
        <p:txBody>
          <a:bodyPr wrap="square" rtlCol="0">
            <a:spAutoFit/>
          </a:bodyPr>
          <a:lstStyle/>
          <a:p>
            <a:pPr algn="just"/>
            <a:r>
              <a:rPr lang="fr-FR" sz="1400" b="1" dirty="0">
                <a:latin typeface="Arial" panose="020B0604020202020204" pitchFamily="34" charset="0"/>
                <a:cs typeface="Arial" panose="020B0604020202020204" pitchFamily="34" charset="0"/>
              </a:rPr>
              <a:t>Objectifs</a:t>
            </a:r>
            <a:r>
              <a:rPr lang="fr-FR" sz="1400" b="1" dirty="0">
                <a:solidFill>
                  <a:srgbClr val="FF0000"/>
                </a:solidFill>
                <a:latin typeface="Arial" panose="020B0604020202020204" pitchFamily="34" charset="0"/>
                <a:cs typeface="Arial" panose="020B0604020202020204" pitchFamily="34" charset="0"/>
              </a:rPr>
              <a:t> </a:t>
            </a:r>
            <a:r>
              <a:rPr lang="fr-FR" sz="1400" b="1" dirty="0">
                <a:latin typeface="Arial" panose="020B0604020202020204" pitchFamily="34" charset="0"/>
                <a:cs typeface="Arial" panose="020B0604020202020204" pitchFamily="34" charset="0"/>
              </a:rPr>
              <a:t>du programme :</a:t>
            </a:r>
            <a:endParaRPr lang="fr-FR" sz="1400" dirty="0">
              <a:latin typeface="Arial" panose="020B0604020202020204" pitchFamily="34" charset="0"/>
              <a:cs typeface="Arial" panose="020B0604020202020204" pitchFamily="34" charset="0"/>
            </a:endParaRPr>
          </a:p>
          <a:p>
            <a:pPr algn="just"/>
            <a:r>
              <a:rPr lang="fr-FR" sz="1400" dirty="0">
                <a:latin typeface="Arial" panose="020B0604020202020204" pitchFamily="34" charset="0"/>
                <a:cs typeface="Arial" panose="020B0604020202020204" pitchFamily="34" charset="0"/>
                <a:sym typeface="Wingdings 3" panose="05040102010807070707" pitchFamily="18" charset="2"/>
              </a:rPr>
              <a:t>Les élèves apprennent :</a:t>
            </a:r>
          </a:p>
          <a:p>
            <a:pPr marL="285750" indent="-285750">
              <a:buFontTx/>
              <a:buChar char="-"/>
            </a:pPr>
            <a:r>
              <a:rPr lang="fr-FR" sz="1400" dirty="0">
                <a:latin typeface="Arial" panose="020B0604020202020204" pitchFamily="34" charset="0"/>
                <a:ea typeface="Calibri" panose="020F0502020204030204" pitchFamily="34" charset="0"/>
                <a:cs typeface="Arial" panose="020B0604020202020204" pitchFamily="34" charset="0"/>
              </a:rPr>
              <a:t>que </a:t>
            </a:r>
            <a:r>
              <a:rPr lang="fr-FR" sz="1400" b="1" dirty="0">
                <a:latin typeface="Arial" panose="020B0604020202020204" pitchFamily="34" charset="0"/>
                <a:ea typeface="Calibri" panose="020F0502020204030204" pitchFamily="34" charset="0"/>
                <a:cs typeface="Arial" panose="020B0604020202020204" pitchFamily="34" charset="0"/>
              </a:rPr>
              <a:t>l’universalité de l’ADN </a:t>
            </a:r>
            <a:r>
              <a:rPr lang="fr-FR" sz="1400" dirty="0">
                <a:latin typeface="Arial" panose="020B0604020202020204" pitchFamily="34" charset="0"/>
                <a:ea typeface="Calibri" panose="020F0502020204030204" pitchFamily="34" charset="0"/>
                <a:cs typeface="Arial" panose="020B0604020202020204" pitchFamily="34" charset="0"/>
              </a:rPr>
              <a:t>et l’unicité de sa structure dans le monde vivant autorisent des </a:t>
            </a:r>
            <a:r>
              <a:rPr lang="fr-FR" sz="1400" b="1" dirty="0">
                <a:latin typeface="Arial" panose="020B0604020202020204" pitchFamily="34" charset="0"/>
                <a:ea typeface="Calibri" panose="020F0502020204030204" pitchFamily="34" charset="0"/>
                <a:cs typeface="Arial" panose="020B0604020202020204" pitchFamily="34" charset="0"/>
              </a:rPr>
              <a:t>échanges génétiques </a:t>
            </a:r>
            <a:r>
              <a:rPr lang="fr-FR" sz="1400" dirty="0">
                <a:latin typeface="Arial" panose="020B0604020202020204" pitchFamily="34" charset="0"/>
                <a:ea typeface="Calibri" panose="020F0502020204030204" pitchFamily="34" charset="0"/>
                <a:cs typeface="Arial" panose="020B0604020202020204" pitchFamily="34" charset="0"/>
              </a:rPr>
              <a:t>entre organismes non nécessairement apparentés.</a:t>
            </a:r>
          </a:p>
          <a:p>
            <a:pPr marL="285750" indent="-285750">
              <a:buFontTx/>
              <a:buChar char="-"/>
            </a:pPr>
            <a:r>
              <a:rPr lang="fr-FR" sz="1400" dirty="0">
                <a:latin typeface="Arial" panose="020B0604020202020204" pitchFamily="34" charset="0"/>
                <a:ea typeface="Calibri" panose="020F0502020204030204" pitchFamily="34" charset="0"/>
                <a:cs typeface="Arial" panose="020B0604020202020204" pitchFamily="34" charset="0"/>
              </a:rPr>
              <a:t>que des échanges de matériel génétique, hors de la reproduction sexuée, constituent des </a:t>
            </a:r>
            <a:r>
              <a:rPr lang="fr-FR" sz="1400" b="1" dirty="0">
                <a:latin typeface="Arial" panose="020B0604020202020204" pitchFamily="34" charset="0"/>
                <a:ea typeface="Calibri" panose="020F0502020204030204" pitchFamily="34" charset="0"/>
                <a:cs typeface="Arial" panose="020B0604020202020204" pitchFamily="34" charset="0"/>
              </a:rPr>
              <a:t>transferts horizontaux</a:t>
            </a:r>
            <a:r>
              <a:rPr lang="fr-FR" sz="1400" dirty="0">
                <a:latin typeface="Arial" panose="020B0604020202020204" pitchFamily="34" charset="0"/>
                <a:ea typeface="Calibri" panose="020F0502020204030204" pitchFamily="34" charset="0"/>
                <a:cs typeface="Arial" panose="020B0604020202020204" pitchFamily="34" charset="0"/>
              </a:rPr>
              <a:t>. </a:t>
            </a:r>
          </a:p>
          <a:p>
            <a:pPr marL="285750" indent="-285750">
              <a:buFontTx/>
              <a:buChar char="-"/>
            </a:pPr>
            <a:r>
              <a:rPr lang="fr-FR" sz="1400" dirty="0">
                <a:latin typeface="Arial" panose="020B0604020202020204" pitchFamily="34" charset="0"/>
                <a:ea typeface="Calibri" panose="020F0502020204030204" pitchFamily="34" charset="0"/>
                <a:cs typeface="Arial" panose="020B0604020202020204" pitchFamily="34" charset="0"/>
              </a:rPr>
              <a:t>qu'ils se font par des </a:t>
            </a:r>
            <a:r>
              <a:rPr lang="fr-FR" sz="1400" b="1" dirty="0">
                <a:latin typeface="Arial" panose="020B0604020202020204" pitchFamily="34" charset="0"/>
                <a:ea typeface="Calibri" panose="020F0502020204030204" pitchFamily="34" charset="0"/>
                <a:cs typeface="Arial" panose="020B0604020202020204" pitchFamily="34" charset="0"/>
              </a:rPr>
              <a:t>processus variés </a:t>
            </a:r>
            <a:r>
              <a:rPr lang="fr-FR" sz="1400" dirty="0">
                <a:latin typeface="Arial" panose="020B0604020202020204" pitchFamily="34" charset="0"/>
                <a:ea typeface="Calibri" panose="020F0502020204030204" pitchFamily="34" charset="0"/>
                <a:cs typeface="Arial" panose="020B0604020202020204" pitchFamily="34" charset="0"/>
              </a:rPr>
              <a:t>(vecteurs viraux, conjugaison bactérienne…).</a:t>
            </a:r>
          </a:p>
          <a:p>
            <a:pPr marL="285750" indent="-285750">
              <a:buFontTx/>
              <a:buChar char="-"/>
            </a:pPr>
            <a:r>
              <a:rPr lang="fr-FR" sz="1400" dirty="0">
                <a:latin typeface="Arial" panose="020B0604020202020204" pitchFamily="34" charset="0"/>
                <a:ea typeface="Calibri" panose="020F0502020204030204" pitchFamily="34" charset="0"/>
                <a:cs typeface="Arial" panose="020B0604020202020204" pitchFamily="34" charset="0"/>
              </a:rPr>
              <a:t>que les transferts horizontaux sont très </a:t>
            </a:r>
            <a:r>
              <a:rPr lang="fr-FR" sz="1400" b="1" dirty="0">
                <a:latin typeface="Arial" panose="020B0604020202020204" pitchFamily="34" charset="0"/>
                <a:ea typeface="Calibri" panose="020F0502020204030204" pitchFamily="34" charset="0"/>
                <a:cs typeface="Arial" panose="020B0604020202020204" pitchFamily="34" charset="0"/>
              </a:rPr>
              <a:t>fréquents</a:t>
            </a:r>
            <a:r>
              <a:rPr lang="fr-FR" sz="1400" dirty="0">
                <a:latin typeface="Arial" panose="020B0604020202020204" pitchFamily="34" charset="0"/>
                <a:ea typeface="Calibri" panose="020F0502020204030204" pitchFamily="34" charset="0"/>
                <a:cs typeface="Arial" panose="020B0604020202020204" pitchFamily="34" charset="0"/>
              </a:rPr>
              <a:t> et ont des </a:t>
            </a:r>
            <a:r>
              <a:rPr lang="fr-FR" sz="1400" b="1" dirty="0">
                <a:latin typeface="Arial" panose="020B0604020202020204" pitchFamily="34" charset="0"/>
                <a:ea typeface="Calibri" panose="020F0502020204030204" pitchFamily="34" charset="0"/>
                <a:cs typeface="Arial" panose="020B0604020202020204" pitchFamily="34" charset="0"/>
              </a:rPr>
              <a:t>effets très importants </a:t>
            </a:r>
            <a:r>
              <a:rPr lang="fr-FR" sz="1400" dirty="0">
                <a:latin typeface="Arial" panose="020B0604020202020204" pitchFamily="34" charset="0"/>
                <a:ea typeface="Calibri" panose="020F0502020204030204" pitchFamily="34" charset="0"/>
                <a:cs typeface="Arial" panose="020B0604020202020204" pitchFamily="34" charset="0"/>
              </a:rPr>
              <a:t>sur </a:t>
            </a:r>
            <a:r>
              <a:rPr lang="fr-FR" sz="1400" b="1" dirty="0">
                <a:latin typeface="Arial" panose="020B0604020202020204" pitchFamily="34" charset="0"/>
                <a:ea typeface="Calibri" panose="020F0502020204030204" pitchFamily="34" charset="0"/>
                <a:cs typeface="Arial" panose="020B0604020202020204" pitchFamily="34" charset="0"/>
              </a:rPr>
              <a:t>l’évolution</a:t>
            </a:r>
            <a:r>
              <a:rPr lang="fr-FR" sz="1400" dirty="0">
                <a:latin typeface="Arial" panose="020B0604020202020204" pitchFamily="34" charset="0"/>
                <a:ea typeface="Calibri" panose="020F0502020204030204" pitchFamily="34" charset="0"/>
                <a:cs typeface="Arial" panose="020B0604020202020204" pitchFamily="34" charset="0"/>
              </a:rPr>
              <a:t> des populations et des écosystèmes. </a:t>
            </a:r>
          </a:p>
          <a:p>
            <a:pPr marL="285750" indent="-285750">
              <a:buFontTx/>
              <a:buChar char="-"/>
            </a:pPr>
            <a:r>
              <a:rPr lang="fr-FR" sz="1400" dirty="0">
                <a:latin typeface="Arial" panose="020B0604020202020204" pitchFamily="34" charset="0"/>
                <a:ea typeface="Calibri" panose="020F0502020204030204" pitchFamily="34" charset="0"/>
                <a:cs typeface="Arial" panose="020B0604020202020204" pitchFamily="34" charset="0"/>
              </a:rPr>
              <a:t>que les pratiques de </a:t>
            </a:r>
            <a:r>
              <a:rPr lang="fr-FR" sz="1400" b="1" dirty="0">
                <a:latin typeface="Arial" panose="020B0604020202020204" pitchFamily="34" charset="0"/>
                <a:ea typeface="Calibri" panose="020F0502020204030204" pitchFamily="34" charset="0"/>
                <a:cs typeface="Arial" panose="020B0604020202020204" pitchFamily="34" charset="0"/>
              </a:rPr>
              <a:t>santé humaine </a:t>
            </a:r>
            <a:r>
              <a:rPr lang="fr-FR" sz="1400" dirty="0">
                <a:latin typeface="Arial" panose="020B0604020202020204" pitchFamily="34" charset="0"/>
                <a:ea typeface="Calibri" panose="020F0502020204030204" pitchFamily="34" charset="0"/>
                <a:cs typeface="Arial" panose="020B0604020202020204" pitchFamily="34" charset="0"/>
              </a:rPr>
              <a:t>sont concernées (propagation des </a:t>
            </a:r>
            <a:r>
              <a:rPr lang="fr-FR" sz="1400" b="1" dirty="0">
                <a:latin typeface="Arial" panose="020B0604020202020204" pitchFamily="34" charset="0"/>
                <a:ea typeface="Calibri" panose="020F0502020204030204" pitchFamily="34" charset="0"/>
                <a:cs typeface="Arial" panose="020B0604020202020204" pitchFamily="34" charset="0"/>
              </a:rPr>
              <a:t>résistances</a:t>
            </a:r>
            <a:r>
              <a:rPr lang="fr-FR" sz="1400" dirty="0">
                <a:latin typeface="Arial" panose="020B0604020202020204" pitchFamily="34" charset="0"/>
                <a:ea typeface="Calibri" panose="020F0502020204030204" pitchFamily="34" charset="0"/>
                <a:cs typeface="Arial" panose="020B0604020202020204" pitchFamily="34" charset="0"/>
              </a:rPr>
              <a:t> aux antibiotiques).</a:t>
            </a:r>
          </a:p>
          <a:p>
            <a:pPr marL="285750" indent="-285750">
              <a:buFontTx/>
              <a:buChar char="-"/>
            </a:pPr>
            <a:r>
              <a:rPr lang="fr-FR" sz="1400" dirty="0">
                <a:solidFill>
                  <a:srgbClr val="7030A0"/>
                </a:solidFill>
                <a:latin typeface="Arial" panose="020B0604020202020204" pitchFamily="34" charset="0"/>
                <a:ea typeface="Calibri" panose="020F0502020204030204" pitchFamily="34" charset="0"/>
                <a:cs typeface="Arial" panose="020B0604020202020204" pitchFamily="34" charset="0"/>
              </a:rPr>
              <a:t>que les </a:t>
            </a:r>
            <a:r>
              <a:rPr lang="fr-FR" sz="1400" b="1" dirty="0">
                <a:solidFill>
                  <a:srgbClr val="7030A0"/>
                </a:solidFill>
                <a:latin typeface="Arial" panose="020B0604020202020204" pitchFamily="34" charset="0"/>
                <a:ea typeface="Calibri" panose="020F0502020204030204" pitchFamily="34" charset="0"/>
                <a:cs typeface="Arial" panose="020B0604020202020204" pitchFamily="34" charset="0"/>
              </a:rPr>
              <a:t>endosymbioses</a:t>
            </a:r>
            <a:r>
              <a:rPr lang="fr-FR" sz="1400" dirty="0">
                <a:solidFill>
                  <a:srgbClr val="7030A0"/>
                </a:solidFill>
                <a:latin typeface="Arial" panose="020B0604020202020204" pitchFamily="34" charset="0"/>
                <a:ea typeface="Calibri" panose="020F0502020204030204" pitchFamily="34" charset="0"/>
                <a:cs typeface="Arial" panose="020B0604020202020204" pitchFamily="34" charset="0"/>
              </a:rPr>
              <a:t> transmises entre générations, fréquentes dans l’histoire des </a:t>
            </a:r>
            <a:r>
              <a:rPr lang="fr-FR" sz="1400" b="1" dirty="0">
                <a:solidFill>
                  <a:srgbClr val="7030A0"/>
                </a:solidFill>
                <a:latin typeface="Arial" panose="020B0604020202020204" pitchFamily="34" charset="0"/>
                <a:ea typeface="Calibri" panose="020F0502020204030204" pitchFamily="34" charset="0"/>
                <a:cs typeface="Arial" panose="020B0604020202020204" pitchFamily="34" charset="0"/>
              </a:rPr>
              <a:t>eucaryotes</a:t>
            </a:r>
            <a:r>
              <a:rPr lang="fr-FR" sz="1400" dirty="0">
                <a:solidFill>
                  <a:srgbClr val="7030A0"/>
                </a:solidFill>
                <a:latin typeface="Arial" panose="020B0604020202020204" pitchFamily="34" charset="0"/>
                <a:ea typeface="Calibri" panose="020F0502020204030204" pitchFamily="34" charset="0"/>
                <a:cs typeface="Arial" panose="020B0604020202020204" pitchFamily="34" charset="0"/>
              </a:rPr>
              <a:t>, jouent un rôle important dans leur </a:t>
            </a:r>
            <a:r>
              <a:rPr lang="fr-FR" sz="1400" b="1" dirty="0">
                <a:solidFill>
                  <a:srgbClr val="7030A0"/>
                </a:solidFill>
                <a:latin typeface="Arial" panose="020B0604020202020204" pitchFamily="34" charset="0"/>
                <a:ea typeface="Calibri" panose="020F0502020204030204" pitchFamily="34" charset="0"/>
                <a:cs typeface="Arial" panose="020B0604020202020204" pitchFamily="34" charset="0"/>
              </a:rPr>
              <a:t>évolution</a:t>
            </a:r>
            <a:r>
              <a:rPr lang="fr-FR" sz="1400" dirty="0">
                <a:solidFill>
                  <a:srgbClr val="7030A0"/>
                </a:solidFill>
                <a:latin typeface="Arial" panose="020B0604020202020204" pitchFamily="34" charset="0"/>
                <a:ea typeface="Calibri" panose="020F0502020204030204" pitchFamily="34" charset="0"/>
                <a:cs typeface="Arial" panose="020B0604020202020204" pitchFamily="34" charset="0"/>
              </a:rPr>
              <a:t>. </a:t>
            </a:r>
          </a:p>
          <a:p>
            <a:pPr marL="285750" indent="-285750">
              <a:buFontTx/>
              <a:buChar char="-"/>
            </a:pPr>
            <a:r>
              <a:rPr lang="fr-FR" sz="1400" dirty="0">
                <a:solidFill>
                  <a:srgbClr val="7030A0"/>
                </a:solidFill>
                <a:latin typeface="Arial" panose="020B0604020202020204" pitchFamily="34" charset="0"/>
                <a:ea typeface="Calibri" panose="020F0502020204030204" pitchFamily="34" charset="0"/>
                <a:cs typeface="Arial" panose="020B0604020202020204" pitchFamily="34" charset="0"/>
              </a:rPr>
              <a:t>que le </a:t>
            </a:r>
            <a:r>
              <a:rPr lang="fr-FR" sz="1400" b="1" dirty="0">
                <a:solidFill>
                  <a:srgbClr val="7030A0"/>
                </a:solidFill>
                <a:latin typeface="Arial" panose="020B0604020202020204" pitchFamily="34" charset="0"/>
                <a:ea typeface="Calibri" panose="020F0502020204030204" pitchFamily="34" charset="0"/>
                <a:cs typeface="Arial" panose="020B0604020202020204" pitchFamily="34" charset="0"/>
              </a:rPr>
              <a:t>génome</a:t>
            </a:r>
            <a:r>
              <a:rPr lang="fr-FR" sz="1400" dirty="0">
                <a:solidFill>
                  <a:srgbClr val="7030A0"/>
                </a:solidFill>
                <a:latin typeface="Arial" panose="020B0604020202020204" pitchFamily="34" charset="0"/>
                <a:ea typeface="Calibri" panose="020F0502020204030204" pitchFamily="34" charset="0"/>
                <a:cs typeface="Arial" panose="020B0604020202020204" pitchFamily="34" charset="0"/>
              </a:rPr>
              <a:t> de la cellule (bactérie ou eucaryote) intégré dans une cellule hôte régresse au cours des générations, certains de ses </a:t>
            </a:r>
            <a:r>
              <a:rPr lang="fr-FR" sz="1400" b="1" dirty="0">
                <a:solidFill>
                  <a:srgbClr val="7030A0"/>
                </a:solidFill>
                <a:latin typeface="Arial" panose="020B0604020202020204" pitchFamily="34" charset="0"/>
                <a:ea typeface="Calibri" panose="020F0502020204030204" pitchFamily="34" charset="0"/>
                <a:cs typeface="Arial" panose="020B0604020202020204" pitchFamily="34" charset="0"/>
              </a:rPr>
              <a:t>gènes</a:t>
            </a:r>
            <a:r>
              <a:rPr lang="fr-FR" sz="1400" dirty="0">
                <a:solidFill>
                  <a:srgbClr val="7030A0"/>
                </a:solidFill>
                <a:latin typeface="Arial" panose="020B0604020202020204" pitchFamily="34" charset="0"/>
                <a:ea typeface="Calibri" panose="020F0502020204030204" pitchFamily="34" charset="0"/>
                <a:cs typeface="Arial" panose="020B0604020202020204" pitchFamily="34" charset="0"/>
              </a:rPr>
              <a:t> étant </a:t>
            </a:r>
            <a:r>
              <a:rPr lang="fr-FR" sz="1400" b="1" dirty="0">
                <a:solidFill>
                  <a:srgbClr val="7030A0"/>
                </a:solidFill>
                <a:latin typeface="Arial" panose="020B0604020202020204" pitchFamily="34" charset="0"/>
                <a:ea typeface="Calibri" panose="020F0502020204030204" pitchFamily="34" charset="0"/>
                <a:cs typeface="Arial" panose="020B0604020202020204" pitchFamily="34" charset="0"/>
              </a:rPr>
              <a:t>transférés</a:t>
            </a:r>
            <a:r>
              <a:rPr lang="fr-FR" sz="1400" dirty="0">
                <a:solidFill>
                  <a:srgbClr val="7030A0"/>
                </a:solidFill>
                <a:latin typeface="Arial" panose="020B0604020202020204" pitchFamily="34" charset="0"/>
                <a:ea typeface="Calibri" panose="020F0502020204030204" pitchFamily="34" charset="0"/>
                <a:cs typeface="Arial" panose="020B0604020202020204" pitchFamily="34" charset="0"/>
              </a:rPr>
              <a:t> dans le noyau de l’hôte. </a:t>
            </a:r>
          </a:p>
          <a:p>
            <a:pPr marL="285750" indent="-285750">
              <a:buFontTx/>
              <a:buChar char="-"/>
            </a:pPr>
            <a:r>
              <a:rPr lang="fr-FR" sz="1400" dirty="0">
                <a:solidFill>
                  <a:srgbClr val="7030A0"/>
                </a:solidFill>
                <a:latin typeface="Arial" panose="020B0604020202020204" pitchFamily="34" charset="0"/>
                <a:ea typeface="Calibri" panose="020F0502020204030204" pitchFamily="34" charset="0"/>
                <a:cs typeface="Arial" panose="020B0604020202020204" pitchFamily="34" charset="0"/>
              </a:rPr>
              <a:t>que ce processus est à l’origine des </a:t>
            </a:r>
            <a:r>
              <a:rPr lang="fr-FR" sz="1400" b="1" dirty="0">
                <a:solidFill>
                  <a:srgbClr val="7030A0"/>
                </a:solidFill>
                <a:latin typeface="Arial" panose="020B0604020202020204" pitchFamily="34" charset="0"/>
                <a:ea typeface="Calibri" panose="020F0502020204030204" pitchFamily="34" charset="0"/>
                <a:cs typeface="Arial" panose="020B0604020202020204" pitchFamily="34" charset="0"/>
              </a:rPr>
              <a:t>mitochondries</a:t>
            </a:r>
            <a:r>
              <a:rPr lang="fr-FR" sz="1400" dirty="0">
                <a:solidFill>
                  <a:srgbClr val="7030A0"/>
                </a:solidFill>
                <a:latin typeface="Arial" panose="020B0604020202020204" pitchFamily="34" charset="0"/>
                <a:ea typeface="Calibri" panose="020F0502020204030204" pitchFamily="34" charset="0"/>
                <a:cs typeface="Arial" panose="020B0604020202020204" pitchFamily="34" charset="0"/>
              </a:rPr>
              <a:t> et des </a:t>
            </a:r>
            <a:r>
              <a:rPr lang="fr-FR" sz="1400" b="1" dirty="0">
                <a:solidFill>
                  <a:srgbClr val="7030A0"/>
                </a:solidFill>
                <a:latin typeface="Arial" panose="020B0604020202020204" pitchFamily="34" charset="0"/>
                <a:ea typeface="Calibri" panose="020F0502020204030204" pitchFamily="34" charset="0"/>
                <a:cs typeface="Arial" panose="020B0604020202020204" pitchFamily="34" charset="0"/>
              </a:rPr>
              <a:t>chloroplastes</a:t>
            </a:r>
            <a:r>
              <a:rPr lang="fr-FR" sz="1400" dirty="0">
                <a:solidFill>
                  <a:srgbClr val="7030A0"/>
                </a:solidFill>
                <a:latin typeface="Arial" panose="020B0604020202020204" pitchFamily="34" charset="0"/>
                <a:ea typeface="Calibri" panose="020F0502020204030204" pitchFamily="34" charset="0"/>
                <a:cs typeface="Arial" panose="020B0604020202020204" pitchFamily="34" charset="0"/>
              </a:rPr>
              <a:t>, organites contenant de l’ADN.</a:t>
            </a:r>
            <a:endParaRPr lang="fr-FR" sz="1400" dirty="0">
              <a:solidFill>
                <a:srgbClr val="7030A0"/>
              </a:solidFill>
              <a:latin typeface="Arial" panose="020B0604020202020204" pitchFamily="34" charset="0"/>
              <a:ea typeface="Calibri" panose="020F0502020204030204" pitchFamily="34" charset="0"/>
              <a:cs typeface="Arial" panose="020B0604020202020204" pitchFamily="34" charset="0"/>
              <a:sym typeface="Wingdings 3" panose="05040102010807070707" pitchFamily="18" charset="2"/>
            </a:endParaRPr>
          </a:p>
        </p:txBody>
      </p:sp>
      <p:sp>
        <p:nvSpPr>
          <p:cNvPr id="9" name="ZoneTexte 8">
            <a:extLst>
              <a:ext uri="{FF2B5EF4-FFF2-40B4-BE49-F238E27FC236}">
                <a16:creationId xmlns:a16="http://schemas.microsoft.com/office/drawing/2014/main" id="{C18FB186-6BF0-4507-A6A2-CCDE0525F375}"/>
              </a:ext>
            </a:extLst>
          </p:cNvPr>
          <p:cNvSpPr txBox="1"/>
          <p:nvPr/>
        </p:nvSpPr>
        <p:spPr>
          <a:xfrm>
            <a:off x="150995" y="1116971"/>
            <a:ext cx="5018766" cy="307777"/>
          </a:xfrm>
          <a:prstGeom prst="rect">
            <a:avLst/>
          </a:prstGeom>
          <a:noFill/>
          <a:ln w="19050">
            <a:solidFill>
              <a:srgbClr val="7030A0"/>
            </a:solidFill>
          </a:ln>
        </p:spPr>
        <p:txBody>
          <a:bodyPr wrap="square" rtlCol="0">
            <a:spAutoFit/>
          </a:bodyPr>
          <a:lstStyle/>
          <a:p>
            <a:r>
              <a:rPr lang="fr-FR" sz="1400" b="1" dirty="0">
                <a:solidFill>
                  <a:srgbClr val="0070C0"/>
                </a:solidFill>
                <a:latin typeface="Calibri" panose="020F0502020204030204" pitchFamily="34" charset="0"/>
              </a:rPr>
              <a:t>Seconde : la cellule différenciée ; les organites.</a:t>
            </a:r>
          </a:p>
        </p:txBody>
      </p:sp>
      <p:sp>
        <p:nvSpPr>
          <p:cNvPr id="11" name="ZoneTexte 10">
            <a:extLst>
              <a:ext uri="{FF2B5EF4-FFF2-40B4-BE49-F238E27FC236}">
                <a16:creationId xmlns:a16="http://schemas.microsoft.com/office/drawing/2014/main" id="{32351943-116F-4DAC-A099-7015F482EFED}"/>
              </a:ext>
            </a:extLst>
          </p:cNvPr>
          <p:cNvSpPr txBox="1"/>
          <p:nvPr/>
        </p:nvSpPr>
        <p:spPr>
          <a:xfrm>
            <a:off x="150989" y="1430165"/>
            <a:ext cx="6577353" cy="2308324"/>
          </a:xfrm>
          <a:prstGeom prst="rect">
            <a:avLst/>
          </a:prstGeom>
          <a:solidFill>
            <a:schemeClr val="accent6">
              <a:lumMod val="20000"/>
              <a:lumOff val="80000"/>
            </a:schemeClr>
          </a:solidFill>
          <a:ln w="19050">
            <a:solidFill>
              <a:schemeClr val="tx1"/>
            </a:solidFill>
          </a:ln>
        </p:spPr>
        <p:txBody>
          <a:bodyPr wrap="square" rtlCol="0">
            <a:spAutoFit/>
          </a:bodyPr>
          <a:lstStyle/>
          <a:p>
            <a:pPr algn="just"/>
            <a:r>
              <a:rPr lang="fr-FR" sz="1600" b="1" dirty="0">
                <a:latin typeface="Arial" panose="020B0604020202020204" pitchFamily="34" charset="0"/>
                <a:cs typeface="Arial" panose="020B0604020202020204" pitchFamily="34" charset="0"/>
              </a:rPr>
              <a:t>Discussions et approches</a:t>
            </a:r>
          </a:p>
          <a:p>
            <a:pPr marL="285750" lvl="1" indent="-285750" algn="just">
              <a:buFont typeface="Wingdings" panose="05000000000000000000" pitchFamily="2" charset="2"/>
              <a:buChar char="Ø"/>
            </a:pPr>
            <a:r>
              <a:rPr lang="fr-FR" sz="1600" i="1" dirty="0">
                <a:solidFill>
                  <a:srgbClr val="FF0000"/>
                </a:solidFill>
                <a:latin typeface="Arial" panose="020B0604020202020204" pitchFamily="34" charset="0"/>
                <a:cs typeface="Arial" panose="020B0604020202020204" pitchFamily="34" charset="0"/>
              </a:rPr>
              <a:t>On se limite aux eubactéries. L’exemple de la transformation bactérienne est privilégié pour illustrer les transferts horizontaux ; l’existence d’autres mécanismes peut ensuite être évoquée. Les mécanismes au niveau cytologique et moléculaire ne sont pas développés.</a:t>
            </a:r>
          </a:p>
          <a:p>
            <a:pPr marL="285750" lvl="1" indent="-285750" algn="just">
              <a:buFont typeface="Wingdings" panose="05000000000000000000" pitchFamily="2" charset="2"/>
              <a:buChar char="Ø"/>
            </a:pPr>
            <a:r>
              <a:rPr lang="fr-FR" sz="1600" dirty="0">
                <a:solidFill>
                  <a:srgbClr val="FF0000"/>
                </a:solidFill>
                <a:latin typeface="Arial" panose="020B0604020202020204" pitchFamily="34" charset="0"/>
                <a:cs typeface="Arial" panose="020B0604020202020204" pitchFamily="34" charset="0"/>
              </a:rPr>
              <a:t>Il s’agit de comprendre ici que des mécanismes non liés à la</a:t>
            </a:r>
          </a:p>
          <a:p>
            <a:pPr marL="0" lvl="1" algn="just"/>
            <a:r>
              <a:rPr lang="fr-FR" sz="1600" dirty="0">
                <a:solidFill>
                  <a:srgbClr val="FF0000"/>
                </a:solidFill>
                <a:latin typeface="Arial" panose="020B0604020202020204" pitchFamily="34" charset="0"/>
                <a:cs typeface="Arial" panose="020B0604020202020204" pitchFamily="34" charset="0"/>
              </a:rPr>
              <a:t> reproduction sexuée enrichissent les génomes de tous les êtres vivants.</a:t>
            </a:r>
          </a:p>
        </p:txBody>
      </p:sp>
      <p:sp>
        <p:nvSpPr>
          <p:cNvPr id="12" name="ZoneTexte 11">
            <a:extLst>
              <a:ext uri="{FF2B5EF4-FFF2-40B4-BE49-F238E27FC236}">
                <a16:creationId xmlns:a16="http://schemas.microsoft.com/office/drawing/2014/main" id="{A91216B6-67BD-4E37-9757-61A3E2CBCAAC}"/>
              </a:ext>
            </a:extLst>
          </p:cNvPr>
          <p:cNvSpPr txBox="1"/>
          <p:nvPr/>
        </p:nvSpPr>
        <p:spPr>
          <a:xfrm>
            <a:off x="150990" y="3875759"/>
            <a:ext cx="6577353" cy="2923877"/>
          </a:xfrm>
          <a:prstGeom prst="rect">
            <a:avLst/>
          </a:prstGeom>
          <a:solidFill>
            <a:schemeClr val="accent5">
              <a:lumMod val="40000"/>
              <a:lumOff val="60000"/>
            </a:schemeClr>
          </a:solidFill>
          <a:ln w="19050">
            <a:solidFill>
              <a:srgbClr val="0070C0"/>
            </a:solidFill>
          </a:ln>
        </p:spPr>
        <p:txBody>
          <a:bodyPr wrap="square" rtlCol="0">
            <a:spAutoFit/>
          </a:bodyPr>
          <a:lstStyle/>
          <a:p>
            <a:r>
              <a:rPr lang="fr-FR" sz="1600" b="1" dirty="0">
                <a:latin typeface="Arial" panose="020B0604020202020204" pitchFamily="34" charset="0"/>
                <a:cs typeface="Arial" panose="020B0604020202020204" pitchFamily="34" charset="0"/>
              </a:rPr>
              <a:t>Activités possibles :</a:t>
            </a:r>
          </a:p>
          <a:p>
            <a:pPr marL="285750" indent="-285750">
              <a:buFontTx/>
              <a:buChar char="-"/>
            </a:pPr>
            <a:r>
              <a:rPr lang="fr-FR" sz="1400" b="1" dirty="0">
                <a:latin typeface="Arial" panose="020B0604020202020204" pitchFamily="34" charset="0"/>
                <a:cs typeface="Arial" panose="020B0604020202020204" pitchFamily="34" charset="0"/>
              </a:rPr>
              <a:t>Étudier des expériences historiques mettant en évidence la transformation bactérienne.</a:t>
            </a:r>
          </a:p>
          <a:p>
            <a:pPr marL="285750" indent="-285750">
              <a:buFontTx/>
              <a:buChar char="-"/>
            </a:pPr>
            <a:r>
              <a:rPr lang="fr-FR" sz="1400" b="1" dirty="0">
                <a:latin typeface="Arial" panose="020B0604020202020204" pitchFamily="34" charset="0"/>
                <a:cs typeface="Arial" panose="020B0604020202020204" pitchFamily="34" charset="0"/>
              </a:rPr>
              <a:t>Comprendre comment la connaissance des mécanismes des transferts horizontaux permet des applications biotechnologiques (notamment la production de molécules d’intérêt dans les lignées bactériennes).</a:t>
            </a:r>
          </a:p>
          <a:p>
            <a:pPr marL="285750" indent="-285750">
              <a:buFontTx/>
              <a:buChar char="-"/>
            </a:pPr>
            <a:r>
              <a:rPr lang="fr-FR" sz="1400" b="1" dirty="0">
                <a:latin typeface="Arial" panose="020B0604020202020204" pitchFamily="34" charset="0"/>
                <a:cs typeface="Arial" panose="020B0604020202020204" pitchFamily="34" charset="0"/>
              </a:rPr>
              <a:t>Recenser des informations attestant l’existence de transferts horizontaux de gènes dans l’histoire du génome humain.</a:t>
            </a:r>
          </a:p>
          <a:p>
            <a:pPr marL="285750" indent="-285750">
              <a:buFontTx/>
              <a:buChar char="-"/>
            </a:pPr>
            <a:r>
              <a:rPr lang="fr-FR" sz="1400" b="1" dirty="0">
                <a:latin typeface="Arial" panose="020B0604020202020204" pitchFamily="34" charset="0"/>
                <a:cs typeface="Arial" panose="020B0604020202020204" pitchFamily="34" charset="0"/>
              </a:rPr>
              <a:t>Extraire et organiser des informations d’un arbre phylogénétique pour identifier l’importance des transferts horizontaux.</a:t>
            </a:r>
          </a:p>
          <a:p>
            <a:pPr marL="285750" indent="-285750">
              <a:buFontTx/>
              <a:buChar char="-"/>
            </a:pPr>
            <a:r>
              <a:rPr lang="fr-FR" sz="1400" b="1" dirty="0">
                <a:latin typeface="Arial" panose="020B0604020202020204" pitchFamily="34" charset="0"/>
                <a:cs typeface="Arial" panose="020B0604020202020204" pitchFamily="34" charset="0"/>
              </a:rPr>
              <a:t>Mettre en œuvre une méthode permettant de comprendre les arguments qui ont conduit à considérer que les organites énergétiques sont issus de symbioses dans la lignée des eucaryotes..</a:t>
            </a:r>
            <a:endParaRPr lang="fr-FR" sz="1400" dirty="0">
              <a:latin typeface="Arial" panose="020B0604020202020204" pitchFamily="34" charset="0"/>
              <a:cs typeface="Arial" panose="020B0604020202020204" pitchFamily="34" charset="0"/>
            </a:endParaRPr>
          </a:p>
        </p:txBody>
      </p:sp>
      <p:sp>
        <p:nvSpPr>
          <p:cNvPr id="14" name="ZoneTexte 13">
            <a:extLst>
              <a:ext uri="{FF2B5EF4-FFF2-40B4-BE49-F238E27FC236}">
                <a16:creationId xmlns:a16="http://schemas.microsoft.com/office/drawing/2014/main" id="{A91216B6-67BD-4E37-9757-61A3E2CBCAAC}"/>
              </a:ext>
            </a:extLst>
          </p:cNvPr>
          <p:cNvSpPr txBox="1"/>
          <p:nvPr/>
        </p:nvSpPr>
        <p:spPr>
          <a:xfrm>
            <a:off x="6919414" y="6337971"/>
            <a:ext cx="4909729" cy="461665"/>
          </a:xfrm>
          <a:prstGeom prst="rect">
            <a:avLst/>
          </a:prstGeom>
          <a:noFill/>
          <a:ln w="19050">
            <a:solidFill>
              <a:srgbClr val="0070C0"/>
            </a:solidFill>
          </a:ln>
        </p:spPr>
        <p:txBody>
          <a:bodyPr wrap="square" rtlCol="0">
            <a:spAutoFit/>
          </a:bodyPr>
          <a:lstStyle/>
          <a:p>
            <a:r>
              <a:rPr lang="fr-FR" sz="1200" b="1" dirty="0">
                <a:latin typeface="Arial" panose="020B0604020202020204" pitchFamily="34" charset="0"/>
                <a:ea typeface="Calibri" panose="020F0502020204030204" pitchFamily="34" charset="0"/>
                <a:cs typeface="Arial" panose="020B0604020202020204" pitchFamily="34" charset="0"/>
              </a:rPr>
              <a:t>Mots clés : transferts génétiques horizontaux versus verticaux, </a:t>
            </a:r>
            <a:r>
              <a:rPr lang="fr-FR" sz="1200" b="1" dirty="0">
                <a:solidFill>
                  <a:srgbClr val="7030A0"/>
                </a:solidFill>
                <a:latin typeface="Arial" panose="020B0604020202020204" pitchFamily="34" charset="0"/>
                <a:ea typeface="Calibri" panose="020F0502020204030204" pitchFamily="34" charset="0"/>
                <a:cs typeface="Arial" panose="020B0604020202020204" pitchFamily="34" charset="0"/>
              </a:rPr>
              <a:t>endosymbiose</a:t>
            </a:r>
            <a:r>
              <a:rPr lang="fr-FR" sz="1200" b="1" dirty="0">
                <a:latin typeface="Arial" panose="020B0604020202020204" pitchFamily="34" charset="0"/>
                <a:ea typeface="Calibri" panose="020F0502020204030204" pitchFamily="34" charset="0"/>
                <a:cs typeface="Arial" panose="020B0604020202020204" pitchFamily="34" charset="0"/>
              </a:rPr>
              <a:t>, hérédité cytoplasmique, </a:t>
            </a:r>
            <a:r>
              <a:rPr lang="fr-FR" sz="1200" b="1" dirty="0">
                <a:solidFill>
                  <a:srgbClr val="7030A0"/>
                </a:solidFill>
                <a:latin typeface="Arial" panose="020B0604020202020204" pitchFamily="34" charset="0"/>
                <a:ea typeface="Calibri" panose="020F0502020204030204" pitchFamily="34" charset="0"/>
                <a:cs typeface="Arial" panose="020B0604020202020204" pitchFamily="34" charset="0"/>
              </a:rPr>
              <a:t>phylogénies</a:t>
            </a:r>
            <a:r>
              <a:rPr lang="fr-FR" sz="1200" b="1" dirty="0">
                <a:latin typeface="Arial" panose="020B0604020202020204" pitchFamily="34" charset="0"/>
                <a:ea typeface="Calibri" panose="020F0502020204030204" pitchFamily="34" charset="0"/>
                <a:cs typeface="Arial" panose="020B0604020202020204" pitchFamily="34" charset="0"/>
              </a:rPr>
              <a:t>.</a:t>
            </a:r>
            <a:endParaRPr lang="fr-FR" sz="1200" dirty="0">
              <a:effectLst/>
              <a:latin typeface="Arial" panose="020B0604020202020204" pitchFamily="34" charset="0"/>
              <a:ea typeface="Calibri" panose="020F0502020204030204" pitchFamily="34" charset="0"/>
              <a:cs typeface="Arial" panose="020B0604020202020204" pitchFamily="34" charset="0"/>
            </a:endParaRPr>
          </a:p>
        </p:txBody>
      </p:sp>
      <p:pic>
        <p:nvPicPr>
          <p:cNvPr id="2" name="Audio 1">
            <a:hlinkClick r:id="" action="ppaction://media"/>
            <a:extLst>
              <a:ext uri="{FF2B5EF4-FFF2-40B4-BE49-F238E27FC236}">
                <a16:creationId xmlns:a16="http://schemas.microsoft.com/office/drawing/2014/main" id="{82886DDC-7184-4ECF-B51B-CB5D743D2C5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3754175584"/>
      </p:ext>
    </p:extLst>
  </p:cSld>
  <p:clrMapOvr>
    <a:masterClrMapping/>
  </p:clrMapOvr>
  <mc:AlternateContent xmlns:mc="http://schemas.openxmlformats.org/markup-compatibility/2006" xmlns:p14="http://schemas.microsoft.com/office/powerpoint/2010/main">
    <mc:Choice Requires="p14">
      <p:transition spd="slow" p14:dur="2000" advTm="40727"/>
    </mc:Choice>
    <mc:Fallback xmlns="">
      <p:transition spd="slow" advTm="407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5906ECA6-887A-4454-A00B-27E629C88C98}"/>
              </a:ext>
            </a:extLst>
          </p:cNvPr>
          <p:cNvSpPr txBox="1"/>
          <p:nvPr/>
        </p:nvSpPr>
        <p:spPr>
          <a:xfrm>
            <a:off x="390927" y="4472054"/>
            <a:ext cx="10877550" cy="1569660"/>
          </a:xfrm>
          <a:prstGeom prst="rect">
            <a:avLst/>
          </a:prstGeom>
          <a:noFill/>
        </p:spPr>
        <p:txBody>
          <a:bodyPr wrap="square" rtlCol="0">
            <a:spAutoFit/>
          </a:bodyPr>
          <a:lstStyle/>
          <a:p>
            <a:r>
              <a:rPr lang="fr-FR" sz="1600" dirty="0">
                <a:latin typeface="Arial" panose="020B0604020202020204" pitchFamily="34" charset="0"/>
                <a:ea typeface="Tahoma" panose="020B0604030504040204" pitchFamily="34" charset="0"/>
                <a:cs typeface="Arial" panose="020B0604020202020204" pitchFamily="34" charset="0"/>
              </a:rPr>
              <a:t>La photosynthèse existe depuis plusieurs milliards d’années sur Terre :</a:t>
            </a:r>
          </a:p>
          <a:p>
            <a:pPr marL="285750" indent="-285750">
              <a:buFontTx/>
              <a:buChar char="-"/>
            </a:pPr>
            <a:r>
              <a:rPr lang="fr-FR" sz="1600" dirty="0">
                <a:latin typeface="Arial" panose="020B0604020202020204" pitchFamily="34" charset="0"/>
                <a:ea typeface="Tahoma" panose="020B0604030504040204" pitchFamily="34" charset="0"/>
                <a:cs typeface="Arial" panose="020B0604020202020204" pitchFamily="34" charset="0"/>
              </a:rPr>
              <a:t>-3,8 Ga : fer oxydé dans des roches. Seule une photosynthèse par des bactéries explique cette oxydation (l’O</a:t>
            </a:r>
            <a:r>
              <a:rPr lang="fr-FR" sz="1600" baseline="-25000" dirty="0">
                <a:latin typeface="Arial" panose="020B0604020202020204" pitchFamily="34" charset="0"/>
                <a:ea typeface="Tahoma" panose="020B0604030504040204" pitchFamily="34" charset="0"/>
                <a:cs typeface="Arial" panose="020B0604020202020204" pitchFamily="34" charset="0"/>
              </a:rPr>
              <a:t>2</a:t>
            </a:r>
            <a:r>
              <a:rPr lang="fr-FR" sz="1600" dirty="0">
                <a:latin typeface="Arial" panose="020B0604020202020204" pitchFamily="34" charset="0"/>
                <a:ea typeface="Tahoma" panose="020B0604030504040204" pitchFamily="34" charset="0"/>
                <a:cs typeface="Arial" panose="020B0604020202020204" pitchFamily="34" charset="0"/>
              </a:rPr>
              <a:t> étant capté et non rejeté dans l’atmosphère).</a:t>
            </a:r>
          </a:p>
          <a:p>
            <a:pPr marL="285750" indent="-285750">
              <a:buFontTx/>
              <a:buChar char="-"/>
            </a:pPr>
            <a:r>
              <a:rPr lang="fr-FR" sz="1600" dirty="0">
                <a:latin typeface="Arial" panose="020B0604020202020204" pitchFamily="34" charset="0"/>
                <a:ea typeface="Tahoma" panose="020B0604030504040204" pitchFamily="34" charset="0"/>
                <a:cs typeface="Arial" panose="020B0604020202020204" pitchFamily="34" charset="0"/>
              </a:rPr>
              <a:t>-3,46 Ga : plus anciennes traces de stromatolithes (Australie et Afrique du Sud) (principe d’actualisme : mise en place par des cyanobactéries ?).</a:t>
            </a:r>
          </a:p>
          <a:p>
            <a:pPr marL="285750" indent="-285750">
              <a:buFontTx/>
              <a:buChar char="-"/>
            </a:pPr>
            <a:r>
              <a:rPr lang="fr-FR" sz="1600" dirty="0">
                <a:latin typeface="Arial" panose="020B0604020202020204" pitchFamily="34" charset="0"/>
                <a:ea typeface="Tahoma" panose="020B0604030504040204" pitchFamily="34" charset="0"/>
                <a:cs typeface="Arial" panose="020B0604020202020204" pitchFamily="34" charset="0"/>
              </a:rPr>
              <a:t>-2,45 Ga : traces avérées de photosynthèse et libération atmosphérique de l’O</a:t>
            </a:r>
            <a:r>
              <a:rPr lang="fr-FR" sz="1600" baseline="-25000" dirty="0">
                <a:latin typeface="Arial" panose="020B0604020202020204" pitchFamily="34" charset="0"/>
                <a:ea typeface="Tahoma" panose="020B0604030504040204" pitchFamily="34" charset="0"/>
                <a:cs typeface="Arial" panose="020B0604020202020204" pitchFamily="34" charset="0"/>
              </a:rPr>
              <a:t>2</a:t>
            </a:r>
            <a:r>
              <a:rPr lang="fr-FR" sz="1600" dirty="0">
                <a:latin typeface="Arial" panose="020B0604020202020204" pitchFamily="34" charset="0"/>
                <a:ea typeface="Tahoma" panose="020B0604030504040204" pitchFamily="34" charset="0"/>
                <a:cs typeface="Arial" panose="020B0604020202020204" pitchFamily="34" charset="0"/>
              </a:rPr>
              <a:t>.</a:t>
            </a:r>
            <a:endParaRPr lang="fr-FR" sz="1600" baseline="-25000" dirty="0">
              <a:latin typeface="Arial" panose="020B0604020202020204" pitchFamily="34" charset="0"/>
              <a:ea typeface="Tahoma" panose="020B0604030504040204" pitchFamily="34" charset="0"/>
              <a:cs typeface="Arial" panose="020B0604020202020204" pitchFamily="34" charset="0"/>
            </a:endParaRPr>
          </a:p>
        </p:txBody>
      </p:sp>
      <p:sp>
        <p:nvSpPr>
          <p:cNvPr id="3" name="ZoneTexte 2">
            <a:extLst>
              <a:ext uri="{FF2B5EF4-FFF2-40B4-BE49-F238E27FC236}">
                <a16:creationId xmlns:a16="http://schemas.microsoft.com/office/drawing/2014/main" id="{D48C6085-AB2D-40AA-97C7-8536B59CA09A}"/>
              </a:ext>
            </a:extLst>
          </p:cNvPr>
          <p:cNvSpPr txBox="1"/>
          <p:nvPr/>
        </p:nvSpPr>
        <p:spPr>
          <a:xfrm>
            <a:off x="390927" y="6041714"/>
            <a:ext cx="11058123" cy="584775"/>
          </a:xfrm>
          <a:prstGeom prst="rect">
            <a:avLst/>
          </a:prstGeom>
          <a:noFill/>
        </p:spPr>
        <p:txBody>
          <a:bodyPr wrap="square" rtlCol="0">
            <a:spAutoFit/>
          </a:bodyPr>
          <a:lstStyle/>
          <a:p>
            <a:r>
              <a:rPr lang="fr-FR" sz="1600" dirty="0">
                <a:solidFill>
                  <a:srgbClr val="FF0000"/>
                </a:solidFill>
                <a:latin typeface="Tahoma" panose="020B0604030504040204" pitchFamily="34" charset="0"/>
                <a:ea typeface="Tahoma" panose="020B0604030504040204" pitchFamily="34" charset="0"/>
                <a:cs typeface="Tahoma" panose="020B0604030504040204" pitchFamily="34" charset="0"/>
              </a:rPr>
              <a:t>Donc la photosynthèse par des bactéries a précédé la photosynthèse par les végétaux qui sont des eucaryotes.</a:t>
            </a:r>
          </a:p>
          <a:p>
            <a:r>
              <a:rPr lang="fr-FR" sz="1600" dirty="0">
                <a:solidFill>
                  <a:srgbClr val="FF0000"/>
                </a:solidFill>
                <a:latin typeface="Tahoma" panose="020B0604030504040204" pitchFamily="34" charset="0"/>
                <a:ea typeface="Tahoma" panose="020B0604030504040204" pitchFamily="34" charset="0"/>
                <a:cs typeface="Tahoma" panose="020B0604030504040204" pitchFamily="34" charset="0"/>
              </a:rPr>
              <a:t>Comment ces derniers ont acquis cette capacité ?</a:t>
            </a:r>
          </a:p>
        </p:txBody>
      </p:sp>
      <p:sp>
        <p:nvSpPr>
          <p:cNvPr id="6" name="ZoneTexte 5">
            <a:extLst>
              <a:ext uri="{FF2B5EF4-FFF2-40B4-BE49-F238E27FC236}">
                <a16:creationId xmlns:a16="http://schemas.microsoft.com/office/drawing/2014/main" id="{B4A38120-0427-4535-BB5A-ADF1B2B3BA74}"/>
              </a:ext>
            </a:extLst>
          </p:cNvPr>
          <p:cNvSpPr txBox="1"/>
          <p:nvPr/>
        </p:nvSpPr>
        <p:spPr>
          <a:xfrm>
            <a:off x="8062175" y="1416676"/>
            <a:ext cx="3554569" cy="954107"/>
          </a:xfrm>
          <a:prstGeom prst="rect">
            <a:avLst/>
          </a:prstGeom>
          <a:noFill/>
        </p:spPr>
        <p:txBody>
          <a:bodyPr wrap="square" rtlCol="0">
            <a:spAutoFit/>
          </a:bodyPr>
          <a:lstStyle/>
          <a:p>
            <a:r>
              <a:rPr lang="fr-FR" sz="1400" b="1" u="sng" dirty="0">
                <a:latin typeface="Arial" panose="020B0604020202020204" pitchFamily="34" charset="0"/>
                <a:cs typeface="Arial" panose="020B0604020202020204" pitchFamily="34" charset="0"/>
              </a:rPr>
              <a:t>Chronologie très simplifiée montrant quelques étapes clés de l'évolution des débuts de la vie sur Terre.</a:t>
            </a:r>
          </a:p>
          <a:p>
            <a:r>
              <a:rPr lang="fr-FR" sz="1400" dirty="0">
                <a:latin typeface="Times New Roman" panose="02020603050405020304" pitchFamily="18" charset="0"/>
                <a:cs typeface="Times New Roman" panose="02020603050405020304" pitchFamily="18" charset="0"/>
                <a:hlinkClick r:id="rId5"/>
              </a:rPr>
              <a:t>http://edu.mnhn.fr/mod/page/view.php?id=336</a:t>
            </a:r>
            <a:r>
              <a:rPr lang="fr-FR" sz="1400" dirty="0">
                <a:latin typeface="Times New Roman" panose="02020603050405020304" pitchFamily="18" charset="0"/>
                <a:cs typeface="Times New Roman" panose="02020603050405020304" pitchFamily="18" charset="0"/>
              </a:rPr>
              <a:t> </a:t>
            </a:r>
          </a:p>
        </p:txBody>
      </p:sp>
      <p:pic>
        <p:nvPicPr>
          <p:cNvPr id="4" name="Audio 3">
            <a:hlinkClick r:id="" action="ppaction://media"/>
            <a:extLst>
              <a:ext uri="{FF2B5EF4-FFF2-40B4-BE49-F238E27FC236}">
                <a16:creationId xmlns:a16="http://schemas.microsoft.com/office/drawing/2014/main" id="{EE46F05B-4296-40B9-9F6E-6C8CDB6EAAB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pic>
        <p:nvPicPr>
          <p:cNvPr id="7" name="Image 6">
            <a:extLst>
              <a:ext uri="{FF2B5EF4-FFF2-40B4-BE49-F238E27FC236}">
                <a16:creationId xmlns:a16="http://schemas.microsoft.com/office/drawing/2014/main" id="{53B0E431-CD92-4BE0-A343-D44FCA0A01E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93850" y="162596"/>
            <a:ext cx="6056201" cy="4151359"/>
          </a:xfrm>
          <a:prstGeom prst="rect">
            <a:avLst/>
          </a:prstGeom>
          <a:ln>
            <a:solidFill>
              <a:schemeClr val="tx1"/>
            </a:solidFill>
          </a:ln>
        </p:spPr>
      </p:pic>
    </p:spTree>
    <p:extLst>
      <p:ext uri="{BB962C8B-B14F-4D97-AF65-F5344CB8AC3E}">
        <p14:creationId xmlns:p14="http://schemas.microsoft.com/office/powerpoint/2010/main" val="186277446"/>
      </p:ext>
    </p:extLst>
  </p:cSld>
  <p:clrMapOvr>
    <a:masterClrMapping/>
  </p:clrMapOvr>
  <mc:AlternateContent xmlns:mc="http://schemas.openxmlformats.org/markup-compatibility/2006" xmlns:p14="http://schemas.microsoft.com/office/powerpoint/2010/main">
    <mc:Choice Requires="p14">
      <p:transition spd="slow" p14:dur="2000" advTm="66526"/>
    </mc:Choice>
    <mc:Fallback xmlns="">
      <p:transition spd="slow" advTm="665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10B6F8A9-E147-491A-96E7-A35666C00291}"/>
              </a:ext>
            </a:extLst>
          </p:cNvPr>
          <p:cNvSpPr txBox="1"/>
          <p:nvPr/>
        </p:nvSpPr>
        <p:spPr>
          <a:xfrm>
            <a:off x="800099" y="571500"/>
            <a:ext cx="7210559" cy="369332"/>
          </a:xfrm>
          <a:prstGeom prst="rect">
            <a:avLst/>
          </a:prstGeom>
          <a:noFill/>
        </p:spPr>
        <p:txBody>
          <a:bodyPr wrap="square" rtlCol="0">
            <a:spAutoFit/>
          </a:bodyPr>
          <a:lstStyle/>
          <a:p>
            <a:r>
              <a:rPr lang="fr-FR" b="1" dirty="0"/>
              <a:t>Document : Un problème de congruence dans l’arbre phylogénétique</a:t>
            </a:r>
          </a:p>
        </p:txBody>
      </p:sp>
      <p:pic>
        <p:nvPicPr>
          <p:cNvPr id="3" name="Audio 2">
            <a:hlinkClick r:id="" action="ppaction://media"/>
            <a:extLst>
              <a:ext uri="{FF2B5EF4-FFF2-40B4-BE49-F238E27FC236}">
                <a16:creationId xmlns:a16="http://schemas.microsoft.com/office/drawing/2014/main" id="{6DD5555B-23C6-4510-9643-EFCD48A4CBF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pic>
        <p:nvPicPr>
          <p:cNvPr id="5" name="Image 4">
            <a:extLst>
              <a:ext uri="{FF2B5EF4-FFF2-40B4-BE49-F238E27FC236}">
                <a16:creationId xmlns:a16="http://schemas.microsoft.com/office/drawing/2014/main" id="{C2D94AF0-2B7B-4E51-BB65-E804AFDEA83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0099" y="940832"/>
            <a:ext cx="11097960" cy="4725872"/>
          </a:xfrm>
          <a:prstGeom prst="rect">
            <a:avLst/>
          </a:prstGeom>
        </p:spPr>
      </p:pic>
    </p:spTree>
    <p:extLst>
      <p:ext uri="{BB962C8B-B14F-4D97-AF65-F5344CB8AC3E}">
        <p14:creationId xmlns:p14="http://schemas.microsoft.com/office/powerpoint/2010/main" val="1053843548"/>
      </p:ext>
    </p:extLst>
  </p:cSld>
  <p:clrMapOvr>
    <a:masterClrMapping/>
  </p:clrMapOvr>
  <mc:AlternateContent xmlns:mc="http://schemas.openxmlformats.org/markup-compatibility/2006" xmlns:p14="http://schemas.microsoft.com/office/powerpoint/2010/main">
    <mc:Choice Requires="p14">
      <p:transition spd="slow" p14:dur="2000" advTm="57250"/>
    </mc:Choice>
    <mc:Fallback xmlns="">
      <p:transition spd="slow" advTm="572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a:extLst>
              <a:ext uri="{FF2B5EF4-FFF2-40B4-BE49-F238E27FC236}">
                <a16:creationId xmlns:a16="http://schemas.microsoft.com/office/drawing/2014/main" id="{12B57089-E38E-4DA9-A348-DD136F44175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52900" y="780365"/>
            <a:ext cx="4892456" cy="5800496"/>
          </a:xfrm>
          <a:prstGeom prst="rect">
            <a:avLst/>
          </a:prstGeom>
        </p:spPr>
      </p:pic>
      <p:sp>
        <p:nvSpPr>
          <p:cNvPr id="2" name="ZoneTexte 1">
            <a:extLst>
              <a:ext uri="{FF2B5EF4-FFF2-40B4-BE49-F238E27FC236}">
                <a16:creationId xmlns:a16="http://schemas.microsoft.com/office/drawing/2014/main" id="{6DFB48D0-4026-4CCC-B023-38E3F1EC6EC4}"/>
              </a:ext>
            </a:extLst>
          </p:cNvPr>
          <p:cNvSpPr txBox="1"/>
          <p:nvPr/>
        </p:nvSpPr>
        <p:spPr>
          <a:xfrm>
            <a:off x="386366" y="272795"/>
            <a:ext cx="10665585" cy="646331"/>
          </a:xfrm>
          <a:prstGeom prst="rect">
            <a:avLst/>
          </a:prstGeom>
          <a:noFill/>
        </p:spPr>
        <p:txBody>
          <a:bodyPr wrap="square" rtlCol="0">
            <a:spAutoFit/>
          </a:bodyPr>
          <a:lstStyle/>
          <a:p>
            <a:r>
              <a:rPr lang="fr-FR" b="1" dirty="0">
                <a:latin typeface="Arial" panose="020B0604020202020204" pitchFamily="34" charset="0"/>
                <a:cs typeface="Arial" panose="020B0604020202020204" pitchFamily="34" charset="0"/>
              </a:rPr>
              <a:t>Activité : </a:t>
            </a:r>
            <a:r>
              <a:rPr lang="fr-FR" dirty="0">
                <a:latin typeface="Arial" panose="020B0604020202020204" pitchFamily="34" charset="0"/>
                <a:cs typeface="Arial" panose="020B0604020202020204" pitchFamily="34" charset="0"/>
              </a:rPr>
              <a:t>Réaliser une chromatographie de pigments permettant de comparer une cyanobactérie avec un végétal de la lignée verte.</a:t>
            </a:r>
          </a:p>
        </p:txBody>
      </p:sp>
      <p:sp>
        <p:nvSpPr>
          <p:cNvPr id="5" name="ZoneTexte 4">
            <a:extLst>
              <a:ext uri="{FF2B5EF4-FFF2-40B4-BE49-F238E27FC236}">
                <a16:creationId xmlns:a16="http://schemas.microsoft.com/office/drawing/2014/main" id="{FC42125B-C1A7-41AC-BC2E-5E9B2D0A9ACB}"/>
              </a:ext>
            </a:extLst>
          </p:cNvPr>
          <p:cNvSpPr txBox="1"/>
          <p:nvPr/>
        </p:nvSpPr>
        <p:spPr>
          <a:xfrm>
            <a:off x="9334500" y="1103531"/>
            <a:ext cx="2400300" cy="2308324"/>
          </a:xfrm>
          <a:prstGeom prst="rect">
            <a:avLst/>
          </a:prstGeom>
          <a:noFill/>
        </p:spPr>
        <p:txBody>
          <a:bodyPr wrap="square" rtlCol="0">
            <a:spAutoFit/>
          </a:bodyPr>
          <a:lstStyle/>
          <a:p>
            <a:r>
              <a:rPr lang="fr-FR" dirty="0">
                <a:latin typeface="Arial" panose="020B0604020202020204" pitchFamily="34" charset="0"/>
                <a:cs typeface="Arial" panose="020B0604020202020204" pitchFamily="34" charset="0"/>
              </a:rPr>
              <a:t>Sp. : spiruline</a:t>
            </a:r>
          </a:p>
          <a:p>
            <a:r>
              <a:rPr lang="fr-FR" dirty="0">
                <a:latin typeface="Arial" panose="020B0604020202020204" pitchFamily="34" charset="0"/>
                <a:cs typeface="Arial" panose="020B0604020202020204" pitchFamily="34" charset="0"/>
              </a:rPr>
              <a:t>Ch. : chlorelle</a:t>
            </a:r>
          </a:p>
          <a:p>
            <a:r>
              <a:rPr lang="fr-FR" dirty="0">
                <a:latin typeface="Arial" panose="020B0604020202020204" pitchFamily="34" charset="0"/>
                <a:cs typeface="Arial" panose="020B0604020202020204" pitchFamily="34" charset="0"/>
              </a:rPr>
              <a:t>Pr. : persil</a:t>
            </a:r>
          </a:p>
          <a:p>
            <a:r>
              <a:rPr lang="fr-FR" dirty="0">
                <a:latin typeface="Arial" panose="020B0604020202020204" pitchFamily="34" charset="0"/>
                <a:cs typeface="Arial" panose="020B0604020202020204" pitchFamily="34" charset="0"/>
              </a:rPr>
              <a:t>D’après </a:t>
            </a:r>
            <a:r>
              <a:rPr lang="fr-FR" dirty="0">
                <a:solidFill>
                  <a:schemeClr val="accent2">
                    <a:lumMod val="50000"/>
                  </a:schemeClr>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https://www.bioutils.ch/protocoles/21-les-pigments</a:t>
            </a:r>
            <a:endParaRPr lang="fr-FR" dirty="0">
              <a:solidFill>
                <a:schemeClr val="accent2">
                  <a:lumMod val="50000"/>
                </a:schemeClr>
              </a:solidFill>
              <a:latin typeface="Arial" panose="020B0604020202020204" pitchFamily="34" charset="0"/>
              <a:cs typeface="Arial" panose="020B0604020202020204" pitchFamily="34" charset="0"/>
            </a:endParaRPr>
          </a:p>
          <a:p>
            <a:endParaRPr lang="fr-FR" dirty="0"/>
          </a:p>
        </p:txBody>
      </p:sp>
      <p:sp>
        <p:nvSpPr>
          <p:cNvPr id="6" name="ZoneTexte 5">
            <a:extLst>
              <a:ext uri="{FF2B5EF4-FFF2-40B4-BE49-F238E27FC236}">
                <a16:creationId xmlns:a16="http://schemas.microsoft.com/office/drawing/2014/main" id="{1D4495EA-C7B3-4508-BA0F-853A386340E1}"/>
              </a:ext>
            </a:extLst>
          </p:cNvPr>
          <p:cNvSpPr txBox="1"/>
          <p:nvPr/>
        </p:nvSpPr>
        <p:spPr>
          <a:xfrm>
            <a:off x="386365" y="1095290"/>
            <a:ext cx="3013657" cy="1569660"/>
          </a:xfrm>
          <a:prstGeom prst="rect">
            <a:avLst/>
          </a:prstGeom>
          <a:noFill/>
        </p:spPr>
        <p:txBody>
          <a:bodyPr wrap="square" rtlCol="0">
            <a:spAutoFit/>
          </a:bodyPr>
          <a:lstStyle/>
          <a:p>
            <a:r>
              <a:rPr lang="fr-FR" sz="1200" dirty="0">
                <a:solidFill>
                  <a:srgbClr val="FF0000"/>
                </a:solidFill>
              </a:rPr>
              <a:t>Remarque : Le nostoc doit pouvoir remplacer la spiruline. </a:t>
            </a:r>
            <a:r>
              <a:rPr lang="fr-FR" sz="1200" dirty="0">
                <a:solidFill>
                  <a:srgbClr val="FF0000"/>
                </a:solidFill>
                <a:latin typeface="Arial" panose="020B0604020202020204" pitchFamily="34" charset="0"/>
                <a:cs typeface="Arial" panose="020B0604020202020204" pitchFamily="34" charset="0"/>
              </a:rPr>
              <a:t>Cette</a:t>
            </a:r>
            <a:r>
              <a:rPr lang="fr-FR" sz="1200" dirty="0">
                <a:solidFill>
                  <a:srgbClr val="FF0000"/>
                </a:solidFill>
              </a:rPr>
              <a:t> cyanobactérie était jusque là utilisée pour des TPs de spé, elle se trouve relativement facilement dans notre environnement.</a:t>
            </a:r>
          </a:p>
          <a:p>
            <a:r>
              <a:rPr lang="fr-FR" sz="1200" dirty="0">
                <a:solidFill>
                  <a:srgbClr val="FF0000"/>
                </a:solidFill>
              </a:rPr>
              <a:t>La comparaison cyanobactérie vs une végétal suffit dans notre étude.</a:t>
            </a:r>
          </a:p>
        </p:txBody>
      </p:sp>
      <p:sp>
        <p:nvSpPr>
          <p:cNvPr id="3" name="Flèche : droite 2">
            <a:extLst>
              <a:ext uri="{FF2B5EF4-FFF2-40B4-BE49-F238E27FC236}">
                <a16:creationId xmlns:a16="http://schemas.microsoft.com/office/drawing/2014/main" id="{A8FC608C-BA5A-419E-8D71-22342A08B6D8}"/>
              </a:ext>
            </a:extLst>
          </p:cNvPr>
          <p:cNvSpPr/>
          <p:nvPr/>
        </p:nvSpPr>
        <p:spPr>
          <a:xfrm>
            <a:off x="4152900" y="6168980"/>
            <a:ext cx="921376" cy="20606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dirty="0"/>
          </a:p>
        </p:txBody>
      </p:sp>
      <p:sp>
        <p:nvSpPr>
          <p:cNvPr id="7" name="ZoneTexte 6">
            <a:extLst>
              <a:ext uri="{FF2B5EF4-FFF2-40B4-BE49-F238E27FC236}">
                <a16:creationId xmlns:a16="http://schemas.microsoft.com/office/drawing/2014/main" id="{6502359B-03C7-4229-AE37-969DD4AD1DB0}"/>
              </a:ext>
            </a:extLst>
          </p:cNvPr>
          <p:cNvSpPr txBox="1"/>
          <p:nvPr/>
        </p:nvSpPr>
        <p:spPr>
          <a:xfrm>
            <a:off x="386366" y="5988676"/>
            <a:ext cx="3766534" cy="923330"/>
          </a:xfrm>
          <a:prstGeom prst="rect">
            <a:avLst/>
          </a:prstGeom>
          <a:noFill/>
        </p:spPr>
        <p:txBody>
          <a:bodyPr wrap="square" rtlCol="0">
            <a:spAutoFit/>
          </a:bodyPr>
          <a:lstStyle/>
          <a:p>
            <a:r>
              <a:rPr lang="fr-FR" dirty="0">
                <a:latin typeface="Arial" panose="020B0604020202020204" pitchFamily="34" charset="0"/>
                <a:cs typeface="Arial" panose="020B0604020202020204" pitchFamily="34" charset="0"/>
              </a:rPr>
              <a:t>Dépôt initial à t=0 min (les trois dépôts sont dans des teintes vertes)</a:t>
            </a:r>
          </a:p>
        </p:txBody>
      </p:sp>
      <p:sp>
        <p:nvSpPr>
          <p:cNvPr id="8" name="Flèche : droite 7">
            <a:extLst>
              <a:ext uri="{FF2B5EF4-FFF2-40B4-BE49-F238E27FC236}">
                <a16:creationId xmlns:a16="http://schemas.microsoft.com/office/drawing/2014/main" id="{9287C449-488C-4D77-B638-CE7C89C1E3AD}"/>
              </a:ext>
            </a:extLst>
          </p:cNvPr>
          <p:cNvSpPr/>
          <p:nvPr/>
        </p:nvSpPr>
        <p:spPr>
          <a:xfrm>
            <a:off x="3231524" y="5265313"/>
            <a:ext cx="921376" cy="169572"/>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dirty="0"/>
          </a:p>
        </p:txBody>
      </p:sp>
      <p:sp>
        <p:nvSpPr>
          <p:cNvPr id="9" name="ZoneTexte 8">
            <a:extLst>
              <a:ext uri="{FF2B5EF4-FFF2-40B4-BE49-F238E27FC236}">
                <a16:creationId xmlns:a16="http://schemas.microsoft.com/office/drawing/2014/main" id="{8506F4D5-5653-40A3-9618-CF3EC29FCFAE}"/>
              </a:ext>
            </a:extLst>
          </p:cNvPr>
          <p:cNvSpPr txBox="1"/>
          <p:nvPr/>
        </p:nvSpPr>
        <p:spPr>
          <a:xfrm>
            <a:off x="386366" y="4973274"/>
            <a:ext cx="2845158" cy="1015663"/>
          </a:xfrm>
          <a:prstGeom prst="rect">
            <a:avLst/>
          </a:prstGeom>
          <a:noFill/>
        </p:spPr>
        <p:txBody>
          <a:bodyPr wrap="square" rtlCol="0">
            <a:spAutoFit/>
          </a:bodyPr>
          <a:lstStyle/>
          <a:p>
            <a:r>
              <a:rPr lang="fr-FR" dirty="0">
                <a:latin typeface="Arial" panose="020B0604020202020204" pitchFamily="34" charset="0"/>
                <a:cs typeface="Arial" panose="020B0604020202020204" pitchFamily="34" charset="0"/>
              </a:rPr>
              <a:t>Traces du dépôt initial à </a:t>
            </a:r>
          </a:p>
          <a:p>
            <a:r>
              <a:rPr lang="fr-FR" dirty="0">
                <a:latin typeface="Arial" panose="020B0604020202020204" pitchFamily="34" charset="0"/>
                <a:cs typeface="Arial" panose="020B0604020202020204" pitchFamily="34" charset="0"/>
              </a:rPr>
              <a:t>t = 10 min </a:t>
            </a:r>
            <a:r>
              <a:rPr lang="fr-FR" sz="1200" dirty="0">
                <a:latin typeface="Arial" panose="020B0604020202020204" pitchFamily="34" charset="0"/>
                <a:cs typeface="Arial" panose="020B0604020202020204" pitchFamily="34" charset="0"/>
              </a:rPr>
              <a:t>(les phycoérythrines ne sont pas solubles avec le solvant utilisé)</a:t>
            </a:r>
          </a:p>
        </p:txBody>
      </p:sp>
      <p:sp>
        <p:nvSpPr>
          <p:cNvPr id="10" name="Ellipse 9">
            <a:extLst>
              <a:ext uri="{FF2B5EF4-FFF2-40B4-BE49-F238E27FC236}">
                <a16:creationId xmlns:a16="http://schemas.microsoft.com/office/drawing/2014/main" id="{8C158047-7607-4E76-81E8-5136DE406D31}"/>
              </a:ext>
            </a:extLst>
          </p:cNvPr>
          <p:cNvSpPr/>
          <p:nvPr/>
        </p:nvSpPr>
        <p:spPr>
          <a:xfrm>
            <a:off x="3953814" y="3979572"/>
            <a:ext cx="5091542" cy="731950"/>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cxnSp>
        <p:nvCxnSpPr>
          <p:cNvPr id="12" name="Connecteur droit avec flèche 11">
            <a:extLst>
              <a:ext uri="{FF2B5EF4-FFF2-40B4-BE49-F238E27FC236}">
                <a16:creationId xmlns:a16="http://schemas.microsoft.com/office/drawing/2014/main" id="{FCB23AC3-0100-4FB9-962A-9E5268A4F2C6}"/>
              </a:ext>
            </a:extLst>
          </p:cNvPr>
          <p:cNvCxnSpPr>
            <a:stCxn id="10" idx="6"/>
          </p:cNvCxnSpPr>
          <p:nvPr/>
        </p:nvCxnSpPr>
        <p:spPr>
          <a:xfrm>
            <a:off x="9045356" y="4345547"/>
            <a:ext cx="394858" cy="7512"/>
          </a:xfrm>
          <a:prstGeom prst="straightConnector1">
            <a:avLst/>
          </a:prstGeom>
          <a:ln w="1905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3" name="ZoneTexte 12">
            <a:extLst>
              <a:ext uri="{FF2B5EF4-FFF2-40B4-BE49-F238E27FC236}">
                <a16:creationId xmlns:a16="http://schemas.microsoft.com/office/drawing/2014/main" id="{8B95897A-67F0-4016-B7A0-235699C16EE4}"/>
              </a:ext>
            </a:extLst>
          </p:cNvPr>
          <p:cNvSpPr txBox="1"/>
          <p:nvPr/>
        </p:nvSpPr>
        <p:spPr>
          <a:xfrm>
            <a:off x="9440214" y="3772945"/>
            <a:ext cx="2562896" cy="1200329"/>
          </a:xfrm>
          <a:prstGeom prst="rect">
            <a:avLst/>
          </a:prstGeom>
          <a:noFill/>
          <a:ln>
            <a:solidFill>
              <a:schemeClr val="accent2">
                <a:lumMod val="50000"/>
              </a:schemeClr>
            </a:solidFill>
          </a:ln>
        </p:spPr>
        <p:txBody>
          <a:bodyPr wrap="square" rtlCol="0">
            <a:spAutoFit/>
          </a:bodyPr>
          <a:lstStyle/>
          <a:p>
            <a:r>
              <a:rPr lang="fr-FR" dirty="0">
                <a:solidFill>
                  <a:schemeClr val="accent2">
                    <a:lumMod val="50000"/>
                  </a:schemeClr>
                </a:solidFill>
                <a:latin typeface="Arial" panose="020B0604020202020204" pitchFamily="34" charset="0"/>
                <a:cs typeface="Arial" panose="020B0604020202020204" pitchFamily="34" charset="0"/>
              </a:rPr>
              <a:t>La chlorophylle a est partagée par la lignée verte et les cyanobactéries.</a:t>
            </a:r>
          </a:p>
        </p:txBody>
      </p:sp>
      <p:pic>
        <p:nvPicPr>
          <p:cNvPr id="11" name="Audio 10">
            <a:hlinkClick r:id="" action="ppaction://media"/>
            <a:extLst>
              <a:ext uri="{FF2B5EF4-FFF2-40B4-BE49-F238E27FC236}">
                <a16:creationId xmlns:a16="http://schemas.microsoft.com/office/drawing/2014/main" id="{7D9B5F3A-4EA3-46FF-9324-1EB4ACBB39A0}"/>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1366500" y="6032500"/>
            <a:ext cx="609600" cy="609600"/>
          </a:xfrm>
          <a:prstGeom prst="rect">
            <a:avLst/>
          </a:prstGeom>
        </p:spPr>
      </p:pic>
    </p:spTree>
    <p:custDataLst>
      <p:tags r:id="rId1"/>
    </p:custDataLst>
    <p:extLst>
      <p:ext uri="{BB962C8B-B14F-4D97-AF65-F5344CB8AC3E}">
        <p14:creationId xmlns:p14="http://schemas.microsoft.com/office/powerpoint/2010/main" val="115738788"/>
      </p:ext>
    </p:extLst>
  </p:cSld>
  <p:clrMapOvr>
    <a:masterClrMapping/>
  </p:clrMapOvr>
  <mc:AlternateContent xmlns:mc="http://schemas.openxmlformats.org/markup-compatibility/2006" xmlns:p14="http://schemas.microsoft.com/office/powerpoint/2010/main">
    <mc:Choice Requires="p14">
      <p:transition spd="slow" p14:dur="2000" advTm="117227"/>
    </mc:Choice>
    <mc:Fallback xmlns="">
      <p:transition spd="slow" advTm="1172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750"/>
                                        <p:tgtEl>
                                          <p:spTgt spid="7"/>
                                        </p:tgtEl>
                                      </p:cBhvr>
                                    </p:animEffect>
                                  </p:childTnLst>
                                </p:cTn>
                              </p:par>
                            </p:childTnLst>
                          </p:cTn>
                        </p:par>
                        <p:par>
                          <p:cTn id="12" fill="hold">
                            <p:stCondLst>
                              <p:cond delay="750"/>
                            </p:stCondLst>
                            <p:childTnLst>
                              <p:par>
                                <p:cTn id="13" presetID="2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750"/>
                                        <p:tgtEl>
                                          <p:spTgt spid="9"/>
                                        </p:tgtEl>
                                      </p:cBhvr>
                                    </p:animEffect>
                                  </p:childTnLst>
                                </p:cTn>
                              </p:par>
                            </p:childTnLst>
                          </p:cTn>
                        </p:par>
                        <p:par>
                          <p:cTn id="21" fill="hold">
                            <p:stCondLst>
                              <p:cond delay="75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750"/>
                                        <p:tgtEl>
                                          <p:spTgt spid="10"/>
                                        </p:tgtEl>
                                      </p:cBhvr>
                                    </p:animEffect>
                                  </p:childTnLst>
                                </p:cTn>
                              </p:par>
                            </p:childTnLst>
                          </p:cTn>
                        </p:par>
                        <p:par>
                          <p:cTn id="30" fill="hold">
                            <p:stCondLst>
                              <p:cond delay="750"/>
                            </p:stCondLst>
                            <p:childTnLst>
                              <p:par>
                                <p:cTn id="31" presetID="2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1250"/>
                            </p:stCondLst>
                            <p:childTnLst>
                              <p:par>
                                <p:cTn id="35" presetID="2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43" fill="hold" display="0">
                  <p:stCondLst>
                    <p:cond delay="indefinite"/>
                  </p:stCondLst>
                  <p:endCondLst>
                    <p:cond evt="onStopAudio" delay="0">
                      <p:tgtEl>
                        <p:sldTgt/>
                      </p:tgtEl>
                    </p:cond>
                  </p:endCondLst>
                </p:cTn>
                <p:tgtEl>
                  <p:spTgt spid="11"/>
                </p:tgtEl>
              </p:cMediaNode>
            </p:audio>
          </p:childTnLst>
        </p:cTn>
      </p:par>
    </p:tnLst>
    <p:bldLst>
      <p:bldP spid="6" grpId="0"/>
      <p:bldP spid="3" grpId="0" animBg="1"/>
      <p:bldP spid="7" grpId="0"/>
      <p:bldP spid="8" grpId="0" animBg="1"/>
      <p:bldP spid="9" grpId="0"/>
      <p:bldP spid="10"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D054BFB2-82DD-47EC-BC6C-99BFD40B4BB1}"/>
              </a:ext>
            </a:extLst>
          </p:cNvPr>
          <p:cNvSpPr txBox="1"/>
          <p:nvPr/>
        </p:nvSpPr>
        <p:spPr>
          <a:xfrm>
            <a:off x="6096000" y="515155"/>
            <a:ext cx="5652216" cy="2308324"/>
          </a:xfrm>
          <a:prstGeom prst="rect">
            <a:avLst/>
          </a:prstGeom>
          <a:noFill/>
        </p:spPr>
        <p:txBody>
          <a:bodyPr wrap="square" rtlCol="0">
            <a:spAutoFit/>
          </a:bodyPr>
          <a:lstStyle/>
          <a:p>
            <a:r>
              <a:rPr lang="fr-FR" dirty="0">
                <a:latin typeface="Arial" panose="020B0604020202020204" pitchFamily="34" charset="0"/>
                <a:cs typeface="Arial" panose="020B0604020202020204" pitchFamily="34" charset="0"/>
              </a:rPr>
              <a:t>Les résultats de la chromatographie.</a:t>
            </a:r>
          </a:p>
          <a:p>
            <a:r>
              <a:rPr lang="fr-FR" dirty="0">
                <a:latin typeface="Arial" panose="020B0604020202020204" pitchFamily="34" charset="0"/>
                <a:cs typeface="Arial" panose="020B0604020202020204" pitchFamily="34" charset="0"/>
              </a:rPr>
              <a:t>On constate que certains pigments sont présents chez les cyanobactéries et chez les végétaux de la lignée verte (au moins pour ceux utilisés ici) =&gt; chlorophylle a et caroténoïdes essentiellement.</a:t>
            </a:r>
          </a:p>
          <a:p>
            <a:endParaRPr lang="fr-FR" dirty="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Ces résultats font apparaître trois hypothèses sur ce partage de caractère : </a:t>
            </a:r>
          </a:p>
        </p:txBody>
      </p:sp>
      <p:sp>
        <p:nvSpPr>
          <p:cNvPr id="4" name="ZoneTexte 3">
            <a:extLst>
              <a:ext uri="{FF2B5EF4-FFF2-40B4-BE49-F238E27FC236}">
                <a16:creationId xmlns:a16="http://schemas.microsoft.com/office/drawing/2014/main" id="{11E7DBE1-E5DE-4C0A-BE12-94EFAA465963}"/>
              </a:ext>
            </a:extLst>
          </p:cNvPr>
          <p:cNvSpPr txBox="1"/>
          <p:nvPr/>
        </p:nvSpPr>
        <p:spPr>
          <a:xfrm>
            <a:off x="6220496" y="2823479"/>
            <a:ext cx="5527720" cy="1200329"/>
          </a:xfrm>
          <a:prstGeom prst="rect">
            <a:avLst/>
          </a:prstGeom>
          <a:noFill/>
        </p:spPr>
        <p:txBody>
          <a:bodyPr wrap="square" rtlCol="0">
            <a:spAutoFit/>
          </a:bodyPr>
          <a:lstStyle/>
          <a:p>
            <a:pPr marL="285750" indent="-285750">
              <a:buFontTx/>
              <a:buChar char="-"/>
            </a:pPr>
            <a:r>
              <a:rPr lang="fr-FR" dirty="0">
                <a:latin typeface="Arial" panose="020B0604020202020204" pitchFamily="34" charset="0"/>
                <a:cs typeface="Arial" panose="020B0604020202020204" pitchFamily="34" charset="0"/>
              </a:rPr>
              <a:t>Soit ces pigments sont apparus plusieurs fois au cours de l’évolution : peu probable que des pigments identiques apparaissent ainsi et jouent le même rôle métabolique..</a:t>
            </a:r>
            <a:endParaRPr lang="fr-FR" dirty="0"/>
          </a:p>
        </p:txBody>
      </p:sp>
      <p:sp>
        <p:nvSpPr>
          <p:cNvPr id="5" name="ZoneTexte 4">
            <a:extLst>
              <a:ext uri="{FF2B5EF4-FFF2-40B4-BE49-F238E27FC236}">
                <a16:creationId xmlns:a16="http://schemas.microsoft.com/office/drawing/2014/main" id="{BFA68B11-9436-490F-9B80-B762DECB9BB0}"/>
              </a:ext>
            </a:extLst>
          </p:cNvPr>
          <p:cNvSpPr txBox="1"/>
          <p:nvPr/>
        </p:nvSpPr>
        <p:spPr>
          <a:xfrm>
            <a:off x="6220496" y="3712335"/>
            <a:ext cx="5527720" cy="1200329"/>
          </a:xfrm>
          <a:prstGeom prst="rect">
            <a:avLst/>
          </a:prstGeom>
          <a:noFill/>
        </p:spPr>
        <p:txBody>
          <a:bodyPr wrap="square" rtlCol="0">
            <a:spAutoFit/>
          </a:bodyPr>
          <a:lstStyle/>
          <a:p>
            <a:pPr marL="285750" indent="-285750">
              <a:buFontTx/>
              <a:buChar char="-"/>
            </a:pPr>
            <a:endParaRPr lang="fr-FR" dirty="0">
              <a:latin typeface="Arial" panose="020B0604020202020204" pitchFamily="34" charset="0"/>
              <a:cs typeface="Arial" panose="020B0604020202020204" pitchFamily="34" charset="0"/>
            </a:endParaRPr>
          </a:p>
          <a:p>
            <a:pPr marL="285750" indent="-285750">
              <a:buFontTx/>
              <a:buChar char="-"/>
            </a:pPr>
            <a:r>
              <a:rPr lang="fr-FR" dirty="0">
                <a:latin typeface="Arial" panose="020B0604020202020204" pitchFamily="34" charset="0"/>
                <a:cs typeface="Arial" panose="020B0604020202020204" pitchFamily="34" charset="0"/>
              </a:rPr>
              <a:t>Soit le caractère est hérité d’un ancêtre commun (LUCA ?) : peu probable à la vue de l’arbre présenté au début.</a:t>
            </a:r>
            <a:endParaRPr lang="fr-FR" dirty="0"/>
          </a:p>
        </p:txBody>
      </p:sp>
      <p:sp>
        <p:nvSpPr>
          <p:cNvPr id="6" name="ZoneTexte 5">
            <a:extLst>
              <a:ext uri="{FF2B5EF4-FFF2-40B4-BE49-F238E27FC236}">
                <a16:creationId xmlns:a16="http://schemas.microsoft.com/office/drawing/2014/main" id="{75217AC1-EF2D-4E19-BB6D-C059FF900D3E}"/>
              </a:ext>
            </a:extLst>
          </p:cNvPr>
          <p:cNvSpPr txBox="1"/>
          <p:nvPr/>
        </p:nvSpPr>
        <p:spPr>
          <a:xfrm>
            <a:off x="6220496" y="4912664"/>
            <a:ext cx="5527720" cy="923330"/>
          </a:xfrm>
          <a:prstGeom prst="rect">
            <a:avLst/>
          </a:prstGeom>
          <a:noFill/>
        </p:spPr>
        <p:txBody>
          <a:bodyPr wrap="square" rtlCol="0">
            <a:spAutoFit/>
          </a:bodyPr>
          <a:lstStyle/>
          <a:p>
            <a:pPr marL="285750" indent="-285750">
              <a:buFontTx/>
              <a:buChar char="-"/>
            </a:pPr>
            <a:r>
              <a:rPr lang="fr-FR" dirty="0">
                <a:latin typeface="Arial" panose="020B0604020202020204" pitchFamily="34" charset="0"/>
                <a:cs typeface="Arial" panose="020B0604020202020204" pitchFamily="34" charset="0"/>
              </a:rPr>
              <a:t>Soit il y a eu un/des transferts ou endosymbiose des cyanobactéries vers une cellule eucaryote à l’origine de la lignée verte.</a:t>
            </a:r>
          </a:p>
        </p:txBody>
      </p:sp>
      <p:pic>
        <p:nvPicPr>
          <p:cNvPr id="9" name="Audio 8">
            <a:hlinkClick r:id="" action="ppaction://media"/>
            <a:extLst>
              <a:ext uri="{FF2B5EF4-FFF2-40B4-BE49-F238E27FC236}">
                <a16:creationId xmlns:a16="http://schemas.microsoft.com/office/drawing/2014/main" id="{7FDB8D04-E180-47E2-A64E-8279E79A30F4}"/>
              </a:ext>
            </a:extLst>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366500" y="6032500"/>
            <a:ext cx="609600" cy="609600"/>
          </a:xfrm>
          <a:prstGeom prst="rect">
            <a:avLst/>
          </a:prstGeom>
        </p:spPr>
      </p:pic>
      <p:pic>
        <p:nvPicPr>
          <p:cNvPr id="8" name="Image 7">
            <a:extLst>
              <a:ext uri="{FF2B5EF4-FFF2-40B4-BE49-F238E27FC236}">
                <a16:creationId xmlns:a16="http://schemas.microsoft.com/office/drawing/2014/main" id="{296FBEF4-0B54-4805-9A61-364FA6FD53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3784" y="252332"/>
            <a:ext cx="4892456" cy="5800496"/>
          </a:xfrm>
          <a:prstGeom prst="rect">
            <a:avLst/>
          </a:prstGeom>
        </p:spPr>
      </p:pic>
    </p:spTree>
    <p:custDataLst>
      <p:tags r:id="rId1"/>
    </p:custDataLst>
    <p:extLst>
      <p:ext uri="{BB962C8B-B14F-4D97-AF65-F5344CB8AC3E}">
        <p14:creationId xmlns:p14="http://schemas.microsoft.com/office/powerpoint/2010/main" val="3100064419"/>
      </p:ext>
    </p:extLst>
  </p:cSld>
  <p:clrMapOvr>
    <a:masterClrMapping/>
  </p:clrMapOvr>
  <mc:AlternateContent xmlns:mc="http://schemas.openxmlformats.org/markup-compatibility/2006" xmlns:p14="http://schemas.microsoft.com/office/powerpoint/2010/main">
    <mc:Choice Requires="p14">
      <p:transition spd="slow" p14:dur="2000" advTm="117765"/>
    </mc:Choice>
    <mc:Fallback xmlns="">
      <p:transition spd="slow" advTm="11776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0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22" fill="hold" display="0">
                  <p:stCondLst>
                    <p:cond delay="indefinite"/>
                  </p:stCondLst>
                  <p:endCondLst>
                    <p:cond evt="onStopAudio" delay="0">
                      <p:tgtEl>
                        <p:sldTgt/>
                      </p:tgtEl>
                    </p:cond>
                  </p:endCondLst>
                </p:cTn>
                <p:tgtEl>
                  <p:spTgt spid="9"/>
                </p:tgtEl>
              </p:cMediaNode>
            </p:audio>
          </p:childTnLst>
        </p:cTn>
      </p:par>
    </p:tnLst>
    <p:bldLst>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p:cNvSpPr txBox="1"/>
          <p:nvPr/>
        </p:nvSpPr>
        <p:spPr>
          <a:xfrm>
            <a:off x="461824" y="2505670"/>
            <a:ext cx="3927229" cy="1477328"/>
          </a:xfrm>
          <a:prstGeom prst="rect">
            <a:avLst/>
          </a:prstGeom>
          <a:noFill/>
        </p:spPr>
        <p:txBody>
          <a:bodyPr wrap="square" rtlCol="0">
            <a:spAutoFit/>
          </a:bodyPr>
          <a:lstStyle/>
          <a:p>
            <a:r>
              <a:rPr lang="fr-FR" b="1" u="sng" dirty="0">
                <a:latin typeface="Arial" panose="020B0604020202020204" pitchFamily="34" charset="0"/>
                <a:cs typeface="Arial" panose="020B0604020202020204" pitchFamily="34" charset="0"/>
              </a:rPr>
              <a:t>Rappel de la théorie endosymbiotique </a:t>
            </a:r>
          </a:p>
          <a:p>
            <a:r>
              <a:rPr lang="fr-FR" dirty="0">
                <a:latin typeface="Arial" panose="020B0604020202020204" pitchFamily="34" charset="0"/>
                <a:cs typeface="Arial" panose="020B0604020202020204" pitchFamily="34" charset="0"/>
              </a:rPr>
              <a:t>à l’origine des chloroplastes (et des mitochondries) d’une cellule eucaryote.</a:t>
            </a:r>
          </a:p>
        </p:txBody>
      </p:sp>
      <p:pic>
        <p:nvPicPr>
          <p:cNvPr id="4" name="Audio 3">
            <a:hlinkClick r:id="" action="ppaction://media"/>
            <a:extLst>
              <a:ext uri="{FF2B5EF4-FFF2-40B4-BE49-F238E27FC236}">
                <a16:creationId xmlns:a16="http://schemas.microsoft.com/office/drawing/2014/main" id="{001E4315-FCF2-4170-A988-543D2C8701A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pic>
        <p:nvPicPr>
          <p:cNvPr id="5" name="Picture 2">
            <a:extLst>
              <a:ext uri="{FF2B5EF4-FFF2-40B4-BE49-F238E27FC236}">
                <a16:creationId xmlns:a16="http://schemas.microsoft.com/office/drawing/2014/main" id="{311F8F0A-412A-4C92-B3EF-70A12D7773E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4726" y="0"/>
            <a:ext cx="4095482" cy="67945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26440066"/>
      </p:ext>
    </p:extLst>
  </p:cSld>
  <p:clrMapOvr>
    <a:masterClrMapping/>
  </p:clrMapOvr>
  <mc:AlternateContent xmlns:mc="http://schemas.openxmlformats.org/markup-compatibility/2006" xmlns:p14="http://schemas.microsoft.com/office/powerpoint/2010/main">
    <mc:Choice Requires="p14">
      <p:transition spd="slow" p14:dur="2000" advTm="29749"/>
    </mc:Choice>
    <mc:Fallback xmlns="">
      <p:transition spd="slow" advTm="2974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au 9">
            <a:extLst>
              <a:ext uri="{FF2B5EF4-FFF2-40B4-BE49-F238E27FC236}">
                <a16:creationId xmlns:a16="http://schemas.microsoft.com/office/drawing/2014/main" id="{E1A688AF-B7A4-4590-88AB-A712CA148F96}"/>
              </a:ext>
            </a:extLst>
          </p:cNvPr>
          <p:cNvGraphicFramePr>
            <a:graphicFrameLocks noGrp="1"/>
          </p:cNvGraphicFramePr>
          <p:nvPr>
            <p:extLst>
              <p:ext uri="{D42A27DB-BD31-4B8C-83A1-F6EECF244321}">
                <p14:modId xmlns:p14="http://schemas.microsoft.com/office/powerpoint/2010/main" val="2293146658"/>
              </p:ext>
            </p:extLst>
          </p:nvPr>
        </p:nvGraphicFramePr>
        <p:xfrm>
          <a:off x="301185" y="1612321"/>
          <a:ext cx="10780673" cy="4738573"/>
        </p:xfrm>
        <a:graphic>
          <a:graphicData uri="http://schemas.openxmlformats.org/drawingml/2006/table">
            <a:tbl>
              <a:tblPr firstRow="1" firstCol="1" bandRow="1">
                <a:tableStyleId>{5C22544A-7EE6-4342-B048-85BDC9FD1C3A}</a:tableStyleId>
              </a:tblPr>
              <a:tblGrid>
                <a:gridCol w="1298281">
                  <a:extLst>
                    <a:ext uri="{9D8B030D-6E8A-4147-A177-3AD203B41FA5}">
                      <a16:colId xmlns:a16="http://schemas.microsoft.com/office/drawing/2014/main" val="76184986"/>
                    </a:ext>
                  </a:extLst>
                </a:gridCol>
                <a:gridCol w="1272523">
                  <a:extLst>
                    <a:ext uri="{9D8B030D-6E8A-4147-A177-3AD203B41FA5}">
                      <a16:colId xmlns:a16="http://schemas.microsoft.com/office/drawing/2014/main" val="178324589"/>
                    </a:ext>
                  </a:extLst>
                </a:gridCol>
                <a:gridCol w="1249251">
                  <a:extLst>
                    <a:ext uri="{9D8B030D-6E8A-4147-A177-3AD203B41FA5}">
                      <a16:colId xmlns:a16="http://schemas.microsoft.com/office/drawing/2014/main" val="845274736"/>
                    </a:ext>
                  </a:extLst>
                </a:gridCol>
                <a:gridCol w="2320206">
                  <a:extLst>
                    <a:ext uri="{9D8B030D-6E8A-4147-A177-3AD203B41FA5}">
                      <a16:colId xmlns:a16="http://schemas.microsoft.com/office/drawing/2014/main" val="2048045685"/>
                    </a:ext>
                  </a:extLst>
                </a:gridCol>
                <a:gridCol w="2320206">
                  <a:extLst>
                    <a:ext uri="{9D8B030D-6E8A-4147-A177-3AD203B41FA5}">
                      <a16:colId xmlns:a16="http://schemas.microsoft.com/office/drawing/2014/main" val="3169454869"/>
                    </a:ext>
                  </a:extLst>
                </a:gridCol>
                <a:gridCol w="2320206">
                  <a:extLst>
                    <a:ext uri="{9D8B030D-6E8A-4147-A177-3AD203B41FA5}">
                      <a16:colId xmlns:a16="http://schemas.microsoft.com/office/drawing/2014/main" val="1116238987"/>
                    </a:ext>
                  </a:extLst>
                </a:gridCol>
              </a:tblGrid>
              <a:tr h="229994">
                <a:tc gridSpan="3">
                  <a:txBody>
                    <a:bodyPr/>
                    <a:lstStyle/>
                    <a:p>
                      <a:pPr>
                        <a:lnSpc>
                          <a:spcPct val="107000"/>
                        </a:lnSpc>
                        <a:spcAft>
                          <a:spcPts val="0"/>
                        </a:spcAft>
                      </a:pPr>
                      <a:r>
                        <a:rPr lang="fr-FR" sz="1400" dirty="0">
                          <a:effectLst/>
                          <a:latin typeface="Arial" panose="020B0604020202020204" pitchFamily="34" charset="0"/>
                          <a:cs typeface="Arial" panose="020B0604020202020204" pitchFamily="34" charset="0"/>
                        </a:rPr>
                        <a:t> </a:t>
                      </a: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hMerge="1">
                  <a:txBody>
                    <a:bodyPr/>
                    <a:lstStyle/>
                    <a:p>
                      <a:endParaRPr lang="fr-FR"/>
                    </a:p>
                  </a:txBody>
                  <a:tcPr/>
                </a:tc>
                <a:tc hMerge="1">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fr-FR" sz="1400" dirty="0">
                          <a:effectLst/>
                          <a:latin typeface="Arial" panose="020B0604020202020204" pitchFamily="34" charset="0"/>
                          <a:ea typeface="Calibri" panose="020F0502020204030204" pitchFamily="34" charset="0"/>
                          <a:cs typeface="Arial" panose="020B0604020202020204" pitchFamily="34" charset="0"/>
                        </a:rPr>
                        <a:t>Cellule eucaryote</a:t>
                      </a:r>
                    </a:p>
                  </a:txBody>
                  <a:tcPr marL="68580" marR="68580" marT="0" marB="0"/>
                </a:tc>
                <a:tc>
                  <a:txBody>
                    <a:bodyPr/>
                    <a:lstStyle/>
                    <a:p>
                      <a:pPr algn="ctr">
                        <a:lnSpc>
                          <a:spcPct val="107000"/>
                        </a:lnSpc>
                        <a:spcAft>
                          <a:spcPts val="0"/>
                        </a:spcAft>
                      </a:pPr>
                      <a:r>
                        <a:rPr lang="fr-FR" sz="1400" dirty="0">
                          <a:effectLst/>
                          <a:latin typeface="Arial" panose="020B0604020202020204" pitchFamily="34" charset="0"/>
                          <a:cs typeface="Arial" panose="020B0604020202020204" pitchFamily="34" charset="0"/>
                        </a:rPr>
                        <a:t>Chloroplaste</a:t>
                      </a: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0"/>
                        </a:spcAft>
                      </a:pPr>
                      <a:r>
                        <a:rPr lang="fr-FR" sz="1400" dirty="0">
                          <a:effectLst/>
                          <a:latin typeface="Arial" panose="020B0604020202020204" pitchFamily="34" charset="0"/>
                          <a:cs typeface="Arial" panose="020B0604020202020204" pitchFamily="34" charset="0"/>
                        </a:rPr>
                        <a:t>Cyanobactérie </a:t>
                      </a: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304953292"/>
                  </a:ext>
                </a:extLst>
              </a:tr>
              <a:tr h="229994">
                <a:tc rowSpan="3">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Structure</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r>
                        <a:rPr lang="fr-FR" sz="1200">
                          <a:effectLst/>
                          <a:latin typeface="Arial" panose="020B0604020202020204" pitchFamily="34" charset="0"/>
                          <a:cs typeface="Arial" panose="020B0604020202020204" pitchFamily="34" charset="0"/>
                        </a:rPr>
                        <a:t>Dimensions</a:t>
                      </a:r>
                      <a:endParaRPr lang="fr-FR"/>
                    </a:p>
                  </a:txBody>
                  <a:tcPr marL="68580" marR="68580" marT="0" marB="0"/>
                </a:tc>
                <a:tc hMerge="1">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637161804"/>
                  </a:ext>
                </a:extLst>
              </a:tr>
              <a:tr h="229994">
                <a:tc vMerge="1">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r>
                        <a:rPr lang="fr-FR" sz="1200" dirty="0">
                          <a:effectLst/>
                          <a:latin typeface="Arial" panose="020B0604020202020204" pitchFamily="34" charset="0"/>
                          <a:ea typeface="Calibri" panose="020F0502020204030204" pitchFamily="34" charset="0"/>
                          <a:cs typeface="Arial" panose="020B0604020202020204" pitchFamily="34" charset="0"/>
                        </a:rPr>
                        <a:t>Paroi</a:t>
                      </a:r>
                      <a:endParaRPr lang="fr-FR" dirty="0"/>
                    </a:p>
                  </a:txBody>
                  <a:tcPr marL="68580" marR="68580" marT="0" marB="0" anchor="ctr"/>
                </a:tc>
                <a:tc hMerge="1">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964084709"/>
                  </a:ext>
                </a:extLst>
              </a:tr>
              <a:tr h="540184">
                <a:tc vMerge="1">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r>
                        <a:rPr lang="fr-FR" sz="1200" dirty="0">
                          <a:effectLst/>
                          <a:latin typeface="Arial" panose="020B0604020202020204" pitchFamily="34" charset="0"/>
                          <a:ea typeface="Calibri" panose="020F0502020204030204" pitchFamily="34" charset="0"/>
                          <a:cs typeface="Arial" panose="020B0604020202020204" pitchFamily="34" charset="0"/>
                        </a:rPr>
                        <a:t>Membrane</a:t>
                      </a:r>
                      <a:endParaRPr lang="fr-FR" dirty="0"/>
                    </a:p>
                  </a:txBody>
                  <a:tcPr marL="68580" marR="68580" marT="0" marB="0" anchor="ctr"/>
                </a:tc>
                <a:tc hMerge="1">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912572693"/>
                  </a:ext>
                </a:extLst>
              </a:tr>
              <a:tr h="312021">
                <a:tc rowSpan="5">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Matériel génétique</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r>
                        <a:rPr lang="fr-FR" sz="1200" dirty="0">
                          <a:effectLst/>
                          <a:latin typeface="Arial" panose="020B0604020202020204" pitchFamily="34" charset="0"/>
                          <a:cs typeface="Arial" panose="020B0604020202020204" pitchFamily="34" charset="0"/>
                        </a:rPr>
                        <a:t>Forme</a:t>
                      </a:r>
                      <a:endParaRPr lang="fr-FR" dirty="0"/>
                    </a:p>
                  </a:txBody>
                  <a:tcPr marL="68580" marR="68580" marT="0" marB="0" anchor="ctr"/>
                </a:tc>
                <a:tc hMerge="1">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206706126"/>
                  </a:ext>
                </a:extLst>
              </a:tr>
              <a:tr h="441297">
                <a:tc vMerge="1">
                  <a:txBody>
                    <a:bodyPr/>
                    <a:lstStyle/>
                    <a:p>
                      <a:endParaRPr lang="fr-FR"/>
                    </a:p>
                  </a:txBody>
                  <a:tcPr/>
                </a:tc>
                <a:tc gridSpan="2">
                  <a:txBody>
                    <a:bodyPr/>
                    <a:lstStyle/>
                    <a:p>
                      <a:r>
                        <a:rPr lang="fr-FR" sz="1200" dirty="0">
                          <a:effectLst/>
                          <a:latin typeface="Arial" panose="020B0604020202020204" pitchFamily="34" charset="0"/>
                          <a:cs typeface="Arial" panose="020B0604020202020204" pitchFamily="34" charset="0"/>
                        </a:rPr>
                        <a:t>Composition, structure</a:t>
                      </a:r>
                      <a:endParaRPr lang="fr-FR" dirty="0"/>
                    </a:p>
                  </a:txBody>
                  <a:tcPr marL="68580" marR="68580" marT="0" marB="0" anchor="ctr"/>
                </a:tc>
                <a:tc hMerge="1">
                  <a:txBody>
                    <a:bodyPr/>
                    <a:lstStyle/>
                    <a:p>
                      <a:endParaRPr lang="fr-FR" sz="1400" dirty="0">
                        <a:latin typeface="Arial" panose="020B0604020202020204" pitchFamily="34" charset="0"/>
                        <a:cs typeface="Arial" panose="020B0604020202020204" pitchFamily="34" charset="0"/>
                      </a:endParaRPr>
                    </a:p>
                  </a:txBody>
                  <a:tcPr marL="68580" marR="68580" marT="0" marB="0" anchor="ctr"/>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525328184"/>
                  </a:ext>
                </a:extLst>
              </a:tr>
              <a:tr h="414883">
                <a:tc vMerge="1">
                  <a:txBody>
                    <a:bodyPr/>
                    <a:lstStyle/>
                    <a:p>
                      <a:endParaRPr lang="fr-FR"/>
                    </a:p>
                  </a:txBody>
                  <a:tcPr/>
                </a:tc>
                <a:tc rowSpan="2" gridSpan="2">
                  <a:txBody>
                    <a:bodyPr/>
                    <a:lstStyle/>
                    <a:p>
                      <a:r>
                        <a:rPr lang="fr-FR" sz="1200" dirty="0">
                          <a:effectLst/>
                          <a:latin typeface="Arial" panose="020B0604020202020204" pitchFamily="34" charset="0"/>
                          <a:cs typeface="Arial" panose="020B0604020202020204" pitchFamily="34" charset="0"/>
                        </a:rPr>
                        <a:t>Expression </a:t>
                      </a:r>
                      <a:endParaRPr lang="fr-FR" dirty="0"/>
                    </a:p>
                  </a:txBody>
                  <a:tcPr marL="68580" marR="68580" marT="0" marB="0" anchor="ctr"/>
                </a:tc>
                <a:tc rowSpan="2" hMerge="1">
                  <a:txBody>
                    <a:bodyPr/>
                    <a:lstStyle/>
                    <a:p>
                      <a:endParaRPr lang="fr-FR" sz="1400" dirty="0">
                        <a:latin typeface="Arial" panose="020B0604020202020204" pitchFamily="34" charset="0"/>
                        <a:cs typeface="Arial" panose="020B0604020202020204" pitchFamily="34" charset="0"/>
                      </a:endParaRPr>
                    </a:p>
                  </a:txBody>
                  <a:tcPr marL="68580" marR="68580" marT="0" marB="0" anchor="ctr"/>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833106127"/>
                  </a:ext>
                </a:extLst>
              </a:tr>
              <a:tr h="414883">
                <a:tc vMerge="1">
                  <a:txBody>
                    <a:bodyPr/>
                    <a:lstStyle/>
                    <a:p>
                      <a:endParaRPr lang="fr-FR"/>
                    </a:p>
                  </a:txBody>
                  <a:tcPr/>
                </a:tc>
                <a:tc gridSpan="2" vMerge="1">
                  <a:txBody>
                    <a:bodyPr/>
                    <a:lstStyle/>
                    <a:p>
                      <a:endParaRPr lang="fr-FR"/>
                    </a:p>
                  </a:txBody>
                  <a:tcPr/>
                </a:tc>
                <a:tc hMerge="1" vMerge="1">
                  <a:txBody>
                    <a:bodyPr/>
                    <a:lstStyle/>
                    <a:p>
                      <a:endParaRPr lang="fr-FR"/>
                    </a:p>
                  </a:txBody>
                  <a:tcPr/>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864368124"/>
                  </a:ext>
                </a:extLst>
              </a:tr>
              <a:tr h="229994">
                <a:tc vMerge="1">
                  <a:txBody>
                    <a:bodyPr/>
                    <a:lstStyle/>
                    <a:p>
                      <a:endParaRPr lang="fr-FR"/>
                    </a:p>
                  </a:txBody>
                  <a:tcPr/>
                </a:tc>
                <a:tc gridSpan="2">
                  <a:txBody>
                    <a:bodyPr/>
                    <a:lstStyle/>
                    <a:p>
                      <a:r>
                        <a:rPr lang="fr-FR" sz="1200" dirty="0">
                          <a:effectLst/>
                          <a:latin typeface="Arial" panose="020B0604020202020204" pitchFamily="34" charset="0"/>
                          <a:cs typeface="Arial" panose="020B0604020202020204" pitchFamily="34" charset="0"/>
                        </a:rPr>
                        <a:t>Dimension</a:t>
                      </a:r>
                      <a:endParaRPr lang="fr-FR" dirty="0"/>
                    </a:p>
                  </a:txBody>
                  <a:tcPr marL="68580" marR="68580" marT="0" marB="0" anchor="ctr"/>
                </a:tc>
                <a:tc hMerge="1">
                  <a:txBody>
                    <a:bodyPr/>
                    <a:lstStyle/>
                    <a:p>
                      <a:endParaRPr lang="fr-FR" sz="1400" dirty="0">
                        <a:latin typeface="Arial" panose="020B0604020202020204" pitchFamily="34" charset="0"/>
                        <a:cs typeface="Arial" panose="020B0604020202020204" pitchFamily="34" charset="0"/>
                      </a:endParaRPr>
                    </a:p>
                  </a:txBody>
                  <a:tcPr marL="68580" marR="68580" marT="0" marB="0" anchor="ctr"/>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309293370"/>
                  </a:ext>
                </a:extLst>
              </a:tr>
              <a:tr h="627016">
                <a:tc rowSpan="3">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Mécanismes </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gridSpan="2">
                  <a:txBody>
                    <a:bodyPr/>
                    <a:lstStyle/>
                    <a:p>
                      <a:pPr>
                        <a:lnSpc>
                          <a:spcPct val="107000"/>
                        </a:lnSpc>
                        <a:spcAft>
                          <a:spcPts val="0"/>
                        </a:spcAft>
                      </a:pPr>
                      <a:r>
                        <a:rPr lang="fr-FR" sz="1200" dirty="0">
                          <a:effectLst/>
                          <a:latin typeface="Arial" panose="020B0604020202020204" pitchFamily="34" charset="0"/>
                          <a:ea typeface="Calibri" panose="020F0502020204030204" pitchFamily="34" charset="0"/>
                          <a:cs typeface="Arial" panose="020B0604020202020204" pitchFamily="34" charset="0"/>
                        </a:rPr>
                        <a:t>Multiplication cellulaire</a:t>
                      </a:r>
                    </a:p>
                  </a:txBody>
                  <a:tcPr marL="68580" marR="68580" marT="0" marB="0" anchor="ctr"/>
                </a:tc>
                <a:tc hMerge="1">
                  <a:txBody>
                    <a:bodyPr/>
                    <a:lstStyle/>
                    <a:p>
                      <a:pPr>
                        <a:lnSpc>
                          <a:spcPct val="107000"/>
                        </a:lnSpc>
                        <a:spcAft>
                          <a:spcPts val="0"/>
                        </a:spcAft>
                      </a:pP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877919635"/>
                  </a:ext>
                </a:extLst>
              </a:tr>
              <a:tr h="627016">
                <a:tc vMerge="1">
                  <a:txBody>
                    <a:bodyPr/>
                    <a:lstStyle/>
                    <a:p>
                      <a:pPr>
                        <a:lnSpc>
                          <a:spcPct val="107000"/>
                        </a:lnSpc>
                        <a:spcAft>
                          <a:spcPts val="0"/>
                        </a:spcAft>
                      </a:pP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rowSpan="2">
                  <a:txBody>
                    <a:bodyPr/>
                    <a:lstStyle/>
                    <a:p>
                      <a:r>
                        <a:rPr lang="fr-FR" sz="1200" dirty="0">
                          <a:latin typeface="Arial" panose="020B0604020202020204" pitchFamily="34" charset="0"/>
                          <a:cs typeface="Arial" panose="020B0604020202020204" pitchFamily="34" charset="0"/>
                        </a:rPr>
                        <a:t>Photosynthèse</a:t>
                      </a:r>
                    </a:p>
                  </a:txBody>
                  <a:tcPr marL="68580" marR="68580" marT="0" marB="0" anchor="ctr"/>
                </a:tc>
                <a:tc>
                  <a:txBody>
                    <a:bodyPr/>
                    <a:lstStyle/>
                    <a:p>
                      <a:pPr>
                        <a:lnSpc>
                          <a:spcPct val="107000"/>
                        </a:lnSpc>
                        <a:spcAft>
                          <a:spcPts val="0"/>
                        </a:spcAft>
                      </a:pPr>
                      <a:r>
                        <a:rPr lang="fr-FR" sz="1200" dirty="0">
                          <a:effectLst/>
                          <a:latin typeface="Arial" panose="020B0604020202020204" pitchFamily="34" charset="0"/>
                          <a:cs typeface="Arial" panose="020B0604020202020204" pitchFamily="34" charset="0"/>
                        </a:rPr>
                        <a:t>Thylakoïdes</a:t>
                      </a:r>
                      <a:endParaRPr lang="fr-FR" sz="12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963415022"/>
                  </a:ext>
                </a:extLst>
              </a:tr>
              <a:tr h="441297">
                <a:tc vMerge="1">
                  <a:txBody>
                    <a:bodyPr/>
                    <a:lstStyle/>
                    <a:p>
                      <a:endParaRPr lang="fr-FR"/>
                    </a:p>
                  </a:txBody>
                  <a:tcPr/>
                </a:tc>
                <a:tc vMerge="1">
                  <a:txBody>
                    <a:bodyPr/>
                    <a:lstStyle/>
                    <a:p>
                      <a:endParaRPr lang="fr-FR"/>
                    </a:p>
                  </a:txBody>
                  <a:tcPr/>
                </a:tc>
                <a:tc>
                  <a:txBody>
                    <a:bodyPr/>
                    <a:lstStyle/>
                    <a:p>
                      <a:r>
                        <a:rPr lang="fr-FR" sz="1200" dirty="0">
                          <a:effectLst/>
                          <a:latin typeface="Arial" panose="020B0604020202020204" pitchFamily="34" charset="0"/>
                          <a:cs typeface="Arial" panose="020B0604020202020204" pitchFamily="34" charset="0"/>
                        </a:rPr>
                        <a:t>Chlorophylle a</a:t>
                      </a:r>
                      <a:endParaRPr lang="fr-FR" sz="1200" dirty="0">
                        <a:latin typeface="Arial" panose="020B0604020202020204" pitchFamily="34" charset="0"/>
                        <a:cs typeface="Arial" panose="020B0604020202020204" pitchFamily="34" charset="0"/>
                      </a:endParaRPr>
                    </a:p>
                  </a:txBody>
                  <a:tcPr marL="68580" marR="68580" marT="0" marB="0" anchor="ctr"/>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nSpc>
                          <a:spcPct val="107000"/>
                        </a:lnSpc>
                        <a:spcAft>
                          <a:spcPts val="0"/>
                        </a:spcAft>
                      </a:pPr>
                      <a:endParaRPr lang="fr-FR"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997622723"/>
                  </a:ext>
                </a:extLst>
              </a:tr>
            </a:tbl>
          </a:graphicData>
        </a:graphic>
      </p:graphicFrame>
      <p:sp>
        <p:nvSpPr>
          <p:cNvPr id="4" name="ZoneTexte 3">
            <a:extLst>
              <a:ext uri="{FF2B5EF4-FFF2-40B4-BE49-F238E27FC236}">
                <a16:creationId xmlns:a16="http://schemas.microsoft.com/office/drawing/2014/main" id="{23DFBAEE-E1BB-4506-A531-EB71F501838E}"/>
              </a:ext>
            </a:extLst>
          </p:cNvPr>
          <p:cNvSpPr txBox="1"/>
          <p:nvPr/>
        </p:nvSpPr>
        <p:spPr>
          <a:xfrm>
            <a:off x="358728" y="348401"/>
            <a:ext cx="10665585" cy="954107"/>
          </a:xfrm>
          <a:prstGeom prst="rect">
            <a:avLst/>
          </a:prstGeom>
          <a:noFill/>
          <a:ln>
            <a:solidFill>
              <a:schemeClr val="tx1"/>
            </a:solidFill>
          </a:ln>
        </p:spPr>
        <p:txBody>
          <a:bodyPr wrap="square" rtlCol="0">
            <a:spAutoFit/>
          </a:bodyPr>
          <a:lstStyle/>
          <a:p>
            <a:r>
              <a:rPr lang="fr-FR" sz="1400" b="1" dirty="0">
                <a:latin typeface="Arial" panose="020B0604020202020204" pitchFamily="34" charset="0"/>
                <a:cs typeface="Arial" panose="020B0604020202020204" pitchFamily="34" charset="0"/>
              </a:rPr>
              <a:t>Activité : Testons l’hypothèse d’une origine endosymbiotique  des chloroplastes. Pour cela, il faut comparer les caractéristiques des chloroplastes et d’une cyanobactérie (ainsi que celle de la cellule eucaryote) pour identifier ou non la présence de ressemblances.</a:t>
            </a:r>
            <a:endParaRPr lang="fr-FR" sz="1400" b="1" strike="sngStrike" dirty="0">
              <a:latin typeface="Arial" panose="020B0604020202020204" pitchFamily="34" charset="0"/>
              <a:cs typeface="Arial" panose="020B0604020202020204" pitchFamily="34" charset="0"/>
            </a:endParaRPr>
          </a:p>
          <a:p>
            <a:r>
              <a:rPr lang="fr-FR" sz="1400" b="1" dirty="0">
                <a:latin typeface="Arial" panose="020B0604020202020204" pitchFamily="34" charset="0"/>
                <a:cs typeface="Arial" panose="020B0604020202020204" pitchFamily="34" charset="0"/>
              </a:rPr>
              <a:t>A l’aide des documents suivant compléter la trame du tableau fourni.</a:t>
            </a:r>
          </a:p>
        </p:txBody>
      </p:sp>
      <p:pic>
        <p:nvPicPr>
          <p:cNvPr id="5" name="Audio 4">
            <a:hlinkClick r:id="" action="ppaction://media"/>
            <a:extLst>
              <a:ext uri="{FF2B5EF4-FFF2-40B4-BE49-F238E27FC236}">
                <a16:creationId xmlns:a16="http://schemas.microsoft.com/office/drawing/2014/main" id="{13B04DFF-73CE-4577-B109-B1C9BCE3B3E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366500" y="6032500"/>
            <a:ext cx="609600" cy="609600"/>
          </a:xfrm>
          <a:prstGeom prst="rect">
            <a:avLst/>
          </a:prstGeom>
        </p:spPr>
      </p:pic>
    </p:spTree>
    <p:extLst>
      <p:ext uri="{BB962C8B-B14F-4D97-AF65-F5344CB8AC3E}">
        <p14:creationId xmlns:p14="http://schemas.microsoft.com/office/powerpoint/2010/main" val="812226661"/>
      </p:ext>
    </p:extLst>
  </p:cSld>
  <p:clrMapOvr>
    <a:masterClrMapping/>
  </p:clrMapOvr>
  <mc:AlternateContent xmlns:mc="http://schemas.openxmlformats.org/markup-compatibility/2006" xmlns:p14="http://schemas.microsoft.com/office/powerpoint/2010/main">
    <mc:Choice Requires="p14">
      <p:transition spd="slow" p14:dur="2000" advTm="46673"/>
    </mc:Choice>
    <mc:Fallback xmlns="">
      <p:transition spd="slow" advTm="466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02ED72EB-5108-424E-8B81-A0A85FFB1D7B}"/>
              </a:ext>
            </a:extLst>
          </p:cNvPr>
          <p:cNvSpPr txBox="1"/>
          <p:nvPr/>
        </p:nvSpPr>
        <p:spPr>
          <a:xfrm>
            <a:off x="261065" y="1335472"/>
            <a:ext cx="11463807" cy="553998"/>
          </a:xfrm>
          <a:prstGeom prst="rect">
            <a:avLst/>
          </a:prstGeom>
          <a:noFill/>
        </p:spPr>
        <p:txBody>
          <a:bodyPr wrap="square" rtlCol="0">
            <a:spAutoFit/>
          </a:bodyPr>
          <a:lstStyle/>
          <a:p>
            <a:r>
              <a:rPr lang="fr-FR" b="1" dirty="0">
                <a:latin typeface="Arial" panose="020B0604020202020204" pitchFamily="34" charset="0"/>
                <a:cs typeface="Arial" panose="020B0604020202020204" pitchFamily="34" charset="0"/>
              </a:rPr>
              <a:t>Electronographie d’une cyanobactérie (</a:t>
            </a:r>
            <a:r>
              <a:rPr lang="fr-FR" b="1" i="1" u="sng" dirty="0" err="1">
                <a:latin typeface="Arial" panose="020B0604020202020204" pitchFamily="34" charset="0"/>
                <a:cs typeface="Arial" panose="020B0604020202020204" pitchFamily="34" charset="0"/>
              </a:rPr>
              <a:t>Calothrix</a:t>
            </a:r>
            <a:r>
              <a:rPr lang="fr-FR" b="1" i="1" u="sng" dirty="0">
                <a:latin typeface="Arial" panose="020B0604020202020204" pitchFamily="34" charset="0"/>
                <a:cs typeface="Arial" panose="020B0604020202020204" pitchFamily="34" charset="0"/>
              </a:rPr>
              <a:t> </a:t>
            </a:r>
            <a:r>
              <a:rPr lang="fr-FR" b="1" i="1" u="sng" dirty="0" err="1">
                <a:latin typeface="Arial" panose="020B0604020202020204" pitchFamily="34" charset="0"/>
                <a:cs typeface="Arial" panose="020B0604020202020204" pitchFamily="34" charset="0"/>
              </a:rPr>
              <a:t>sp</a:t>
            </a:r>
            <a:r>
              <a:rPr lang="fr-FR" b="1" i="1" u="sng" dirty="0">
                <a:latin typeface="Arial" panose="020B0604020202020204" pitchFamily="34" charset="0"/>
                <a:cs typeface="Arial" panose="020B0604020202020204" pitchFamily="34" charset="0"/>
              </a:rPr>
              <a:t>.</a:t>
            </a:r>
            <a:r>
              <a:rPr lang="fr-FR" b="1" dirty="0">
                <a:latin typeface="Arial" panose="020B0604020202020204" pitchFamily="34" charset="0"/>
                <a:cs typeface="Arial" panose="020B0604020202020204" pitchFamily="34" charset="0"/>
              </a:rPr>
              <a:t>) à gauche et son schéma d’interprétation à droite.</a:t>
            </a:r>
          </a:p>
          <a:p>
            <a:r>
              <a:rPr lang="fr-FR" sz="1200" dirty="0">
                <a:latin typeface="Arial" panose="020B0604020202020204" pitchFamily="34" charset="0"/>
                <a:cs typeface="Arial" panose="020B0604020202020204" pitchFamily="34" charset="0"/>
                <a:hlinkClick r:id="rId5"/>
              </a:rPr>
              <a:t>http://www.snv.jussieu.fr/bmedia/Chloroplaste/calothrix.htm</a:t>
            </a:r>
            <a:r>
              <a:rPr lang="fr-FR" sz="1200" b="1" i="1" dirty="0">
                <a:latin typeface="Arial" panose="020B0604020202020204" pitchFamily="34" charset="0"/>
                <a:cs typeface="Arial" panose="020B0604020202020204" pitchFamily="34" charset="0"/>
              </a:rPr>
              <a:t> </a:t>
            </a:r>
            <a:endParaRPr lang="fr-FR" sz="1200" dirty="0">
              <a:latin typeface="Arial" panose="020B0604020202020204" pitchFamily="34" charset="0"/>
              <a:cs typeface="Arial" panose="020B0604020202020204" pitchFamily="34" charset="0"/>
            </a:endParaRPr>
          </a:p>
        </p:txBody>
      </p:sp>
      <p:pic>
        <p:nvPicPr>
          <p:cNvPr id="6" name="Audio 5">
            <a:hlinkClick r:id="" action="ppaction://media"/>
            <a:extLst>
              <a:ext uri="{FF2B5EF4-FFF2-40B4-BE49-F238E27FC236}">
                <a16:creationId xmlns:a16="http://schemas.microsoft.com/office/drawing/2014/main" id="{A40B5BE4-3BC6-4255-A2AE-B0E6E92AC58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366500" y="6032500"/>
            <a:ext cx="609600" cy="609600"/>
          </a:xfrm>
          <a:prstGeom prst="rect">
            <a:avLst/>
          </a:prstGeom>
        </p:spPr>
      </p:pic>
      <p:pic>
        <p:nvPicPr>
          <p:cNvPr id="7" name="Image 6">
            <a:extLst>
              <a:ext uri="{FF2B5EF4-FFF2-40B4-BE49-F238E27FC236}">
                <a16:creationId xmlns:a16="http://schemas.microsoft.com/office/drawing/2014/main" id="{DAC35339-29ED-4A6E-A53B-962C1E514E9F}"/>
              </a:ext>
            </a:extLst>
          </p:cNvPr>
          <p:cNvPicPr>
            <a:picLocks noChangeAspect="1"/>
          </p:cNvPicPr>
          <p:nvPr/>
        </p:nvPicPr>
        <p:blipFill>
          <a:blip r:embed="rId7"/>
          <a:stretch>
            <a:fillRect/>
          </a:stretch>
        </p:blipFill>
        <p:spPr>
          <a:xfrm>
            <a:off x="165815" y="2071219"/>
            <a:ext cx="6934200" cy="4286250"/>
          </a:xfrm>
          <a:prstGeom prst="rect">
            <a:avLst/>
          </a:prstGeom>
        </p:spPr>
      </p:pic>
      <p:pic>
        <p:nvPicPr>
          <p:cNvPr id="8" name="Image 7">
            <a:extLst>
              <a:ext uri="{FF2B5EF4-FFF2-40B4-BE49-F238E27FC236}">
                <a16:creationId xmlns:a16="http://schemas.microsoft.com/office/drawing/2014/main" id="{9B4240A9-292C-4DA2-A280-46C7D44F35EB}"/>
              </a:ext>
            </a:extLst>
          </p:cNvPr>
          <p:cNvPicPr>
            <a:picLocks noChangeAspect="1"/>
          </p:cNvPicPr>
          <p:nvPr/>
        </p:nvPicPr>
        <p:blipFill>
          <a:blip r:embed="rId8"/>
          <a:stretch>
            <a:fillRect/>
          </a:stretch>
        </p:blipFill>
        <p:spPr>
          <a:xfrm>
            <a:off x="7228803" y="2071218"/>
            <a:ext cx="4400819" cy="4342401"/>
          </a:xfrm>
          <a:prstGeom prst="rect">
            <a:avLst/>
          </a:prstGeom>
        </p:spPr>
      </p:pic>
    </p:spTree>
    <p:extLst>
      <p:ext uri="{BB962C8B-B14F-4D97-AF65-F5344CB8AC3E}">
        <p14:creationId xmlns:p14="http://schemas.microsoft.com/office/powerpoint/2010/main" val="2721487272"/>
      </p:ext>
    </p:extLst>
  </p:cSld>
  <p:clrMapOvr>
    <a:masterClrMapping/>
  </p:clrMapOvr>
  <mc:AlternateContent xmlns:mc="http://schemas.openxmlformats.org/markup-compatibility/2006" xmlns:p14="http://schemas.microsoft.com/office/powerpoint/2010/main">
    <mc:Choice Requires="p14">
      <p:transition spd="slow" p14:dur="2000" advTm="28714"/>
    </mc:Choice>
    <mc:Fallback xmlns="">
      <p:transition spd="slow" advTm="287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2.7|14.4|26.9|11.7"/>
</p:tagLst>
</file>

<file path=ppt/tags/tag2.xml><?xml version="1.0" encoding="utf-8"?>
<p:tagLst xmlns:a="http://schemas.openxmlformats.org/drawingml/2006/main" xmlns:r="http://schemas.openxmlformats.org/officeDocument/2006/relationships" xmlns:p="http://schemas.openxmlformats.org/presentationml/2006/main">
  <p:tag name="TIMING" val="|26.9|38.5|31.2"/>
</p:tagLst>
</file>

<file path=ppt/tags/tag3.xml><?xml version="1.0" encoding="utf-8"?>
<p:tagLst xmlns:a="http://schemas.openxmlformats.org/drawingml/2006/main" xmlns:r="http://schemas.openxmlformats.org/officeDocument/2006/relationships" xmlns:p="http://schemas.openxmlformats.org/presentationml/2006/main">
  <p:tag name="TIMING" val="|35.1"/>
</p:tagLst>
</file>

<file path=ppt/tags/tag4.xml><?xml version="1.0" encoding="utf-8"?>
<p:tagLst xmlns:a="http://schemas.openxmlformats.org/drawingml/2006/main" xmlns:r="http://schemas.openxmlformats.org/officeDocument/2006/relationships" xmlns:p="http://schemas.openxmlformats.org/presentationml/2006/main">
  <p:tag name="TIMING" val="|43.5"/>
</p:tagLst>
</file>

<file path=ppt/theme/theme1.xml><?xml version="1.0" encoding="utf-8"?>
<a:theme xmlns:a="http://schemas.openxmlformats.org/drawingml/2006/main" name="Facette">
  <a:themeElements>
    <a:clrScheme name="Facette">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te">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te">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1135</TotalTime>
  <Words>3478</Words>
  <Application>Microsoft Office PowerPoint</Application>
  <PresentationFormat>Grand écran</PresentationFormat>
  <Paragraphs>246</Paragraphs>
  <Slides>16</Slides>
  <Notes>16</Notes>
  <HiddenSlides>0</HiddenSlides>
  <MMClips>16</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16</vt:i4>
      </vt:variant>
    </vt:vector>
  </HeadingPairs>
  <TitlesOfParts>
    <vt:vector size="24" baseType="lpstr">
      <vt:lpstr>Arial</vt:lpstr>
      <vt:lpstr>Calibri</vt:lpstr>
      <vt:lpstr>Tahoma</vt:lpstr>
      <vt:lpstr>Times New Roman</vt:lpstr>
      <vt:lpstr>Trebuchet MS</vt:lpstr>
      <vt:lpstr>Wingdings</vt:lpstr>
      <vt:lpstr>Wingdings 3</vt:lpstr>
      <vt:lpstr>Facette</vt:lpstr>
      <vt:lpstr>L’origine des chloroplastes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L’origine des chloroplastes</dc:title>
  <dc:creator>jonathan</dc:creator>
  <cp:lastModifiedBy>jonathan</cp:lastModifiedBy>
  <cp:revision>67</cp:revision>
  <cp:lastPrinted>2020-06-03T10:14:47Z</cp:lastPrinted>
  <dcterms:created xsi:type="dcterms:W3CDTF">2020-05-27T07:51:56Z</dcterms:created>
  <dcterms:modified xsi:type="dcterms:W3CDTF">2020-06-16T07:48:15Z</dcterms:modified>
</cp:coreProperties>
</file>