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65" r:id="rId5"/>
    <p:sldId id="261" r:id="rId6"/>
    <p:sldId id="258" r:id="rId7"/>
    <p:sldId id="268" r:id="rId8"/>
    <p:sldId id="262" r:id="rId9"/>
    <p:sldId id="263" r:id="rId10"/>
    <p:sldId id="264" r:id="rId11"/>
    <p:sldId id="259" r:id="rId12"/>
    <p:sldId id="266" r:id="rId13"/>
    <p:sldId id="260"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1" d="100"/>
          <a:sy n="101" d="100"/>
        </p:scale>
        <p:origin x="150"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46B35929-1FDD-421F-8AB9-0C5458C097B1}" type="datetimeFigureOut">
              <a:rPr lang="fr-FR" smtClean="0"/>
              <a:pPr/>
              <a:t>30/06/2020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CEEEA8-4B0F-42DF-B42B-19B6B18326DF}" type="slidenum">
              <a:rPr lang="fr-FR" smtClean="0"/>
              <a:pPr/>
              <a:t>‹N°›</a:t>
            </a:fld>
            <a:endParaRPr lang="fr-FR"/>
          </a:p>
        </p:txBody>
      </p:sp>
    </p:spTree>
    <p:extLst>
      <p:ext uri="{BB962C8B-B14F-4D97-AF65-F5344CB8AC3E}">
        <p14:creationId xmlns:p14="http://schemas.microsoft.com/office/powerpoint/2010/main" val="39129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B35929-1FDD-421F-8AB9-0C5458C097B1}" type="datetimeFigureOut">
              <a:rPr lang="fr-FR" smtClean="0"/>
              <a:pPr/>
              <a:t>30/06/2020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CEEEA8-4B0F-42DF-B42B-19B6B18326DF}" type="slidenum">
              <a:rPr lang="fr-FR" smtClean="0"/>
              <a:pPr/>
              <a:t>‹N°›</a:t>
            </a:fld>
            <a:endParaRPr lang="fr-FR"/>
          </a:p>
        </p:txBody>
      </p:sp>
    </p:spTree>
    <p:extLst>
      <p:ext uri="{BB962C8B-B14F-4D97-AF65-F5344CB8AC3E}">
        <p14:creationId xmlns:p14="http://schemas.microsoft.com/office/powerpoint/2010/main" val="270164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B35929-1FDD-421F-8AB9-0C5458C097B1}" type="datetimeFigureOut">
              <a:rPr lang="fr-FR" smtClean="0"/>
              <a:pPr/>
              <a:t>30/06/2020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CEEEA8-4B0F-42DF-B42B-19B6B18326DF}" type="slidenum">
              <a:rPr lang="fr-FR" smtClean="0"/>
              <a:pPr/>
              <a:t>‹N°›</a:t>
            </a:fld>
            <a:endParaRPr lang="fr-FR"/>
          </a:p>
        </p:txBody>
      </p:sp>
    </p:spTree>
    <p:extLst>
      <p:ext uri="{BB962C8B-B14F-4D97-AF65-F5344CB8AC3E}">
        <p14:creationId xmlns:p14="http://schemas.microsoft.com/office/powerpoint/2010/main" val="251747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B35929-1FDD-421F-8AB9-0C5458C097B1}" type="datetimeFigureOut">
              <a:rPr lang="fr-FR" smtClean="0"/>
              <a:pPr/>
              <a:t>30/06/2020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CEEEA8-4B0F-42DF-B42B-19B6B18326DF}" type="slidenum">
              <a:rPr lang="fr-FR" smtClean="0"/>
              <a:pPr/>
              <a:t>‹N°›</a:t>
            </a:fld>
            <a:endParaRPr lang="fr-FR"/>
          </a:p>
        </p:txBody>
      </p:sp>
    </p:spTree>
    <p:extLst>
      <p:ext uri="{BB962C8B-B14F-4D97-AF65-F5344CB8AC3E}">
        <p14:creationId xmlns:p14="http://schemas.microsoft.com/office/powerpoint/2010/main" val="95822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46B35929-1FDD-421F-8AB9-0C5458C097B1}" type="datetimeFigureOut">
              <a:rPr lang="fr-FR" smtClean="0"/>
              <a:pPr/>
              <a:t>30/06/2020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CEEEA8-4B0F-42DF-B42B-19B6B18326DF}" type="slidenum">
              <a:rPr lang="fr-FR" smtClean="0"/>
              <a:pPr/>
              <a:t>‹N°›</a:t>
            </a:fld>
            <a:endParaRPr lang="fr-FR"/>
          </a:p>
        </p:txBody>
      </p:sp>
    </p:spTree>
    <p:extLst>
      <p:ext uri="{BB962C8B-B14F-4D97-AF65-F5344CB8AC3E}">
        <p14:creationId xmlns:p14="http://schemas.microsoft.com/office/powerpoint/2010/main" val="222079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6B35929-1FDD-421F-8AB9-0C5458C097B1}" type="datetimeFigureOut">
              <a:rPr lang="fr-FR" smtClean="0"/>
              <a:pPr/>
              <a:t>30/06/2020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CEEEA8-4B0F-42DF-B42B-19B6B18326DF}" type="slidenum">
              <a:rPr lang="fr-FR" smtClean="0"/>
              <a:pPr/>
              <a:t>‹N°›</a:t>
            </a:fld>
            <a:endParaRPr lang="fr-FR"/>
          </a:p>
        </p:txBody>
      </p:sp>
    </p:spTree>
    <p:extLst>
      <p:ext uri="{BB962C8B-B14F-4D97-AF65-F5344CB8AC3E}">
        <p14:creationId xmlns:p14="http://schemas.microsoft.com/office/powerpoint/2010/main" val="358701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6B35929-1FDD-421F-8AB9-0C5458C097B1}" type="datetimeFigureOut">
              <a:rPr lang="fr-FR" smtClean="0"/>
              <a:pPr/>
              <a:t>30/06/2020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5CEEEA8-4B0F-42DF-B42B-19B6B18326DF}" type="slidenum">
              <a:rPr lang="fr-FR" smtClean="0"/>
              <a:pPr/>
              <a:t>‹N°›</a:t>
            </a:fld>
            <a:endParaRPr lang="fr-FR"/>
          </a:p>
        </p:txBody>
      </p:sp>
    </p:spTree>
    <p:extLst>
      <p:ext uri="{BB962C8B-B14F-4D97-AF65-F5344CB8AC3E}">
        <p14:creationId xmlns:p14="http://schemas.microsoft.com/office/powerpoint/2010/main" val="94921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6B35929-1FDD-421F-8AB9-0C5458C097B1}" type="datetimeFigureOut">
              <a:rPr lang="fr-FR" smtClean="0"/>
              <a:pPr/>
              <a:t>30/06/2020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5CEEEA8-4B0F-42DF-B42B-19B6B18326DF}" type="slidenum">
              <a:rPr lang="fr-FR" smtClean="0"/>
              <a:pPr/>
              <a:t>‹N°›</a:t>
            </a:fld>
            <a:endParaRPr lang="fr-FR"/>
          </a:p>
        </p:txBody>
      </p:sp>
    </p:spTree>
    <p:extLst>
      <p:ext uri="{BB962C8B-B14F-4D97-AF65-F5344CB8AC3E}">
        <p14:creationId xmlns:p14="http://schemas.microsoft.com/office/powerpoint/2010/main" val="254313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B35929-1FDD-421F-8AB9-0C5458C097B1}" type="datetimeFigureOut">
              <a:rPr lang="fr-FR" smtClean="0"/>
              <a:pPr/>
              <a:t>30/06/2020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5CEEEA8-4B0F-42DF-B42B-19B6B18326DF}" type="slidenum">
              <a:rPr lang="fr-FR" smtClean="0"/>
              <a:pPr/>
              <a:t>‹N°›</a:t>
            </a:fld>
            <a:endParaRPr lang="fr-FR"/>
          </a:p>
        </p:txBody>
      </p:sp>
    </p:spTree>
    <p:extLst>
      <p:ext uri="{BB962C8B-B14F-4D97-AF65-F5344CB8AC3E}">
        <p14:creationId xmlns:p14="http://schemas.microsoft.com/office/powerpoint/2010/main" val="91207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6B35929-1FDD-421F-8AB9-0C5458C097B1}" type="datetimeFigureOut">
              <a:rPr lang="fr-FR" smtClean="0"/>
              <a:pPr/>
              <a:t>30/06/2020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CEEEA8-4B0F-42DF-B42B-19B6B18326DF}" type="slidenum">
              <a:rPr lang="fr-FR" smtClean="0"/>
              <a:pPr/>
              <a:t>‹N°›</a:t>
            </a:fld>
            <a:endParaRPr lang="fr-FR"/>
          </a:p>
        </p:txBody>
      </p:sp>
    </p:spTree>
    <p:extLst>
      <p:ext uri="{BB962C8B-B14F-4D97-AF65-F5344CB8AC3E}">
        <p14:creationId xmlns:p14="http://schemas.microsoft.com/office/powerpoint/2010/main" val="324031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6B35929-1FDD-421F-8AB9-0C5458C097B1}" type="datetimeFigureOut">
              <a:rPr lang="fr-FR" smtClean="0"/>
              <a:pPr/>
              <a:t>30/06/2020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CEEEA8-4B0F-42DF-B42B-19B6B18326DF}" type="slidenum">
              <a:rPr lang="fr-FR" smtClean="0"/>
              <a:pPr/>
              <a:t>‹N°›</a:t>
            </a:fld>
            <a:endParaRPr lang="fr-FR"/>
          </a:p>
        </p:txBody>
      </p:sp>
    </p:spTree>
    <p:extLst>
      <p:ext uri="{BB962C8B-B14F-4D97-AF65-F5344CB8AC3E}">
        <p14:creationId xmlns:p14="http://schemas.microsoft.com/office/powerpoint/2010/main" val="377212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35929-1FDD-421F-8AB9-0C5458C097B1}" type="datetimeFigureOut">
              <a:rPr lang="fr-FR" smtClean="0"/>
              <a:pPr/>
              <a:t>30/06/2020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EEEA8-4B0F-42DF-B42B-19B6B18326DF}" type="slidenum">
              <a:rPr lang="fr-FR" smtClean="0"/>
              <a:pPr/>
              <a:t>‹N°›</a:t>
            </a:fld>
            <a:endParaRPr lang="fr-FR"/>
          </a:p>
        </p:txBody>
      </p:sp>
    </p:spTree>
    <p:extLst>
      <p:ext uri="{BB962C8B-B14F-4D97-AF65-F5344CB8AC3E}">
        <p14:creationId xmlns:p14="http://schemas.microsoft.com/office/powerpoint/2010/main" val="1336006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hyperlink" Target="https://magistere.education.fr/ac-grenoble/mod/book/view.php?id=702265&amp;chapterid=6377"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magistere.education.fr/ac-grenoble/mod/book/view.php?id=702265&amp;chapterid=6379"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magistere.education.fr/ac-grenoble/mod/book/view.php?id=702265&amp;chapterid=643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agistere.education.fr/ac-grenoble/mod/book/view.php?id=702265&amp;chapterid=6429"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ew.genial.ly/5ebe3cc28e243b0d5a32b44a/interactive-image-le-temps-et-les-roches-terminale-specialite" TargetMode="External"/><Relationship Id="rId2" Type="http://schemas.openxmlformats.org/officeDocument/2006/relationships/hyperlink" Target="https://magistere.education.fr/ac-grenoble/mod/book/view.php?id=702265&amp;chapterid=6378"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agistere.education.fr/ac-grenoble/mod/book/view.php?id=702265&amp;chapterid=6380"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agistere.education.fr/ac-grenoble/mod/book/view.php?id=702265&amp;chapterid=6430"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agistere.education.fr/ac-grenoble/mod/book/view.php?id=702265&amp;chapterid=6379"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92150"/>
          </a:xfrm>
        </p:spPr>
        <p:txBody>
          <a:bodyPr>
            <a:normAutofit/>
          </a:bodyPr>
          <a:lstStyle/>
          <a:p>
            <a:pPr algn="ctr"/>
            <a:r>
              <a:rPr lang="fr-FR" sz="3600" b="1" dirty="0" smtClean="0"/>
              <a:t>Vue globale du </a:t>
            </a:r>
            <a:r>
              <a:rPr lang="fr-FR" sz="3600" b="1" dirty="0" smtClean="0"/>
              <a:t>thème et ressources</a:t>
            </a:r>
            <a:endParaRPr lang="fr-FR" sz="3600" b="1" dirty="0"/>
          </a:p>
        </p:txBody>
      </p:sp>
      <p:sp>
        <p:nvSpPr>
          <p:cNvPr id="3" name="Espace réservé du contenu 2"/>
          <p:cNvSpPr>
            <a:spLocks noGrp="1"/>
          </p:cNvSpPr>
          <p:nvPr>
            <p:ph idx="1"/>
          </p:nvPr>
        </p:nvSpPr>
        <p:spPr>
          <a:xfrm>
            <a:off x="657225" y="1057276"/>
            <a:ext cx="10515600" cy="457199"/>
          </a:xfrm>
        </p:spPr>
        <p:txBody>
          <a:bodyPr>
            <a:normAutofit/>
          </a:bodyPr>
          <a:lstStyle/>
          <a:p>
            <a:r>
              <a:rPr lang="fr-FR" sz="2000" dirty="0">
                <a:hlinkClick r:id="rId2"/>
              </a:rPr>
              <a:t>https://</a:t>
            </a:r>
            <a:r>
              <a:rPr lang="fr-FR" sz="2000" dirty="0" smtClean="0">
                <a:hlinkClick r:id="rId2"/>
              </a:rPr>
              <a:t>magistere.education.fr/ac-grenoble/mod/book/view.php?id=702265&amp;chapterid=6377</a:t>
            </a:r>
            <a:r>
              <a:rPr lang="fr-FR" sz="2000" dirty="0" smtClean="0"/>
              <a:t> </a:t>
            </a:r>
            <a:endParaRPr lang="fr-FR" sz="2000" dirty="0"/>
          </a:p>
        </p:txBody>
      </p:sp>
      <p:pic>
        <p:nvPicPr>
          <p:cNvPr id="5" name="Image 4" descr="Capture d’écra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8268" y="1514475"/>
            <a:ext cx="7909136" cy="4952999"/>
          </a:xfrm>
          <a:prstGeom prst="rect">
            <a:avLst/>
          </a:prstGeom>
        </p:spPr>
      </p:pic>
    </p:spTree>
    <p:extLst>
      <p:ext uri="{BB962C8B-B14F-4D97-AF65-F5344CB8AC3E}">
        <p14:creationId xmlns:p14="http://schemas.microsoft.com/office/powerpoint/2010/main" val="1935927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Approche didactique de la carte géologique au millionième </a:t>
            </a:r>
            <a:endParaRPr lang="fr-FR" dirty="0"/>
          </a:p>
        </p:txBody>
      </p:sp>
      <p:pic>
        <p:nvPicPr>
          <p:cNvPr id="4098" name="Picture 2" descr="D:\Documents\Formation et inspections\Inspection\FF\Reforme bac\JDI\2020\documents magistere\carte geol dida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51760" y="2093066"/>
            <a:ext cx="5783113" cy="4234708"/>
          </a:xfrm>
          <a:prstGeom prst="rect">
            <a:avLst/>
          </a:prstGeom>
          <a:noFill/>
        </p:spPr>
      </p:pic>
      <p:sp>
        <p:nvSpPr>
          <p:cNvPr id="4" name="ZoneTexte 3"/>
          <p:cNvSpPr txBox="1"/>
          <p:nvPr/>
        </p:nvSpPr>
        <p:spPr>
          <a:xfrm>
            <a:off x="838200" y="1771650"/>
            <a:ext cx="10157460" cy="369332"/>
          </a:xfrm>
          <a:prstGeom prst="rect">
            <a:avLst/>
          </a:prstGeom>
          <a:noFill/>
        </p:spPr>
        <p:txBody>
          <a:bodyPr wrap="square" rtlCol="0">
            <a:spAutoFit/>
          </a:bodyPr>
          <a:lstStyle/>
          <a:p>
            <a:r>
              <a:rPr lang="fr-FR" dirty="0">
                <a:hlinkClick r:id="rId3"/>
              </a:rPr>
              <a:t>https://</a:t>
            </a:r>
            <a:r>
              <a:rPr lang="fr-FR" dirty="0" smtClean="0">
                <a:hlinkClick r:id="rId3"/>
              </a:rPr>
              <a:t>magistere.education.fr/ac-grenoble/mod/book/view.php?id=702265&amp;chapterid=6379</a:t>
            </a:r>
            <a:r>
              <a:rPr lang="fr-FR" dirty="0" smtClean="0"/>
              <a:t> </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150995" y="188176"/>
            <a:ext cx="232457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Terminale</a:t>
            </a:r>
          </a:p>
          <a:p>
            <a:r>
              <a:rPr lang="fr-FR" sz="1200" b="1" dirty="0"/>
              <a:t>THEMATIQUE :</a:t>
            </a:r>
          </a:p>
          <a:p>
            <a:r>
              <a:rPr lang="fr-FR" sz="1200" b="1" dirty="0"/>
              <a:t>La Terre, la vie et l’organisation du vivant</a:t>
            </a:r>
          </a:p>
        </p:txBody>
      </p:sp>
      <p:sp>
        <p:nvSpPr>
          <p:cNvPr id="6" name="ZoneTexte 5">
            <a:extLst>
              <a:ext uri="{FF2B5EF4-FFF2-40B4-BE49-F238E27FC236}">
                <a16:creationId xmlns:a16="http://schemas.microsoft.com/office/drawing/2014/main" id="{5A7319B2-606A-4F76-8F07-1755347D2A2A}"/>
              </a:ext>
            </a:extLst>
          </p:cNvPr>
          <p:cNvSpPr txBox="1"/>
          <p:nvPr/>
        </p:nvSpPr>
        <p:spPr>
          <a:xfrm>
            <a:off x="5290456" y="204302"/>
            <a:ext cx="653868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La recherche d’océans disparus</a:t>
            </a:r>
          </a:p>
        </p:txBody>
      </p:sp>
      <p:sp>
        <p:nvSpPr>
          <p:cNvPr id="7" name="ZoneTexte 6">
            <a:extLst>
              <a:ext uri="{FF2B5EF4-FFF2-40B4-BE49-F238E27FC236}">
                <a16:creationId xmlns:a16="http://schemas.microsoft.com/office/drawing/2014/main" id="{B848954D-4914-420B-B386-BD2788029894}"/>
              </a:ext>
            </a:extLst>
          </p:cNvPr>
          <p:cNvSpPr txBox="1"/>
          <p:nvPr/>
        </p:nvSpPr>
        <p:spPr>
          <a:xfrm>
            <a:off x="2530164" y="188176"/>
            <a:ext cx="2694190"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r>
              <a:rPr lang="fr-FR" sz="1200" b="1" dirty="0" smtClean="0"/>
              <a:t>:</a:t>
            </a:r>
          </a:p>
          <a:p>
            <a:r>
              <a:rPr lang="fr-FR" sz="1200" b="1" dirty="0"/>
              <a:t>À la recherche du passé géologique de notre planète : Les traces du passé mouvementé de la Terre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6" y="643453"/>
            <a:ext cx="6538686" cy="1877437"/>
          </a:xfrm>
          <a:prstGeom prst="rect">
            <a:avLst/>
          </a:prstGeom>
          <a:noFill/>
          <a:ln w="19050">
            <a:solidFill>
              <a:srgbClr val="FF0000"/>
            </a:solidFill>
          </a:ln>
        </p:spPr>
        <p:txBody>
          <a:bodyPr wrap="square" rtlCol="0">
            <a:spAutoFit/>
          </a:bodyPr>
          <a:lstStyle/>
          <a:p>
            <a:pPr algn="just"/>
            <a:r>
              <a:rPr lang="fr-FR" sz="1600" b="1" dirty="0"/>
              <a:t>Objectifs</a:t>
            </a:r>
            <a:r>
              <a:rPr lang="fr-FR" sz="1600" b="1" dirty="0">
                <a:solidFill>
                  <a:srgbClr val="FF0000"/>
                </a:solidFill>
              </a:rPr>
              <a:t> </a:t>
            </a:r>
            <a:r>
              <a:rPr lang="fr-FR" sz="1600" b="1" dirty="0" smtClean="0"/>
              <a:t>du programme :</a:t>
            </a:r>
            <a:endParaRPr lang="fr-FR" sz="1600" dirty="0"/>
          </a:p>
          <a:p>
            <a:pPr algn="just"/>
            <a:r>
              <a:rPr lang="fr-FR" sz="1600" dirty="0">
                <a:sym typeface="Wingdings 3" panose="05040102010807070707" pitchFamily="18" charset="2"/>
              </a:rPr>
              <a:t>Les élèves apprennent </a:t>
            </a:r>
            <a:r>
              <a:rPr lang="fr-FR" sz="1600" dirty="0" smtClean="0">
                <a:sym typeface="Wingdings 3" panose="05040102010807070707" pitchFamily="18" charset="2"/>
              </a:rPr>
              <a:t>:</a:t>
            </a:r>
          </a:p>
          <a:p>
            <a:pPr marL="285750" indent="-285750">
              <a:buFontTx/>
              <a:buChar char="-"/>
            </a:pPr>
            <a:r>
              <a:rPr lang="fr-FR" sz="1400" dirty="0">
                <a:ea typeface="Calibri" panose="020F0502020204030204" pitchFamily="34" charset="0"/>
                <a:cs typeface="Calibri" panose="020F0502020204030204" pitchFamily="34" charset="0"/>
              </a:rPr>
              <a:t>que </a:t>
            </a:r>
            <a:r>
              <a:rPr lang="fr-FR" sz="1400" dirty="0" smtClean="0">
                <a:ea typeface="Calibri" panose="020F0502020204030204" pitchFamily="34" charset="0"/>
                <a:cs typeface="Calibri" panose="020F0502020204030204" pitchFamily="34" charset="0"/>
              </a:rPr>
              <a:t>les </a:t>
            </a:r>
            <a:r>
              <a:rPr lang="fr-FR" sz="1400" dirty="0">
                <a:ea typeface="Calibri" panose="020F0502020204030204" pitchFamily="34" charset="0"/>
                <a:cs typeface="Calibri" panose="020F0502020204030204" pitchFamily="34" charset="0"/>
              </a:rPr>
              <a:t>ophiolites sont des roches de la lithosphère océanique. La présence de complexes ophiolitiques formant des sutures au sein des chaînes de montagnes témoigne de la fermeture de domaines océaniques, suivie de la collision de blocs continentaux par convergence de plaques lithosphériques.</a:t>
            </a:r>
          </a:p>
          <a:p>
            <a:pPr marL="285750" indent="-285750">
              <a:buFontTx/>
              <a:buChar char="-"/>
            </a:pPr>
            <a:r>
              <a:rPr lang="fr-FR" sz="1400" dirty="0" smtClean="0">
                <a:ea typeface="Calibri" panose="020F0502020204030204" pitchFamily="34" charset="0"/>
                <a:cs typeface="Calibri" panose="020F0502020204030204" pitchFamily="34" charset="0"/>
              </a:rPr>
              <a:t>que l’émergence </a:t>
            </a:r>
            <a:r>
              <a:rPr lang="fr-FR" sz="1400" dirty="0">
                <a:ea typeface="Calibri" panose="020F0502020204030204" pitchFamily="34" charset="0"/>
                <a:cs typeface="Calibri" panose="020F0502020204030204" pitchFamily="34" charset="0"/>
              </a:rPr>
              <a:t>d’ophiolites résulte de phénomènes d’obduction ou de subduction, suivis d’une exhumation</a:t>
            </a:r>
            <a:r>
              <a:rPr lang="fr-FR" sz="1400" dirty="0" smtClean="0">
                <a:ea typeface="Calibri" panose="020F0502020204030204" pitchFamily="34" charset="0"/>
                <a:cs typeface="Calibri" panose="020F0502020204030204" pitchFamily="34" charset="0"/>
              </a:rPr>
              <a:t>.</a:t>
            </a:r>
            <a:endParaRPr lang="fr-FR" sz="1400" dirty="0">
              <a:ea typeface="Calibri" panose="020F0502020204030204" pitchFamily="34" charset="0"/>
              <a:cs typeface="Calibri" panose="020F0502020204030204" pitchFamily="34" charset="0"/>
              <a:sym typeface="Wingdings 3" panose="05040102010807070707" pitchFamily="18" charset="2"/>
            </a:endParaRPr>
          </a:p>
        </p:txBody>
      </p:sp>
      <p:sp>
        <p:nvSpPr>
          <p:cNvPr id="11" name="ZoneTexte 10">
            <a:extLst>
              <a:ext uri="{FF2B5EF4-FFF2-40B4-BE49-F238E27FC236}">
                <a16:creationId xmlns:a16="http://schemas.microsoft.com/office/drawing/2014/main" id="{32351943-116F-4DAC-A099-7015F482EFED}"/>
              </a:ext>
            </a:extLst>
          </p:cNvPr>
          <p:cNvSpPr txBox="1"/>
          <p:nvPr/>
        </p:nvSpPr>
        <p:spPr>
          <a:xfrm>
            <a:off x="150994" y="2118894"/>
            <a:ext cx="5018767" cy="2062103"/>
          </a:xfrm>
          <a:prstGeom prst="rect">
            <a:avLst/>
          </a:prstGeom>
          <a:solidFill>
            <a:schemeClr val="accent6">
              <a:lumMod val="20000"/>
              <a:lumOff val="80000"/>
            </a:schemeClr>
          </a:solidFill>
          <a:ln w="19050">
            <a:solidFill>
              <a:schemeClr val="tx1"/>
            </a:solidFill>
          </a:ln>
        </p:spPr>
        <p:txBody>
          <a:bodyPr wrap="square" rtlCol="0">
            <a:spAutoFit/>
          </a:bodyPr>
          <a:lstStyle/>
          <a:p>
            <a:r>
              <a:rPr lang="fr-FR" sz="1600" b="1" dirty="0" smtClean="0"/>
              <a:t>Discussions et approches :</a:t>
            </a:r>
            <a:endParaRPr lang="fr-FR" sz="1600" b="1" dirty="0"/>
          </a:p>
          <a:p>
            <a:pPr marL="285750" lvl="1" indent="-285750">
              <a:buFont typeface="Wingdings" panose="05000000000000000000" pitchFamily="2" charset="2"/>
              <a:buChar char="Ø"/>
            </a:pPr>
            <a:r>
              <a:rPr lang="fr-FR" sz="1400" dirty="0">
                <a:solidFill>
                  <a:srgbClr val="FF0000"/>
                </a:solidFill>
              </a:rPr>
              <a:t>les élèves mobilisent leurs acquis de la classe de première sur la tectonique globale actuelle (notamment les marqueurs de collision ou d’extension) pour reconstituer l’histoire géologique de la Terre et notamment sa paléogéographie</a:t>
            </a:r>
            <a:r>
              <a:rPr lang="fr-FR" sz="1400" dirty="0" smtClean="0">
                <a:solidFill>
                  <a:srgbClr val="FF0000"/>
                </a:solidFill>
              </a:rPr>
              <a:t>.</a:t>
            </a:r>
          </a:p>
          <a:p>
            <a:pPr marL="285750" lvl="1" indent="-285750">
              <a:buFont typeface="Wingdings" panose="05000000000000000000" pitchFamily="2" charset="2"/>
              <a:buChar char="Ø"/>
            </a:pPr>
            <a:r>
              <a:rPr lang="fr-FR" sz="1400" dirty="0">
                <a:solidFill>
                  <a:srgbClr val="FF0000"/>
                </a:solidFill>
              </a:rPr>
              <a:t>l’étude de la diversité des ophiolites n’est pas au programme. L’exhumation des ophiolites </a:t>
            </a:r>
            <a:r>
              <a:rPr lang="fr-FR" sz="1400" dirty="0" err="1">
                <a:solidFill>
                  <a:srgbClr val="FF0000"/>
                </a:solidFill>
              </a:rPr>
              <a:t>subduites</a:t>
            </a:r>
            <a:r>
              <a:rPr lang="fr-FR" sz="1400" dirty="0">
                <a:solidFill>
                  <a:srgbClr val="FF0000"/>
                </a:solidFill>
              </a:rPr>
              <a:t> est mentionnée comme un fait mais n’est pas expliquée. Aucune notion relative à l’isostasie n’est exigée.</a:t>
            </a:r>
            <a:endParaRPr lang="fr-FR" sz="1400" dirty="0" smtClean="0">
              <a:solidFill>
                <a:srgbClr val="FF0000"/>
              </a:solidFill>
            </a:endParaRP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6" y="3037092"/>
            <a:ext cx="6538686" cy="2277547"/>
          </a:xfrm>
          <a:prstGeom prst="rect">
            <a:avLst/>
          </a:prstGeom>
          <a:solidFill>
            <a:schemeClr val="accent5">
              <a:lumMod val="40000"/>
              <a:lumOff val="60000"/>
            </a:schemeClr>
          </a:solidFill>
          <a:ln w="19050">
            <a:solidFill>
              <a:srgbClr val="0070C0"/>
            </a:solidFill>
          </a:ln>
        </p:spPr>
        <p:txBody>
          <a:bodyPr wrap="square" rtlCol="0">
            <a:spAutoFit/>
          </a:bodyPr>
          <a:lstStyle/>
          <a:p>
            <a:r>
              <a:rPr lang="fr-FR" sz="1600" b="1" dirty="0" smtClean="0"/>
              <a:t>Activités possibles :</a:t>
            </a:r>
          </a:p>
          <a:p>
            <a:pPr marL="285750" indent="-285750">
              <a:buFontTx/>
              <a:buChar char="-"/>
            </a:pPr>
            <a:r>
              <a:rPr lang="fr-FR" sz="1400" b="1" dirty="0"/>
              <a:t>Recenser, extraire et organiser des données de terrain ou cartographiques pour argumenter :</a:t>
            </a:r>
          </a:p>
          <a:p>
            <a:pPr marL="630238" indent="-182563"/>
            <a:r>
              <a:rPr lang="fr-FR" sz="1400" b="1" dirty="0" smtClean="0"/>
              <a:t>- </a:t>
            </a:r>
            <a:r>
              <a:rPr lang="fr-FR" sz="1400" b="1" dirty="0"/>
              <a:t>sur l’origine océanique d’un complexe ophiolitique (données pétrographiques et minéralogiques) ;</a:t>
            </a:r>
          </a:p>
          <a:p>
            <a:pPr marL="630238" indent="-182563"/>
            <a:r>
              <a:rPr lang="fr-FR" sz="1400" b="1" dirty="0"/>
              <a:t>- sur l’idée de suture (données cartographiques : par exemple, les Alpes ou l’Himalaya).</a:t>
            </a:r>
          </a:p>
          <a:p>
            <a:pPr marL="285750" indent="-285750">
              <a:buFontTx/>
              <a:buChar char="-"/>
            </a:pPr>
            <a:r>
              <a:rPr lang="fr-FR" sz="1400" b="1" dirty="0"/>
              <a:t>Établir des corrélations entre la composition minéralogique d’une roche et les différentes conditions de pression et de température, déterminées par les contextes de subduction.</a:t>
            </a:r>
          </a:p>
        </p:txBody>
      </p:sp>
      <p:sp>
        <p:nvSpPr>
          <p:cNvPr id="14" name="ZoneTexte 13">
            <a:extLst>
              <a:ext uri="{FF2B5EF4-FFF2-40B4-BE49-F238E27FC236}">
                <a16:creationId xmlns:a16="http://schemas.microsoft.com/office/drawing/2014/main" id="{A91216B6-67BD-4E37-9757-61A3E2CBCAAC}"/>
              </a:ext>
            </a:extLst>
          </p:cNvPr>
          <p:cNvSpPr txBox="1"/>
          <p:nvPr/>
        </p:nvSpPr>
        <p:spPr>
          <a:xfrm>
            <a:off x="5290456" y="2590709"/>
            <a:ext cx="6538686" cy="307777"/>
          </a:xfrm>
          <a:prstGeom prst="rect">
            <a:avLst/>
          </a:prstGeom>
          <a:noFill/>
          <a:ln w="19050">
            <a:solidFill>
              <a:srgbClr val="0070C0"/>
            </a:solidFill>
          </a:ln>
        </p:spPr>
        <p:txBody>
          <a:bodyPr wrap="square" rtlCol="0">
            <a:spAutoFit/>
          </a:bodyPr>
          <a:lstStyle/>
          <a:p>
            <a:r>
              <a:rPr lang="fr-FR" sz="1400" b="1" dirty="0" smtClean="0">
                <a:latin typeface="Calibri" panose="020F0502020204030204" pitchFamily="34" charset="0"/>
                <a:ea typeface="Calibri" panose="020F0502020204030204" pitchFamily="34" charset="0"/>
                <a:cs typeface="Calibri" panose="020F0502020204030204" pitchFamily="34" charset="0"/>
              </a:rPr>
              <a:t>Mots clés : </a:t>
            </a:r>
            <a:r>
              <a:rPr lang="fr-FR" sz="1400" b="1" dirty="0">
                <a:latin typeface="Calibri" panose="020F0502020204030204" pitchFamily="34" charset="0"/>
                <a:ea typeface="Calibri" panose="020F0502020204030204" pitchFamily="34" charset="0"/>
                <a:cs typeface="Calibri" panose="020F0502020204030204" pitchFamily="34" charset="0"/>
              </a:rPr>
              <a:t>cycle orogénique, ophiolites, paléogéographie</a:t>
            </a:r>
            <a:r>
              <a:rPr lang="fr-FR" sz="1400" b="1" dirty="0" smtClean="0">
                <a:latin typeface="Calibri" panose="020F0502020204030204" pitchFamily="34" charset="0"/>
                <a:ea typeface="Calibri" panose="020F0502020204030204" pitchFamily="34" charset="0"/>
                <a:cs typeface="Calibri" panose="020F0502020204030204" pitchFamily="34" charset="0"/>
              </a:rPr>
              <a:t>.</a:t>
            </a:r>
            <a:endParaRPr lang="fr-FR"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C18FB186-6BF0-4507-A6A2-CCDE0525F375}"/>
              </a:ext>
            </a:extLst>
          </p:cNvPr>
          <p:cNvSpPr txBox="1"/>
          <p:nvPr/>
        </p:nvSpPr>
        <p:spPr>
          <a:xfrm>
            <a:off x="150995" y="1091980"/>
            <a:ext cx="5018766" cy="954107"/>
          </a:xfrm>
          <a:prstGeom prst="rect">
            <a:avLst/>
          </a:prstGeom>
          <a:noFill/>
          <a:ln w="19050">
            <a:solidFill>
              <a:srgbClr val="7030A0"/>
            </a:solidFill>
          </a:ln>
        </p:spPr>
        <p:txBody>
          <a:bodyPr wrap="square" rtlCol="0">
            <a:spAutoFit/>
          </a:bodyPr>
          <a:lstStyle/>
          <a:p>
            <a:r>
              <a:rPr lang="fr-FR" sz="1400" b="1" dirty="0" smtClean="0">
                <a:solidFill>
                  <a:srgbClr val="0070C0"/>
                </a:solidFill>
              </a:rPr>
              <a:t>C4 : </a:t>
            </a:r>
            <a:r>
              <a:rPr lang="fr-FR" sz="1400" dirty="0" smtClean="0">
                <a:solidFill>
                  <a:srgbClr val="0070C0"/>
                </a:solidFill>
              </a:rPr>
              <a:t>dynamique interne, tectonique des plaques, séismes, volcanisme, dorsale, fosse, divergence, convergence.</a:t>
            </a:r>
            <a:endParaRPr lang="fr-FR" sz="1400" b="1" dirty="0" smtClean="0">
              <a:solidFill>
                <a:srgbClr val="0070C0"/>
              </a:solidFill>
            </a:endParaRPr>
          </a:p>
          <a:p>
            <a:r>
              <a:rPr lang="fr-FR" sz="1400" b="1" dirty="0" smtClean="0">
                <a:solidFill>
                  <a:srgbClr val="0070C0"/>
                </a:solidFill>
              </a:rPr>
              <a:t>Spécialité de </a:t>
            </a:r>
            <a:r>
              <a:rPr lang="fr-FR" sz="1400" b="1" dirty="0">
                <a:solidFill>
                  <a:srgbClr val="0070C0"/>
                </a:solidFill>
              </a:rPr>
              <a:t>première : </a:t>
            </a:r>
            <a:r>
              <a:rPr lang="fr-FR" sz="1400" dirty="0">
                <a:solidFill>
                  <a:srgbClr val="0070C0"/>
                </a:solidFill>
              </a:rPr>
              <a:t>dynamique de la </a:t>
            </a:r>
            <a:r>
              <a:rPr lang="fr-FR" sz="1400" dirty="0" smtClean="0">
                <a:solidFill>
                  <a:srgbClr val="0070C0"/>
                </a:solidFill>
              </a:rPr>
              <a:t>lithosphère (marqueurs de la collision ou de l'extension, dorsales lentes, marges passives).</a:t>
            </a:r>
            <a:endParaRPr lang="fr-FR" sz="1400" dirty="0">
              <a:solidFill>
                <a:srgbClr val="0070C0"/>
              </a:solidFill>
            </a:endParaRPr>
          </a:p>
        </p:txBody>
      </p:sp>
    </p:spTree>
    <p:extLst>
      <p:ext uri="{BB962C8B-B14F-4D97-AF65-F5344CB8AC3E}">
        <p14:creationId xmlns:p14="http://schemas.microsoft.com/office/powerpoint/2010/main" val="327634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dirty="0" smtClean="0"/>
              <a:t>L’ophiolite de </a:t>
            </a:r>
            <a:r>
              <a:rPr lang="fr-FR" sz="2000" dirty="0" err="1" smtClean="0"/>
              <a:t>Chamrousse</a:t>
            </a:r>
            <a:r>
              <a:rPr lang="fr-FR" sz="2000" dirty="0" smtClean="0"/>
              <a:t>, un  fil conducteur possible pour la partie géologie : que l’on démarre par une sortie sur le terrain  ou non, elle permet d’aborder les notions de chronologie relative  et absolue  et de repérer des traces du passé mouvementé de la Terre </a:t>
            </a:r>
            <a:br>
              <a:rPr lang="fr-FR" sz="2000" dirty="0" smtClean="0"/>
            </a:br>
            <a:r>
              <a:rPr lang="fr-FR" sz="2000" dirty="0" smtClean="0"/>
              <a:t>Ce document comporte des pistes d’activités, des liens  vers des publications scientifiques sur le sujet et  vers les </a:t>
            </a:r>
            <a:r>
              <a:rPr lang="fr-FR" sz="2000" dirty="0" err="1" smtClean="0"/>
              <a:t>Genially</a:t>
            </a:r>
            <a:r>
              <a:rPr lang="fr-FR" dirty="0" smtClean="0"/>
              <a:t/>
            </a:r>
            <a:br>
              <a:rPr lang="fr-FR" dirty="0" smtClean="0"/>
            </a:br>
            <a:endParaRPr lang="fr-FR" dirty="0"/>
          </a:p>
        </p:txBody>
      </p:sp>
      <p:pic>
        <p:nvPicPr>
          <p:cNvPr id="6146" name="Picture 2" descr="D:\Documents\Formation et inspections\Inspection\FF\Reforme bac\JDI\2020\documents magistere\SortiechamrousseN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1641" y="2090057"/>
            <a:ext cx="4353698" cy="2817845"/>
          </a:xfrm>
          <a:prstGeom prst="rect">
            <a:avLst/>
          </a:prstGeom>
          <a:noFill/>
        </p:spPr>
      </p:pic>
      <p:pic>
        <p:nvPicPr>
          <p:cNvPr id="6147" name="Picture 3" descr="D:\Documents\Formation et inspections\Inspection\FF\Reforme bac\JDI\2020\documents magistere\sortiechamrousseS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9623" y="1903445"/>
            <a:ext cx="4849398" cy="3450092"/>
          </a:xfrm>
          <a:prstGeom prst="rect">
            <a:avLst/>
          </a:prstGeom>
          <a:noFill/>
        </p:spPr>
      </p:pic>
      <p:sp>
        <p:nvSpPr>
          <p:cNvPr id="3" name="ZoneTexte 2"/>
          <p:cNvSpPr txBox="1"/>
          <p:nvPr/>
        </p:nvSpPr>
        <p:spPr>
          <a:xfrm>
            <a:off x="1897380" y="1451610"/>
            <a:ext cx="9315450" cy="369332"/>
          </a:xfrm>
          <a:prstGeom prst="rect">
            <a:avLst/>
          </a:prstGeom>
          <a:noFill/>
        </p:spPr>
        <p:txBody>
          <a:bodyPr wrap="square" rtlCol="0">
            <a:spAutoFit/>
          </a:bodyPr>
          <a:lstStyle/>
          <a:p>
            <a:r>
              <a:rPr lang="fr-FR" dirty="0">
                <a:hlinkClick r:id="rId4"/>
              </a:rPr>
              <a:t>https://</a:t>
            </a:r>
            <a:r>
              <a:rPr lang="fr-FR" dirty="0" smtClean="0">
                <a:hlinkClick r:id="rId4"/>
              </a:rPr>
              <a:t>magistere.education.fr/ac-grenoble/mod/book/view.php?id=702265&amp;chapterid=6431</a:t>
            </a:r>
            <a:r>
              <a:rPr lang="fr-FR" dirty="0" smtClean="0"/>
              <a:t> </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150995" y="188176"/>
            <a:ext cx="232457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Terminale</a:t>
            </a:r>
          </a:p>
          <a:p>
            <a:r>
              <a:rPr lang="fr-FR" sz="1200" b="1" dirty="0"/>
              <a:t>THEMATIQUE :</a:t>
            </a:r>
          </a:p>
          <a:p>
            <a:r>
              <a:rPr lang="fr-FR" sz="1200" b="1" dirty="0"/>
              <a:t>La Terre, la vie et l’organisation du vivant</a:t>
            </a:r>
          </a:p>
        </p:txBody>
      </p:sp>
      <p:sp>
        <p:nvSpPr>
          <p:cNvPr id="6" name="ZoneTexte 5">
            <a:extLst>
              <a:ext uri="{FF2B5EF4-FFF2-40B4-BE49-F238E27FC236}">
                <a16:creationId xmlns:a16="http://schemas.microsoft.com/office/drawing/2014/main" id="{5A7319B2-606A-4F76-8F07-1755347D2A2A}"/>
              </a:ext>
            </a:extLst>
          </p:cNvPr>
          <p:cNvSpPr txBox="1"/>
          <p:nvPr/>
        </p:nvSpPr>
        <p:spPr>
          <a:xfrm>
            <a:off x="5290456" y="204302"/>
            <a:ext cx="6538687"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Les marques de la fragmentation continentale et de l’ouverture océanique</a:t>
            </a:r>
          </a:p>
        </p:txBody>
      </p:sp>
      <p:sp>
        <p:nvSpPr>
          <p:cNvPr id="7" name="ZoneTexte 6">
            <a:extLst>
              <a:ext uri="{FF2B5EF4-FFF2-40B4-BE49-F238E27FC236}">
                <a16:creationId xmlns:a16="http://schemas.microsoft.com/office/drawing/2014/main" id="{B848954D-4914-420B-B386-BD2788029894}"/>
              </a:ext>
            </a:extLst>
          </p:cNvPr>
          <p:cNvSpPr txBox="1"/>
          <p:nvPr/>
        </p:nvSpPr>
        <p:spPr>
          <a:xfrm>
            <a:off x="2530164" y="188176"/>
            <a:ext cx="2694190"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r>
              <a:rPr lang="fr-FR" sz="1200" b="1" dirty="0" smtClean="0"/>
              <a:t>:</a:t>
            </a:r>
          </a:p>
          <a:p>
            <a:r>
              <a:rPr lang="fr-FR" sz="1200" b="1" dirty="0"/>
              <a:t>À la recherche du passé géologique de notre planète : Les traces du passé mouvementé de la Terre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6" y="923253"/>
            <a:ext cx="6538686" cy="2523768"/>
          </a:xfrm>
          <a:prstGeom prst="rect">
            <a:avLst/>
          </a:prstGeom>
          <a:noFill/>
          <a:ln w="19050">
            <a:solidFill>
              <a:srgbClr val="FF0000"/>
            </a:solidFill>
          </a:ln>
        </p:spPr>
        <p:txBody>
          <a:bodyPr wrap="square" rtlCol="0">
            <a:spAutoFit/>
          </a:bodyPr>
          <a:lstStyle/>
          <a:p>
            <a:pPr algn="just"/>
            <a:r>
              <a:rPr lang="fr-FR" sz="1600" b="1" dirty="0"/>
              <a:t>Objectifs</a:t>
            </a:r>
            <a:r>
              <a:rPr lang="fr-FR" sz="1600" b="1" dirty="0">
                <a:solidFill>
                  <a:srgbClr val="FF0000"/>
                </a:solidFill>
              </a:rPr>
              <a:t> </a:t>
            </a:r>
            <a:r>
              <a:rPr lang="fr-FR" sz="1600" b="1" dirty="0" smtClean="0"/>
              <a:t>du programme :</a:t>
            </a:r>
            <a:endParaRPr lang="fr-FR" sz="1600" dirty="0"/>
          </a:p>
          <a:p>
            <a:pPr algn="just"/>
            <a:r>
              <a:rPr lang="fr-FR" sz="1600" dirty="0">
                <a:sym typeface="Wingdings 3" panose="05040102010807070707" pitchFamily="18" charset="2"/>
              </a:rPr>
              <a:t>Les élèves apprennent </a:t>
            </a:r>
            <a:r>
              <a:rPr lang="fr-FR" sz="1600" dirty="0" smtClean="0">
                <a:sym typeface="Wingdings 3" panose="05040102010807070707" pitchFamily="18" charset="2"/>
              </a:rPr>
              <a:t>:</a:t>
            </a:r>
          </a:p>
          <a:p>
            <a:pPr marL="285750" indent="-285750">
              <a:buFontTx/>
              <a:buChar char="-"/>
            </a:pPr>
            <a:r>
              <a:rPr lang="fr-FR" sz="1400" dirty="0">
                <a:ea typeface="Calibri" panose="020F0502020204030204" pitchFamily="34" charset="0"/>
                <a:cs typeface="Calibri" panose="020F0502020204030204" pitchFamily="34" charset="0"/>
              </a:rPr>
              <a:t>que </a:t>
            </a:r>
            <a:r>
              <a:rPr lang="fr-FR" sz="1400" dirty="0" smtClean="0">
                <a:ea typeface="Calibri" panose="020F0502020204030204" pitchFamily="34" charset="0"/>
                <a:cs typeface="Calibri" panose="020F0502020204030204" pitchFamily="34" charset="0"/>
              </a:rPr>
              <a:t>les </a:t>
            </a:r>
            <a:r>
              <a:rPr lang="fr-FR" sz="1400" dirty="0">
                <a:ea typeface="Calibri" panose="020F0502020204030204" pitchFamily="34" charset="0"/>
                <a:cs typeface="Calibri" panose="020F0502020204030204" pitchFamily="34" charset="0"/>
              </a:rPr>
              <a:t>marges passives bordant un océan portent des marques de distension (failles normales et blocs basculés) qui témoignent de la fragmentation initiale avant l’accrétion océanique.</a:t>
            </a:r>
          </a:p>
          <a:p>
            <a:pPr marL="285750" indent="-285750">
              <a:buFontTx/>
              <a:buChar char="-"/>
            </a:pPr>
            <a:r>
              <a:rPr lang="fr-FR" sz="1400" dirty="0" smtClean="0">
                <a:ea typeface="Calibri" panose="020F0502020204030204" pitchFamily="34" charset="0"/>
                <a:cs typeface="Calibri" panose="020F0502020204030204" pitchFamily="34" charset="0"/>
              </a:rPr>
              <a:t>que les </a:t>
            </a:r>
            <a:r>
              <a:rPr lang="fr-FR" sz="1400" dirty="0">
                <a:ea typeface="Calibri" panose="020F0502020204030204" pitchFamily="34" charset="0"/>
                <a:cs typeface="Calibri" panose="020F0502020204030204" pitchFamily="34" charset="0"/>
              </a:rPr>
              <a:t>stades initiaux de la fragmentation continentale correspondent aux rifts continentaux.</a:t>
            </a:r>
          </a:p>
          <a:p>
            <a:pPr marL="285750" indent="-285750">
              <a:buFontTx/>
              <a:buChar char="-"/>
            </a:pPr>
            <a:r>
              <a:rPr lang="fr-FR" sz="1400" dirty="0" smtClean="0">
                <a:ea typeface="Calibri" panose="020F0502020204030204" pitchFamily="34" charset="0"/>
                <a:cs typeface="Calibri" panose="020F0502020204030204" pitchFamily="34" charset="0"/>
              </a:rPr>
              <a:t>que </a:t>
            </a:r>
            <a:r>
              <a:rPr lang="fr-FR" sz="1400" dirty="0">
                <a:ea typeface="Calibri" panose="020F0502020204030204" pitchFamily="34" charset="0"/>
                <a:cs typeface="Calibri" panose="020F0502020204030204" pitchFamily="34" charset="0"/>
              </a:rPr>
              <a:t>l</a:t>
            </a:r>
            <a:r>
              <a:rPr lang="fr-FR" sz="1400" dirty="0" smtClean="0">
                <a:ea typeface="Calibri" panose="020F0502020204030204" pitchFamily="34" charset="0"/>
                <a:cs typeface="Calibri" panose="020F0502020204030204" pitchFamily="34" charset="0"/>
              </a:rPr>
              <a:t>a </a:t>
            </a:r>
            <a:r>
              <a:rPr lang="fr-FR" sz="1400" dirty="0">
                <a:ea typeface="Calibri" panose="020F0502020204030204" pitchFamily="34" charset="0"/>
                <a:cs typeface="Calibri" panose="020F0502020204030204" pitchFamily="34" charset="0"/>
              </a:rPr>
              <a:t>dynamique de la lithosphère détermine ainsi différentes périodes paléogéographiques, avec des périodes de réunion de blocs continentaux, liées à des collisions orogéniques, et des périodes de fragmentation conduisant à la mise en place de nouvelles dorsales.</a:t>
            </a:r>
            <a:endParaRPr lang="fr-FR" sz="1400" dirty="0">
              <a:ea typeface="Calibri" panose="020F0502020204030204" pitchFamily="34" charset="0"/>
              <a:cs typeface="Calibri" panose="020F0502020204030204" pitchFamily="34" charset="0"/>
              <a:sym typeface="Wingdings 3" panose="05040102010807070707" pitchFamily="18" charset="2"/>
            </a:endParaRPr>
          </a:p>
        </p:txBody>
      </p:sp>
      <p:sp>
        <p:nvSpPr>
          <p:cNvPr id="11" name="ZoneTexte 10">
            <a:extLst>
              <a:ext uri="{FF2B5EF4-FFF2-40B4-BE49-F238E27FC236}">
                <a16:creationId xmlns:a16="http://schemas.microsoft.com/office/drawing/2014/main" id="{32351943-116F-4DAC-A099-7015F482EFED}"/>
              </a:ext>
            </a:extLst>
          </p:cNvPr>
          <p:cNvSpPr txBox="1"/>
          <p:nvPr/>
        </p:nvSpPr>
        <p:spPr>
          <a:xfrm>
            <a:off x="150994" y="2185137"/>
            <a:ext cx="5018767" cy="1200329"/>
          </a:xfrm>
          <a:prstGeom prst="rect">
            <a:avLst/>
          </a:prstGeom>
          <a:solidFill>
            <a:schemeClr val="accent6">
              <a:lumMod val="20000"/>
              <a:lumOff val="80000"/>
            </a:schemeClr>
          </a:solidFill>
          <a:ln w="19050">
            <a:solidFill>
              <a:schemeClr val="tx1"/>
            </a:solidFill>
          </a:ln>
        </p:spPr>
        <p:txBody>
          <a:bodyPr wrap="square" rtlCol="0">
            <a:spAutoFit/>
          </a:bodyPr>
          <a:lstStyle/>
          <a:p>
            <a:r>
              <a:rPr lang="fr-FR" sz="1600" b="1" dirty="0" smtClean="0"/>
              <a:t>Discussions et approches :</a:t>
            </a:r>
            <a:endParaRPr lang="fr-FR" sz="1600" b="1" dirty="0"/>
          </a:p>
          <a:p>
            <a:pPr marL="285750" lvl="1" indent="-285750">
              <a:buFont typeface="Wingdings" panose="05000000000000000000" pitchFamily="2" charset="2"/>
              <a:buChar char="Ø"/>
            </a:pPr>
            <a:r>
              <a:rPr lang="fr-FR" sz="1400" dirty="0">
                <a:solidFill>
                  <a:srgbClr val="FF0000"/>
                </a:solidFill>
              </a:rPr>
              <a:t>les élèves mobilisent leurs acquis de la classe de première sur la tectonique globale actuelle (notamment les marqueurs de collision ou d’extension) pour reconstituer l’histoire géologique de la Terre et notamment sa paléogéographie.</a:t>
            </a:r>
            <a:endParaRPr lang="fr-FR" sz="1400" dirty="0" smtClean="0">
              <a:solidFill>
                <a:srgbClr val="FF0000"/>
              </a:solidFill>
            </a:endParaRP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6" y="3900038"/>
            <a:ext cx="6538686" cy="1846659"/>
          </a:xfrm>
          <a:prstGeom prst="rect">
            <a:avLst/>
          </a:prstGeom>
          <a:solidFill>
            <a:schemeClr val="accent5">
              <a:lumMod val="40000"/>
              <a:lumOff val="60000"/>
            </a:schemeClr>
          </a:solidFill>
          <a:ln w="19050">
            <a:solidFill>
              <a:srgbClr val="0070C0"/>
            </a:solidFill>
          </a:ln>
        </p:spPr>
        <p:txBody>
          <a:bodyPr wrap="square" rtlCol="0">
            <a:spAutoFit/>
          </a:bodyPr>
          <a:lstStyle/>
          <a:p>
            <a:r>
              <a:rPr lang="fr-FR" sz="1600" b="1" dirty="0" smtClean="0"/>
              <a:t>Activités possibles :</a:t>
            </a:r>
          </a:p>
          <a:p>
            <a:pPr marL="285750" indent="-285750">
              <a:buFontTx/>
              <a:buChar char="-"/>
            </a:pPr>
            <a:r>
              <a:rPr lang="fr-FR" sz="1400" b="1" dirty="0"/>
              <a:t>Établir des corrélations entre la composition minéralogique d’une roche et les différentes conditions de pression et de température, déterminées par les contextes de subduction.</a:t>
            </a:r>
          </a:p>
          <a:p>
            <a:pPr marL="285750" indent="-285750">
              <a:buFontTx/>
              <a:buChar char="-"/>
            </a:pPr>
            <a:r>
              <a:rPr lang="fr-FR" sz="1400" b="1" dirty="0"/>
              <a:t>Recenser, organiser et exploiter des données (sismiques, tectoniques, sédimentaires) :</a:t>
            </a:r>
          </a:p>
          <a:p>
            <a:pPr marL="539750"/>
            <a:r>
              <a:rPr lang="fr-FR" sz="1400" b="1" dirty="0"/>
              <a:t>- relatives à des marges passives divergentes ;</a:t>
            </a:r>
          </a:p>
          <a:p>
            <a:pPr marL="539750"/>
            <a:r>
              <a:rPr lang="fr-FR" sz="1400" b="1" dirty="0"/>
              <a:t>- relatives à un rift continental (par exemple, le rift des Afars).</a:t>
            </a:r>
          </a:p>
        </p:txBody>
      </p:sp>
      <p:sp>
        <p:nvSpPr>
          <p:cNvPr id="14" name="ZoneTexte 13">
            <a:extLst>
              <a:ext uri="{FF2B5EF4-FFF2-40B4-BE49-F238E27FC236}">
                <a16:creationId xmlns:a16="http://schemas.microsoft.com/office/drawing/2014/main" id="{A91216B6-67BD-4E37-9757-61A3E2CBCAAC}"/>
              </a:ext>
            </a:extLst>
          </p:cNvPr>
          <p:cNvSpPr txBox="1"/>
          <p:nvPr/>
        </p:nvSpPr>
        <p:spPr>
          <a:xfrm>
            <a:off x="5290456" y="3519641"/>
            <a:ext cx="6538686" cy="307777"/>
          </a:xfrm>
          <a:prstGeom prst="rect">
            <a:avLst/>
          </a:prstGeom>
          <a:noFill/>
          <a:ln w="19050">
            <a:solidFill>
              <a:srgbClr val="0070C0"/>
            </a:solidFill>
          </a:ln>
        </p:spPr>
        <p:txBody>
          <a:bodyPr wrap="square" rtlCol="0">
            <a:spAutoFit/>
          </a:bodyPr>
          <a:lstStyle/>
          <a:p>
            <a:r>
              <a:rPr lang="fr-FR" sz="1400" b="1" dirty="0" smtClean="0">
                <a:latin typeface="Calibri" panose="020F0502020204030204" pitchFamily="34" charset="0"/>
                <a:ea typeface="Calibri" panose="020F0502020204030204" pitchFamily="34" charset="0"/>
                <a:cs typeface="Calibri" panose="020F0502020204030204" pitchFamily="34" charset="0"/>
              </a:rPr>
              <a:t>Mots clés : </a:t>
            </a:r>
            <a:r>
              <a:rPr lang="fr-FR" sz="1400" b="1" dirty="0">
                <a:latin typeface="Calibri" panose="020F0502020204030204" pitchFamily="34" charset="0"/>
                <a:ea typeface="Calibri" panose="020F0502020204030204" pitchFamily="34" charset="0"/>
                <a:cs typeface="Calibri" panose="020F0502020204030204" pitchFamily="34" charset="0"/>
              </a:rPr>
              <a:t>cycle orogénique, ophiolites, paléogéographie..</a:t>
            </a:r>
            <a:endParaRPr lang="fr-FR"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C18FB186-6BF0-4507-A6A2-CCDE0525F375}"/>
              </a:ext>
            </a:extLst>
          </p:cNvPr>
          <p:cNvSpPr txBox="1"/>
          <p:nvPr/>
        </p:nvSpPr>
        <p:spPr>
          <a:xfrm>
            <a:off x="150995" y="1091980"/>
            <a:ext cx="5018766" cy="954107"/>
          </a:xfrm>
          <a:prstGeom prst="rect">
            <a:avLst/>
          </a:prstGeom>
          <a:noFill/>
          <a:ln w="19050">
            <a:solidFill>
              <a:srgbClr val="7030A0"/>
            </a:solidFill>
          </a:ln>
        </p:spPr>
        <p:txBody>
          <a:bodyPr wrap="square" rtlCol="0">
            <a:spAutoFit/>
          </a:bodyPr>
          <a:lstStyle/>
          <a:p>
            <a:r>
              <a:rPr lang="fr-FR" sz="1400" b="1" dirty="0" smtClean="0">
                <a:solidFill>
                  <a:srgbClr val="0070C0"/>
                </a:solidFill>
              </a:rPr>
              <a:t>C4 : </a:t>
            </a:r>
            <a:r>
              <a:rPr lang="fr-FR" sz="1400" dirty="0" smtClean="0">
                <a:solidFill>
                  <a:srgbClr val="0070C0"/>
                </a:solidFill>
              </a:rPr>
              <a:t>dynamique interne, tectonique des plaques, séismes, volcanisme, dorsale, fosse, divergence, convergence.</a:t>
            </a:r>
            <a:endParaRPr lang="fr-FR" sz="1400" b="1" dirty="0" smtClean="0">
              <a:solidFill>
                <a:srgbClr val="0070C0"/>
              </a:solidFill>
            </a:endParaRPr>
          </a:p>
          <a:p>
            <a:r>
              <a:rPr lang="fr-FR" sz="1400" b="1" dirty="0" smtClean="0">
                <a:solidFill>
                  <a:srgbClr val="0070C0"/>
                </a:solidFill>
              </a:rPr>
              <a:t>Spécialité de </a:t>
            </a:r>
            <a:r>
              <a:rPr lang="fr-FR" sz="1400" b="1" dirty="0">
                <a:solidFill>
                  <a:srgbClr val="0070C0"/>
                </a:solidFill>
              </a:rPr>
              <a:t>première : </a:t>
            </a:r>
            <a:r>
              <a:rPr lang="fr-FR" sz="1400" dirty="0">
                <a:solidFill>
                  <a:srgbClr val="0070C0"/>
                </a:solidFill>
              </a:rPr>
              <a:t>dynamique de la </a:t>
            </a:r>
            <a:r>
              <a:rPr lang="fr-FR" sz="1400" dirty="0" smtClean="0">
                <a:solidFill>
                  <a:srgbClr val="0070C0"/>
                </a:solidFill>
              </a:rPr>
              <a:t>lithosphère (marqueurs de la collision ou de l'extension, dorsales lentes, marges passives).</a:t>
            </a:r>
            <a:endParaRPr lang="fr-FR" sz="1400" dirty="0">
              <a:solidFill>
                <a:srgbClr val="0070C0"/>
              </a:solidFill>
            </a:endParaRPr>
          </a:p>
        </p:txBody>
      </p:sp>
    </p:spTree>
    <p:extLst>
      <p:ext uri="{BB962C8B-B14F-4D97-AF65-F5344CB8AC3E}">
        <p14:creationId xmlns:p14="http://schemas.microsoft.com/office/powerpoint/2010/main" val="4164862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150995" y="188176"/>
            <a:ext cx="232457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Terminale</a:t>
            </a:r>
          </a:p>
          <a:p>
            <a:r>
              <a:rPr lang="fr-FR" sz="1200" b="1" dirty="0"/>
              <a:t>THEMATIQUE :</a:t>
            </a:r>
          </a:p>
          <a:p>
            <a:r>
              <a:rPr lang="fr-FR" sz="1200" b="1" dirty="0"/>
              <a:t>La Terre, la vie et l’organisation du vivant</a:t>
            </a:r>
          </a:p>
        </p:txBody>
      </p:sp>
      <p:sp>
        <p:nvSpPr>
          <p:cNvPr id="6" name="ZoneTexte 5">
            <a:extLst>
              <a:ext uri="{FF2B5EF4-FFF2-40B4-BE49-F238E27FC236}">
                <a16:creationId xmlns:a16="http://schemas.microsoft.com/office/drawing/2014/main" id="{5A7319B2-606A-4F76-8F07-1755347D2A2A}"/>
              </a:ext>
            </a:extLst>
          </p:cNvPr>
          <p:cNvSpPr txBox="1"/>
          <p:nvPr/>
        </p:nvSpPr>
        <p:spPr>
          <a:xfrm>
            <a:off x="5290456" y="204302"/>
            <a:ext cx="653868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La chronologie relative</a:t>
            </a:r>
          </a:p>
        </p:txBody>
      </p:sp>
      <p:sp>
        <p:nvSpPr>
          <p:cNvPr id="7" name="ZoneTexte 6">
            <a:extLst>
              <a:ext uri="{FF2B5EF4-FFF2-40B4-BE49-F238E27FC236}">
                <a16:creationId xmlns:a16="http://schemas.microsoft.com/office/drawing/2014/main" id="{B848954D-4914-420B-B386-BD2788029894}"/>
              </a:ext>
            </a:extLst>
          </p:cNvPr>
          <p:cNvSpPr txBox="1"/>
          <p:nvPr/>
        </p:nvSpPr>
        <p:spPr>
          <a:xfrm>
            <a:off x="2530164" y="188176"/>
            <a:ext cx="2694190"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r>
              <a:rPr lang="fr-FR" sz="1200" b="1" dirty="0" smtClean="0"/>
              <a:t>:</a:t>
            </a:r>
          </a:p>
          <a:p>
            <a:r>
              <a:rPr lang="fr-FR" sz="1200" b="1" dirty="0"/>
              <a:t>À la recherche du passé géologique de notre planète : Le temps et les roches</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367527" y="936498"/>
            <a:ext cx="6461615" cy="3323987"/>
          </a:xfrm>
          <a:prstGeom prst="rect">
            <a:avLst/>
          </a:prstGeom>
          <a:noFill/>
          <a:ln w="19050">
            <a:solidFill>
              <a:srgbClr val="FF0000"/>
            </a:solidFill>
          </a:ln>
        </p:spPr>
        <p:txBody>
          <a:bodyPr wrap="square" rtlCol="0">
            <a:spAutoFit/>
          </a:bodyPr>
          <a:lstStyle/>
          <a:p>
            <a:pPr algn="just"/>
            <a:r>
              <a:rPr lang="fr-FR" sz="1400" b="1" dirty="0"/>
              <a:t>Objectifs</a:t>
            </a:r>
            <a:r>
              <a:rPr lang="fr-FR" sz="1400" b="1" dirty="0">
                <a:solidFill>
                  <a:srgbClr val="FF0000"/>
                </a:solidFill>
              </a:rPr>
              <a:t> </a:t>
            </a:r>
            <a:r>
              <a:rPr lang="fr-FR" sz="1400" b="1" dirty="0" smtClean="0"/>
              <a:t>du programme :</a:t>
            </a:r>
            <a:endParaRPr lang="fr-FR" sz="1400" dirty="0"/>
          </a:p>
          <a:p>
            <a:pPr algn="just"/>
            <a:r>
              <a:rPr lang="fr-FR" sz="1400" dirty="0">
                <a:sym typeface="Wingdings 3" panose="05040102010807070707" pitchFamily="18" charset="2"/>
              </a:rPr>
              <a:t>Les élèves apprennent </a:t>
            </a:r>
            <a:r>
              <a:rPr lang="fr-FR" sz="1400" dirty="0" smtClean="0">
                <a:sym typeface="Wingdings 3" panose="05040102010807070707" pitchFamily="18" charset="2"/>
              </a:rPr>
              <a:t>:</a:t>
            </a:r>
          </a:p>
          <a:p>
            <a:pPr marL="285750" indent="-285750">
              <a:buFontTx/>
              <a:buChar char="-"/>
            </a:pPr>
            <a:r>
              <a:rPr lang="fr-FR" sz="1400" dirty="0" smtClean="0">
                <a:ea typeface="Calibri" panose="020F0502020204030204" pitchFamily="34" charset="0"/>
                <a:cs typeface="Calibri" panose="020F0502020204030204" pitchFamily="34" charset="0"/>
              </a:rPr>
              <a:t>que les </a:t>
            </a:r>
            <a:r>
              <a:rPr lang="fr-FR" sz="1400" dirty="0">
                <a:ea typeface="Calibri" panose="020F0502020204030204" pitchFamily="34" charset="0"/>
                <a:cs typeface="Calibri" panose="020F0502020204030204" pitchFamily="34" charset="0"/>
              </a:rPr>
              <a:t>relations géométriques (superposition, recoupement, inclusion) permettent de reconstituer la chronologie relative de structures ou d’événements géologiques de différentes natures et à différentes échelles d’observation.</a:t>
            </a:r>
          </a:p>
          <a:p>
            <a:pPr marL="285750" indent="-285750">
              <a:buFontTx/>
              <a:buChar char="-"/>
            </a:pPr>
            <a:r>
              <a:rPr lang="fr-FR" sz="1400" dirty="0">
                <a:ea typeface="Calibri" panose="020F0502020204030204" pitchFamily="34" charset="0"/>
                <a:cs typeface="Calibri" panose="020F0502020204030204" pitchFamily="34" charset="0"/>
              </a:rPr>
              <a:t>que </a:t>
            </a:r>
            <a:r>
              <a:rPr lang="fr-FR" sz="1400" dirty="0" smtClean="0">
                <a:ea typeface="Calibri" panose="020F0502020204030204" pitchFamily="34" charset="0"/>
                <a:cs typeface="Calibri" panose="020F0502020204030204" pitchFamily="34" charset="0"/>
              </a:rPr>
              <a:t>les </a:t>
            </a:r>
            <a:r>
              <a:rPr lang="fr-FR" sz="1400" dirty="0">
                <a:ea typeface="Calibri" panose="020F0502020204030204" pitchFamily="34" charset="0"/>
                <a:cs typeface="Calibri" panose="020F0502020204030204" pitchFamily="34" charset="0"/>
              </a:rPr>
              <a:t>associations de fossiles stratigraphiques, fossiles ayant évolué rapidement et présentant une grande extension géographique, sont utilisées pour caractériser des intervalles de temps.</a:t>
            </a:r>
          </a:p>
          <a:p>
            <a:pPr marL="285750" indent="-285750">
              <a:buFontTx/>
              <a:buChar char="-"/>
            </a:pPr>
            <a:r>
              <a:rPr lang="fr-FR" sz="1400" dirty="0" smtClean="0">
                <a:ea typeface="Calibri" panose="020F0502020204030204" pitchFamily="34" charset="0"/>
                <a:cs typeface="Calibri" panose="020F0502020204030204" pitchFamily="34" charset="0"/>
              </a:rPr>
              <a:t>Que l’identification </a:t>
            </a:r>
            <a:r>
              <a:rPr lang="fr-FR" sz="1400" dirty="0">
                <a:ea typeface="Calibri" panose="020F0502020204030204" pitchFamily="34" charset="0"/>
                <a:cs typeface="Calibri" panose="020F0502020204030204" pitchFamily="34" charset="0"/>
              </a:rPr>
              <a:t>d’associations fossiles identiques dans des régions géographiquement éloignées permet l’établissement de corrélations temporelles entre formations.</a:t>
            </a:r>
          </a:p>
          <a:p>
            <a:pPr marL="285750" indent="-285750">
              <a:buFontTx/>
              <a:buChar char="-"/>
            </a:pPr>
            <a:r>
              <a:rPr lang="fr-FR" sz="1400" dirty="0">
                <a:ea typeface="Calibri" panose="020F0502020204030204" pitchFamily="34" charset="0"/>
                <a:cs typeface="Calibri" panose="020F0502020204030204" pitchFamily="34" charset="0"/>
              </a:rPr>
              <a:t>que </a:t>
            </a:r>
            <a:r>
              <a:rPr lang="fr-FR" sz="1400" dirty="0" smtClean="0">
                <a:ea typeface="Calibri" panose="020F0502020204030204" pitchFamily="34" charset="0"/>
                <a:cs typeface="Calibri" panose="020F0502020204030204" pitchFamily="34" charset="0"/>
              </a:rPr>
              <a:t>les </a:t>
            </a:r>
            <a:r>
              <a:rPr lang="fr-FR" sz="1400" dirty="0">
                <a:ea typeface="Calibri" panose="020F0502020204030204" pitchFamily="34" charset="0"/>
                <a:cs typeface="Calibri" panose="020F0502020204030204" pitchFamily="34" charset="0"/>
              </a:rPr>
              <a:t>coupures dans les temps géologiques sont établies sur des critères paléontologiques : l’apparition ou la disparition de groupes fossiles.</a:t>
            </a:r>
          </a:p>
          <a:p>
            <a:pPr marL="285750" indent="-285750">
              <a:buFontTx/>
              <a:buChar char="-"/>
            </a:pPr>
            <a:r>
              <a:rPr lang="fr-FR" sz="1400" dirty="0">
                <a:ea typeface="Calibri" panose="020F0502020204030204" pitchFamily="34" charset="0"/>
                <a:cs typeface="Calibri" panose="020F0502020204030204" pitchFamily="34" charset="0"/>
              </a:rPr>
              <a:t>que </a:t>
            </a:r>
            <a:r>
              <a:rPr lang="fr-FR" sz="1400" dirty="0" smtClean="0">
                <a:ea typeface="Calibri" panose="020F0502020204030204" pitchFamily="34" charset="0"/>
                <a:cs typeface="Calibri" panose="020F0502020204030204" pitchFamily="34" charset="0"/>
              </a:rPr>
              <a:t>la </a:t>
            </a:r>
            <a:r>
              <a:rPr lang="fr-FR" sz="1400" dirty="0">
                <a:ea typeface="Calibri" panose="020F0502020204030204" pitchFamily="34" charset="0"/>
                <a:cs typeface="Calibri" panose="020F0502020204030204" pitchFamily="34" charset="0"/>
              </a:rPr>
              <a:t>superposition des intervalles de temps, limités par des coupures d’ordres différents (ères, périodes, étages), aboutit à l’échelle stratigraphique.</a:t>
            </a:r>
            <a:endParaRPr lang="fr-FR" sz="1400" dirty="0">
              <a:ea typeface="Calibri" panose="020F0502020204030204" pitchFamily="34" charset="0"/>
              <a:cs typeface="Calibri" panose="020F0502020204030204" pitchFamily="34" charset="0"/>
              <a:sym typeface="Wingdings 3" panose="05040102010807070707" pitchFamily="18" charset="2"/>
            </a:endParaRPr>
          </a:p>
        </p:txBody>
      </p:sp>
      <p:sp>
        <p:nvSpPr>
          <p:cNvPr id="9" name="ZoneTexte 8">
            <a:extLst>
              <a:ext uri="{FF2B5EF4-FFF2-40B4-BE49-F238E27FC236}">
                <a16:creationId xmlns:a16="http://schemas.microsoft.com/office/drawing/2014/main" id="{C18FB186-6BF0-4507-A6A2-CCDE0525F375}"/>
              </a:ext>
            </a:extLst>
          </p:cNvPr>
          <p:cNvSpPr txBox="1"/>
          <p:nvPr/>
        </p:nvSpPr>
        <p:spPr>
          <a:xfrm>
            <a:off x="150994" y="1091980"/>
            <a:ext cx="5139462" cy="1169551"/>
          </a:xfrm>
          <a:prstGeom prst="rect">
            <a:avLst/>
          </a:prstGeom>
          <a:noFill/>
          <a:ln w="19050">
            <a:solidFill>
              <a:srgbClr val="7030A0"/>
            </a:solidFill>
          </a:ln>
        </p:spPr>
        <p:txBody>
          <a:bodyPr wrap="square" rtlCol="0">
            <a:spAutoFit/>
          </a:bodyPr>
          <a:lstStyle/>
          <a:p>
            <a:r>
              <a:rPr lang="fr-FR" sz="1400" b="1" dirty="0" smtClean="0">
                <a:solidFill>
                  <a:srgbClr val="0070C0"/>
                </a:solidFill>
              </a:rPr>
              <a:t>C4 : </a:t>
            </a:r>
            <a:r>
              <a:rPr lang="fr-FR" sz="1400" dirty="0" smtClean="0">
                <a:solidFill>
                  <a:srgbClr val="0070C0"/>
                </a:solidFill>
              </a:rPr>
              <a:t>crises, ères géologiques, extinctions, renouvellement d'espèces.</a:t>
            </a:r>
            <a:endParaRPr lang="fr-FR" sz="1400" b="1" dirty="0" smtClean="0">
              <a:solidFill>
                <a:srgbClr val="0070C0"/>
              </a:solidFill>
            </a:endParaRPr>
          </a:p>
          <a:p>
            <a:r>
              <a:rPr lang="fr-FR" sz="1400" b="1" dirty="0" smtClean="0">
                <a:solidFill>
                  <a:srgbClr val="0070C0"/>
                </a:solidFill>
              </a:rPr>
              <a:t>Seconde : </a:t>
            </a:r>
            <a:r>
              <a:rPr lang="fr-FR" sz="1400" dirty="0" smtClean="0">
                <a:solidFill>
                  <a:srgbClr val="0070C0"/>
                </a:solidFill>
              </a:rPr>
              <a:t>sédimentation et milieux de sédimentation, reconstitution des paléo environnements en utilisant le principe de l’actualisme. La biodiversité change au cours du temps (crises, extinctions massives, diversification).</a:t>
            </a:r>
          </a:p>
        </p:txBody>
      </p:sp>
      <p:sp>
        <p:nvSpPr>
          <p:cNvPr id="11" name="ZoneTexte 10">
            <a:extLst>
              <a:ext uri="{FF2B5EF4-FFF2-40B4-BE49-F238E27FC236}">
                <a16:creationId xmlns:a16="http://schemas.microsoft.com/office/drawing/2014/main" id="{32351943-116F-4DAC-A099-7015F482EFED}"/>
              </a:ext>
            </a:extLst>
          </p:cNvPr>
          <p:cNvSpPr txBox="1"/>
          <p:nvPr/>
        </p:nvSpPr>
        <p:spPr>
          <a:xfrm>
            <a:off x="150994" y="2633054"/>
            <a:ext cx="5139462" cy="2246769"/>
          </a:xfrm>
          <a:prstGeom prst="rect">
            <a:avLst/>
          </a:prstGeom>
          <a:solidFill>
            <a:schemeClr val="accent6">
              <a:lumMod val="20000"/>
              <a:lumOff val="80000"/>
            </a:schemeClr>
          </a:solidFill>
          <a:ln w="19050">
            <a:solidFill>
              <a:schemeClr val="tx1"/>
            </a:solidFill>
          </a:ln>
        </p:spPr>
        <p:txBody>
          <a:bodyPr wrap="square" rtlCol="0">
            <a:spAutoFit/>
          </a:bodyPr>
          <a:lstStyle/>
          <a:p>
            <a:r>
              <a:rPr lang="fr-FR" sz="1400" b="1" dirty="0" smtClean="0"/>
              <a:t>Discussions et approches :</a:t>
            </a:r>
            <a:endParaRPr lang="fr-FR" sz="1400" b="1" dirty="0"/>
          </a:p>
          <a:p>
            <a:pPr marL="285750" lvl="1" indent="-285750">
              <a:buFont typeface="Wingdings" panose="05000000000000000000" pitchFamily="2" charset="2"/>
              <a:buChar char="Ø"/>
            </a:pPr>
            <a:r>
              <a:rPr lang="fr-FR" sz="1400" dirty="0">
                <a:solidFill>
                  <a:srgbClr val="FF0000"/>
                </a:solidFill>
              </a:rPr>
              <a:t>la connaissance de l’échelle stratigraphique internationale n’est pas attendue</a:t>
            </a:r>
            <a:r>
              <a:rPr lang="fr-FR" sz="1400" dirty="0" smtClean="0">
                <a:solidFill>
                  <a:srgbClr val="FF0000"/>
                </a:solidFill>
              </a:rPr>
              <a:t>.</a:t>
            </a:r>
          </a:p>
          <a:p>
            <a:pPr marL="285750" lvl="1" indent="-285750">
              <a:buFont typeface="Wingdings" panose="05000000000000000000" pitchFamily="2" charset="2"/>
              <a:buChar char="Ø"/>
            </a:pPr>
            <a:r>
              <a:rPr lang="fr-FR" sz="1400" dirty="0" smtClean="0">
                <a:solidFill>
                  <a:srgbClr val="FF0000"/>
                </a:solidFill>
              </a:rPr>
              <a:t>les élèves appréhendent les méthodes du géologue pour construire une chronologie des objets étudiés. Ils approfondissent les méthodes qu’ils ont acquises dans les classes précédentes, notamment l’exploitation des supports pétrographiques (échantillons, lames minces) et cartographiques. Ils font un nouvel usage de la carte de France au 1/106, articulé sur les données chronologiques..</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150994" y="5005837"/>
            <a:ext cx="11678149" cy="1631216"/>
          </a:xfrm>
          <a:prstGeom prst="rect">
            <a:avLst/>
          </a:prstGeom>
          <a:solidFill>
            <a:schemeClr val="accent5">
              <a:lumMod val="40000"/>
              <a:lumOff val="60000"/>
            </a:schemeClr>
          </a:solidFill>
          <a:ln w="19050">
            <a:solidFill>
              <a:srgbClr val="0070C0"/>
            </a:solidFill>
          </a:ln>
        </p:spPr>
        <p:txBody>
          <a:bodyPr wrap="square" rtlCol="0">
            <a:spAutoFit/>
          </a:bodyPr>
          <a:lstStyle/>
          <a:p>
            <a:r>
              <a:rPr lang="fr-FR" sz="1600" b="1" dirty="0" smtClean="0"/>
              <a:t>Activités possibles :</a:t>
            </a:r>
          </a:p>
          <a:p>
            <a:pPr marL="285750" indent="-285750">
              <a:buFontTx/>
              <a:buChar char="-"/>
            </a:pPr>
            <a:r>
              <a:rPr lang="fr-FR" sz="1400" b="1" dirty="0"/>
              <a:t>Utiliser les relations géométriques pour établir une succession chronologique d’événements à partir d’observations à différentes échelles et sur différents objets (lames minces observées au microscope, affleurements, cartes géologiques).</a:t>
            </a:r>
          </a:p>
          <a:p>
            <a:pPr marL="285750" indent="-285750">
              <a:buFontTx/>
              <a:buChar char="-"/>
            </a:pPr>
            <a:r>
              <a:rPr lang="fr-FR" sz="1400" b="1" dirty="0"/>
              <a:t>Observer une succession d’associations fossiles différentes dans une formation géologique et comprendre comment est construite une coupure stratigraphique (par exemple par l’étude des successions d’ammonites, de trilobites ou de foraminifères).</a:t>
            </a:r>
          </a:p>
          <a:p>
            <a:pPr marL="285750" indent="-285750">
              <a:buFontTx/>
              <a:buChar char="-"/>
            </a:pPr>
            <a:r>
              <a:rPr lang="fr-FR" sz="1400" b="1" dirty="0"/>
              <a:t>Comprendre les modalités de construction de l’échelle stratigraphique ; discuter les fondements et la validité des différents niveaux de coupures.</a:t>
            </a:r>
          </a:p>
          <a:p>
            <a:pPr marL="285750" indent="-285750">
              <a:buFontTx/>
              <a:buChar char="-"/>
            </a:pPr>
            <a:r>
              <a:rPr lang="fr-FR" sz="1400" b="1" dirty="0"/>
              <a:t>Observer les auréoles liées à la désintégration de l’uranium dans les zircons au sein des biotites</a:t>
            </a:r>
            <a:r>
              <a:rPr lang="fr-FR" sz="1400" b="1" dirty="0" smtClean="0"/>
              <a:t>.</a:t>
            </a:r>
            <a:endParaRPr lang="fr-FR" sz="1400" dirty="0"/>
          </a:p>
        </p:txBody>
      </p:sp>
      <p:sp>
        <p:nvSpPr>
          <p:cNvPr id="14" name="ZoneTexte 13">
            <a:extLst>
              <a:ext uri="{FF2B5EF4-FFF2-40B4-BE49-F238E27FC236}">
                <a16:creationId xmlns:a16="http://schemas.microsoft.com/office/drawing/2014/main" id="{A91216B6-67BD-4E37-9757-61A3E2CBCAAC}"/>
              </a:ext>
            </a:extLst>
          </p:cNvPr>
          <p:cNvSpPr txBox="1"/>
          <p:nvPr/>
        </p:nvSpPr>
        <p:spPr>
          <a:xfrm>
            <a:off x="5367527" y="4329422"/>
            <a:ext cx="6461616" cy="523220"/>
          </a:xfrm>
          <a:prstGeom prst="rect">
            <a:avLst/>
          </a:prstGeom>
          <a:noFill/>
          <a:ln w="19050">
            <a:solidFill>
              <a:srgbClr val="0070C0"/>
            </a:solidFill>
          </a:ln>
        </p:spPr>
        <p:txBody>
          <a:bodyPr wrap="square" rtlCol="0">
            <a:spAutoFit/>
          </a:bodyPr>
          <a:lstStyle/>
          <a:p>
            <a:r>
              <a:rPr lang="fr-FR" sz="1400" b="1" dirty="0" smtClean="0">
                <a:latin typeface="Calibri" panose="020F0502020204030204" pitchFamily="34" charset="0"/>
                <a:ea typeface="Calibri" panose="020F0502020204030204" pitchFamily="34" charset="0"/>
                <a:cs typeface="Calibri" panose="020F0502020204030204" pitchFamily="34" charset="0"/>
              </a:rPr>
              <a:t>Mots </a:t>
            </a:r>
            <a:r>
              <a:rPr lang="fr-FR" sz="1400" b="1" dirty="0">
                <a:latin typeface="Calibri" panose="020F0502020204030204" pitchFamily="34" charset="0"/>
                <a:ea typeface="Calibri" panose="020F0502020204030204" pitchFamily="34" charset="0"/>
                <a:cs typeface="Calibri" panose="020F0502020204030204" pitchFamily="34" charset="0"/>
              </a:rPr>
              <a:t>clés : chronologie, principes de datations relative </a:t>
            </a:r>
            <a:r>
              <a:rPr lang="fr-FR" sz="1400" b="1" dirty="0" smtClean="0">
                <a:latin typeface="Calibri" panose="020F0502020204030204" pitchFamily="34" charset="0"/>
                <a:ea typeface="Calibri" panose="020F0502020204030204" pitchFamily="34" charset="0"/>
                <a:cs typeface="Calibri" panose="020F0502020204030204" pitchFamily="34" charset="0"/>
              </a:rPr>
              <a:t>(et absolue), </a:t>
            </a:r>
            <a:r>
              <a:rPr lang="fr-FR" sz="1400" b="1" dirty="0">
                <a:latin typeface="Calibri" panose="020F0502020204030204" pitchFamily="34" charset="0"/>
                <a:ea typeface="Calibri" panose="020F0502020204030204" pitchFamily="34" charset="0"/>
                <a:cs typeface="Calibri" panose="020F0502020204030204" pitchFamily="34" charset="0"/>
              </a:rPr>
              <a:t>fossiles </a:t>
            </a:r>
            <a:r>
              <a:rPr lang="fr-FR" sz="1400" b="1" dirty="0" smtClean="0">
                <a:latin typeface="Calibri" panose="020F0502020204030204" pitchFamily="34" charset="0"/>
                <a:ea typeface="Calibri" panose="020F0502020204030204" pitchFamily="34" charset="0"/>
                <a:cs typeface="Calibri" panose="020F0502020204030204" pitchFamily="34" charset="0"/>
              </a:rPr>
              <a:t>stratigraphiques.</a:t>
            </a:r>
            <a:endParaRPr lang="fr-FR"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887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150995" y="188176"/>
            <a:ext cx="232457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Terminale</a:t>
            </a:r>
          </a:p>
          <a:p>
            <a:r>
              <a:rPr lang="fr-FR" sz="1200" b="1" dirty="0"/>
              <a:t>THEMATIQUE :</a:t>
            </a:r>
          </a:p>
          <a:p>
            <a:r>
              <a:rPr lang="fr-FR" sz="1200" b="1" dirty="0"/>
              <a:t>La Terre, la vie et l’organisation du vivant</a:t>
            </a:r>
          </a:p>
        </p:txBody>
      </p:sp>
      <p:sp>
        <p:nvSpPr>
          <p:cNvPr id="6" name="ZoneTexte 5">
            <a:extLst>
              <a:ext uri="{FF2B5EF4-FFF2-40B4-BE49-F238E27FC236}">
                <a16:creationId xmlns:a16="http://schemas.microsoft.com/office/drawing/2014/main" id="{5A7319B2-606A-4F76-8F07-1755347D2A2A}"/>
              </a:ext>
            </a:extLst>
          </p:cNvPr>
          <p:cNvSpPr txBox="1"/>
          <p:nvPr/>
        </p:nvSpPr>
        <p:spPr>
          <a:xfrm>
            <a:off x="5290456" y="204302"/>
            <a:ext cx="653868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La chronologie </a:t>
            </a:r>
            <a:r>
              <a:rPr lang="fr-FR" b="1" dirty="0" smtClean="0"/>
              <a:t>absolue</a:t>
            </a:r>
            <a:endParaRPr lang="fr-FR" b="1" dirty="0"/>
          </a:p>
        </p:txBody>
      </p:sp>
      <p:sp>
        <p:nvSpPr>
          <p:cNvPr id="7" name="ZoneTexte 6">
            <a:extLst>
              <a:ext uri="{FF2B5EF4-FFF2-40B4-BE49-F238E27FC236}">
                <a16:creationId xmlns:a16="http://schemas.microsoft.com/office/drawing/2014/main" id="{B848954D-4914-420B-B386-BD2788029894}"/>
              </a:ext>
            </a:extLst>
          </p:cNvPr>
          <p:cNvSpPr txBox="1"/>
          <p:nvPr/>
        </p:nvSpPr>
        <p:spPr>
          <a:xfrm>
            <a:off x="2530164" y="188176"/>
            <a:ext cx="2694190"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r>
              <a:rPr lang="fr-FR" sz="1200" b="1" dirty="0" smtClean="0"/>
              <a:t>:</a:t>
            </a:r>
          </a:p>
          <a:p>
            <a:r>
              <a:rPr lang="fr-FR" sz="1200" b="1" dirty="0"/>
              <a:t>À la recherche du passé géologique de notre planète : Le temps et les roches</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6" y="643453"/>
            <a:ext cx="6538686" cy="3477875"/>
          </a:xfrm>
          <a:prstGeom prst="rect">
            <a:avLst/>
          </a:prstGeom>
          <a:noFill/>
          <a:ln w="19050">
            <a:solidFill>
              <a:srgbClr val="FF0000"/>
            </a:solidFill>
          </a:ln>
        </p:spPr>
        <p:txBody>
          <a:bodyPr wrap="square" rtlCol="0">
            <a:spAutoFit/>
          </a:bodyPr>
          <a:lstStyle/>
          <a:p>
            <a:pPr algn="just"/>
            <a:r>
              <a:rPr lang="fr-FR" sz="1400" b="1" dirty="0"/>
              <a:t>Objectifs</a:t>
            </a:r>
            <a:r>
              <a:rPr lang="fr-FR" sz="1400" b="1" dirty="0">
                <a:solidFill>
                  <a:srgbClr val="FF0000"/>
                </a:solidFill>
              </a:rPr>
              <a:t> </a:t>
            </a:r>
            <a:r>
              <a:rPr lang="fr-FR" sz="1400" b="1" dirty="0" smtClean="0"/>
              <a:t>du programme :</a:t>
            </a:r>
            <a:endParaRPr lang="fr-FR" sz="1400" dirty="0"/>
          </a:p>
          <a:p>
            <a:pPr algn="just"/>
            <a:r>
              <a:rPr lang="fr-FR" sz="1400" dirty="0">
                <a:sym typeface="Wingdings 3" panose="05040102010807070707" pitchFamily="18" charset="2"/>
              </a:rPr>
              <a:t>Les élèves apprennent </a:t>
            </a:r>
            <a:r>
              <a:rPr lang="fr-FR" sz="1400" dirty="0" smtClean="0">
                <a:sym typeface="Wingdings 3" panose="05040102010807070707" pitchFamily="18" charset="2"/>
              </a:rPr>
              <a:t>:</a:t>
            </a:r>
          </a:p>
          <a:p>
            <a:pPr marL="285750" indent="-285750">
              <a:buFontTx/>
              <a:buChar char="-"/>
            </a:pPr>
            <a:r>
              <a:rPr lang="fr-FR" sz="1200" dirty="0">
                <a:ea typeface="Calibri" panose="020F0502020204030204" pitchFamily="34" charset="0"/>
                <a:cs typeface="Calibri" panose="020F0502020204030204" pitchFamily="34" charset="0"/>
              </a:rPr>
              <a:t>que </a:t>
            </a:r>
            <a:r>
              <a:rPr lang="fr-FR" sz="1200" dirty="0" smtClean="0">
                <a:ea typeface="Calibri" panose="020F0502020204030204" pitchFamily="34" charset="0"/>
                <a:cs typeface="Calibri" panose="020F0502020204030204" pitchFamily="34" charset="0"/>
              </a:rPr>
              <a:t>la </a:t>
            </a:r>
            <a:r>
              <a:rPr lang="fr-FR" sz="1200" dirty="0">
                <a:ea typeface="Calibri" panose="020F0502020204030204" pitchFamily="34" charset="0"/>
                <a:cs typeface="Calibri" panose="020F0502020204030204" pitchFamily="34" charset="0"/>
              </a:rPr>
              <a:t>désintégration radioactive est un phénomène continu et </a:t>
            </a:r>
            <a:r>
              <a:rPr lang="fr-FR" sz="1200" dirty="0" smtClean="0">
                <a:ea typeface="Calibri" panose="020F0502020204030204" pitchFamily="34" charset="0"/>
                <a:cs typeface="Calibri" panose="020F0502020204030204" pitchFamily="34" charset="0"/>
              </a:rPr>
              <a:t>irréversible</a:t>
            </a:r>
          </a:p>
          <a:p>
            <a:pPr marL="285750" indent="-285750">
              <a:buFontTx/>
              <a:buChar char="-"/>
            </a:pPr>
            <a:r>
              <a:rPr lang="fr-FR" sz="1200" dirty="0" smtClean="0">
                <a:ea typeface="Calibri" panose="020F0502020204030204" pitchFamily="34" charset="0"/>
                <a:cs typeface="Calibri" panose="020F0502020204030204" pitchFamily="34" charset="0"/>
              </a:rPr>
              <a:t>que </a:t>
            </a:r>
            <a:r>
              <a:rPr lang="fr-FR" sz="1200" dirty="0">
                <a:ea typeface="Calibri" panose="020F0502020204030204" pitchFamily="34" charset="0"/>
                <a:cs typeface="Calibri" panose="020F0502020204030204" pitchFamily="34" charset="0"/>
              </a:rPr>
              <a:t>la demi-vie d’un élément radioactif est caractéristique de cet élément.</a:t>
            </a:r>
          </a:p>
          <a:p>
            <a:pPr marL="285750" indent="-285750">
              <a:buFontTx/>
              <a:buChar char="-"/>
            </a:pPr>
            <a:r>
              <a:rPr lang="fr-FR" sz="1200" dirty="0">
                <a:ea typeface="Calibri" panose="020F0502020204030204" pitchFamily="34" charset="0"/>
                <a:cs typeface="Calibri" panose="020F0502020204030204" pitchFamily="34" charset="0"/>
              </a:rPr>
              <a:t>que </a:t>
            </a:r>
            <a:r>
              <a:rPr lang="fr-FR" sz="1200" dirty="0" smtClean="0">
                <a:ea typeface="Calibri" panose="020F0502020204030204" pitchFamily="34" charset="0"/>
                <a:cs typeface="Calibri" panose="020F0502020204030204" pitchFamily="34" charset="0"/>
              </a:rPr>
              <a:t>la </a:t>
            </a:r>
            <a:r>
              <a:rPr lang="fr-FR" sz="1200" dirty="0">
                <a:ea typeface="Calibri" panose="020F0502020204030204" pitchFamily="34" charset="0"/>
                <a:cs typeface="Calibri" panose="020F0502020204030204" pitchFamily="34" charset="0"/>
              </a:rPr>
              <a:t>quantification de l’élément père radioactif et de l’élément fils radiogénique permet de déterminer l’âge des minéraux constitutifs d’une roche.</a:t>
            </a:r>
          </a:p>
          <a:p>
            <a:pPr marL="285750" indent="-285750">
              <a:buFontTx/>
              <a:buChar char="-"/>
            </a:pPr>
            <a:r>
              <a:rPr lang="fr-FR" sz="1200" dirty="0">
                <a:ea typeface="Calibri" panose="020F0502020204030204" pitchFamily="34" charset="0"/>
                <a:cs typeface="Calibri" panose="020F0502020204030204" pitchFamily="34" charset="0"/>
              </a:rPr>
              <a:t>que </a:t>
            </a:r>
            <a:r>
              <a:rPr lang="fr-FR" sz="1200" dirty="0" smtClean="0">
                <a:ea typeface="Calibri" panose="020F0502020204030204" pitchFamily="34" charset="0"/>
                <a:cs typeface="Calibri" panose="020F0502020204030204" pitchFamily="34" charset="0"/>
              </a:rPr>
              <a:t>différents </a:t>
            </a:r>
            <a:r>
              <a:rPr lang="fr-FR" sz="1200" dirty="0">
                <a:ea typeface="Calibri" panose="020F0502020204030204" pitchFamily="34" charset="0"/>
                <a:cs typeface="Calibri" panose="020F0502020204030204" pitchFamily="34" charset="0"/>
              </a:rPr>
              <a:t>chronomètres sont classiquement utilisés en géologie. </a:t>
            </a:r>
            <a:endParaRPr lang="fr-FR" sz="1200" dirty="0" smtClean="0">
              <a:ea typeface="Calibri" panose="020F0502020204030204" pitchFamily="34" charset="0"/>
              <a:cs typeface="Calibri" panose="020F0502020204030204" pitchFamily="34" charset="0"/>
            </a:endParaRPr>
          </a:p>
          <a:p>
            <a:pPr marL="285750" indent="-285750">
              <a:buFontTx/>
              <a:buChar char="-"/>
            </a:pPr>
            <a:r>
              <a:rPr lang="fr-FR" sz="1200" dirty="0">
                <a:ea typeface="Calibri" panose="020F0502020204030204" pitchFamily="34" charset="0"/>
                <a:cs typeface="Calibri" panose="020F0502020204030204" pitchFamily="34" charset="0"/>
              </a:rPr>
              <a:t>que </a:t>
            </a:r>
            <a:r>
              <a:rPr lang="fr-FR" sz="1200" dirty="0" smtClean="0">
                <a:ea typeface="Calibri" panose="020F0502020204030204" pitchFamily="34" charset="0"/>
                <a:cs typeface="Calibri" panose="020F0502020204030204" pitchFamily="34" charset="0"/>
              </a:rPr>
              <a:t>ils </a:t>
            </a:r>
            <a:r>
              <a:rPr lang="fr-FR" sz="1200" dirty="0">
                <a:ea typeface="Calibri" panose="020F0502020204030204" pitchFamily="34" charset="0"/>
                <a:cs typeface="Calibri" panose="020F0502020204030204" pitchFamily="34" charset="0"/>
              </a:rPr>
              <a:t>se distinguent par la période de l’élément père.</a:t>
            </a:r>
          </a:p>
          <a:p>
            <a:pPr marL="285750" indent="-285750">
              <a:buFontTx/>
              <a:buChar char="-"/>
            </a:pPr>
            <a:r>
              <a:rPr lang="fr-FR" sz="1200" dirty="0">
                <a:ea typeface="Calibri" panose="020F0502020204030204" pitchFamily="34" charset="0"/>
                <a:cs typeface="Calibri" panose="020F0502020204030204" pitchFamily="34" charset="0"/>
              </a:rPr>
              <a:t>que </a:t>
            </a:r>
            <a:r>
              <a:rPr lang="fr-FR" sz="1200" dirty="0" smtClean="0">
                <a:ea typeface="Calibri" panose="020F0502020204030204" pitchFamily="34" charset="0"/>
                <a:cs typeface="Calibri" panose="020F0502020204030204" pitchFamily="34" charset="0"/>
              </a:rPr>
              <a:t>le </a:t>
            </a:r>
            <a:r>
              <a:rPr lang="fr-FR" sz="1200" dirty="0">
                <a:ea typeface="Calibri" panose="020F0502020204030204" pitchFamily="34" charset="0"/>
                <a:cs typeface="Calibri" panose="020F0502020204030204" pitchFamily="34" charset="0"/>
              </a:rPr>
              <a:t>choix du chronomètre dépend de l’âge supposé de l’objet à dater, qui peut être appréhendé par chronologie relative.</a:t>
            </a:r>
          </a:p>
          <a:p>
            <a:pPr marL="285750" indent="-285750">
              <a:buFontTx/>
              <a:buChar char="-"/>
            </a:pPr>
            <a:r>
              <a:rPr lang="fr-FR" sz="1200" dirty="0">
                <a:ea typeface="Calibri" panose="020F0502020204030204" pitchFamily="34" charset="0"/>
                <a:cs typeface="Calibri" panose="020F0502020204030204" pitchFamily="34" charset="0"/>
              </a:rPr>
              <a:t>que </a:t>
            </a:r>
            <a:r>
              <a:rPr lang="fr-FR" sz="1200" dirty="0" smtClean="0">
                <a:ea typeface="Calibri" panose="020F0502020204030204" pitchFamily="34" charset="0"/>
                <a:cs typeface="Calibri" panose="020F0502020204030204" pitchFamily="34" charset="0"/>
              </a:rPr>
              <a:t>les </a:t>
            </a:r>
            <a:r>
              <a:rPr lang="fr-FR" sz="1200" dirty="0">
                <a:ea typeface="Calibri" panose="020F0502020204030204" pitchFamily="34" charset="0"/>
                <a:cs typeface="Calibri" panose="020F0502020204030204" pitchFamily="34" charset="0"/>
              </a:rPr>
              <a:t>datations sont effectuées sur des roches magmatiques ou métamorphiques, en utilisant les roches totales ou leurs minéraux isolés.</a:t>
            </a:r>
          </a:p>
          <a:p>
            <a:pPr marL="285750" indent="-285750">
              <a:buFontTx/>
              <a:buChar char="-"/>
            </a:pPr>
            <a:r>
              <a:rPr lang="fr-FR" sz="1200" dirty="0" smtClean="0">
                <a:ea typeface="Calibri" panose="020F0502020204030204" pitchFamily="34" charset="0"/>
                <a:cs typeface="Calibri" panose="020F0502020204030204" pitchFamily="34" charset="0"/>
              </a:rPr>
              <a:t>que l’âge </a:t>
            </a:r>
            <a:r>
              <a:rPr lang="fr-FR" sz="1200" dirty="0">
                <a:ea typeface="Calibri" panose="020F0502020204030204" pitchFamily="34" charset="0"/>
                <a:cs typeface="Calibri" panose="020F0502020204030204" pitchFamily="34" charset="0"/>
              </a:rPr>
              <a:t>obtenu est celui de la fermeture du système considéré (minéral ou roche</a:t>
            </a:r>
            <a:r>
              <a:rPr lang="fr-FR" sz="1200" dirty="0" smtClean="0">
                <a:ea typeface="Calibri" panose="020F0502020204030204" pitchFamily="34" charset="0"/>
                <a:cs typeface="Calibri" panose="020F0502020204030204" pitchFamily="34" charset="0"/>
              </a:rPr>
              <a:t>).</a:t>
            </a:r>
          </a:p>
          <a:p>
            <a:pPr marL="285750" indent="-285750">
              <a:buFontTx/>
              <a:buChar char="-"/>
            </a:pPr>
            <a:r>
              <a:rPr lang="fr-FR" sz="1200" dirty="0">
                <a:ea typeface="Calibri" panose="020F0502020204030204" pitchFamily="34" charset="0"/>
                <a:cs typeface="Calibri" panose="020F0502020204030204" pitchFamily="34" charset="0"/>
              </a:rPr>
              <a:t>que</a:t>
            </a:r>
            <a:r>
              <a:rPr lang="fr-FR" sz="1200" dirty="0" smtClean="0">
                <a:ea typeface="Calibri" panose="020F0502020204030204" pitchFamily="34" charset="0"/>
                <a:cs typeface="Calibri" panose="020F0502020204030204" pitchFamily="34" charset="0"/>
              </a:rPr>
              <a:t> cette </a:t>
            </a:r>
            <a:r>
              <a:rPr lang="fr-FR" sz="1200" dirty="0">
                <a:ea typeface="Calibri" panose="020F0502020204030204" pitchFamily="34" charset="0"/>
                <a:cs typeface="Calibri" panose="020F0502020204030204" pitchFamily="34" charset="0"/>
              </a:rPr>
              <a:t>fermeture correspond à l’arrêt de tout échange entre le système considéré et l’environnement (par exemple quand un cristal solide se forme à partir d’un magma liquide). </a:t>
            </a:r>
            <a:endParaRPr lang="fr-FR" sz="1200" dirty="0" smtClean="0">
              <a:ea typeface="Calibri" panose="020F0502020204030204" pitchFamily="34" charset="0"/>
              <a:cs typeface="Calibri" panose="020F0502020204030204" pitchFamily="34" charset="0"/>
            </a:endParaRPr>
          </a:p>
          <a:p>
            <a:pPr marL="285750" indent="-285750">
              <a:buFontTx/>
              <a:buChar char="-"/>
            </a:pPr>
            <a:r>
              <a:rPr lang="fr-FR" sz="1200" dirty="0">
                <a:ea typeface="Calibri" panose="020F0502020204030204" pitchFamily="34" charset="0"/>
                <a:cs typeface="Calibri" panose="020F0502020204030204" pitchFamily="34" charset="0"/>
              </a:rPr>
              <a:t>que </a:t>
            </a:r>
            <a:r>
              <a:rPr lang="fr-FR" sz="1200" dirty="0" smtClean="0">
                <a:ea typeface="Calibri" panose="020F0502020204030204" pitchFamily="34" charset="0"/>
                <a:cs typeface="Calibri" panose="020F0502020204030204" pitchFamily="34" charset="0"/>
              </a:rPr>
              <a:t>des </a:t>
            </a:r>
            <a:r>
              <a:rPr lang="fr-FR" sz="1200" dirty="0">
                <a:ea typeface="Calibri" panose="020F0502020204030204" pitchFamily="34" charset="0"/>
                <a:cs typeface="Calibri" panose="020F0502020204030204" pitchFamily="34" charset="0"/>
              </a:rPr>
              <a:t>températures de fermeture différentes pour différents minéraux expliquent que des mesures effectuées sur un même objet tel qu’une roche, avec différents chronomètres, puissent fournir des valeurs différentes.</a:t>
            </a:r>
            <a:endParaRPr lang="fr-FR" sz="1200" dirty="0">
              <a:ea typeface="Calibri" panose="020F0502020204030204" pitchFamily="34" charset="0"/>
              <a:cs typeface="Calibri" panose="020F0502020204030204" pitchFamily="34" charset="0"/>
              <a:sym typeface="Wingdings 3" panose="05040102010807070707" pitchFamily="18" charset="2"/>
            </a:endParaRPr>
          </a:p>
        </p:txBody>
      </p:sp>
      <p:sp>
        <p:nvSpPr>
          <p:cNvPr id="9" name="ZoneTexte 8">
            <a:extLst>
              <a:ext uri="{FF2B5EF4-FFF2-40B4-BE49-F238E27FC236}">
                <a16:creationId xmlns:a16="http://schemas.microsoft.com/office/drawing/2014/main" id="{C18FB186-6BF0-4507-A6A2-CCDE0525F375}"/>
              </a:ext>
            </a:extLst>
          </p:cNvPr>
          <p:cNvSpPr txBox="1"/>
          <p:nvPr/>
        </p:nvSpPr>
        <p:spPr>
          <a:xfrm>
            <a:off x="150995" y="1091980"/>
            <a:ext cx="5018766" cy="738664"/>
          </a:xfrm>
          <a:prstGeom prst="rect">
            <a:avLst/>
          </a:prstGeom>
          <a:noFill/>
          <a:ln w="19050">
            <a:solidFill>
              <a:srgbClr val="7030A0"/>
            </a:solidFill>
          </a:ln>
        </p:spPr>
        <p:txBody>
          <a:bodyPr wrap="square" rtlCol="0">
            <a:spAutoFit/>
          </a:bodyPr>
          <a:lstStyle/>
          <a:p>
            <a:r>
              <a:rPr lang="fr-FR" sz="1400" b="1" dirty="0" smtClean="0">
                <a:solidFill>
                  <a:srgbClr val="0070C0"/>
                </a:solidFill>
              </a:rPr>
              <a:t>ECS de première : </a:t>
            </a:r>
            <a:r>
              <a:rPr lang="fr-FR" sz="1400" dirty="0" smtClean="0">
                <a:solidFill>
                  <a:srgbClr val="0070C0"/>
                </a:solidFill>
              </a:rPr>
              <a:t>une longue histoire de la matière (désintégration radioactive)</a:t>
            </a:r>
          </a:p>
          <a:p>
            <a:r>
              <a:rPr lang="fr-FR" sz="1400" b="1" dirty="0" smtClean="0">
                <a:solidFill>
                  <a:srgbClr val="0070C0"/>
                </a:solidFill>
              </a:rPr>
              <a:t>Programme </a:t>
            </a:r>
            <a:r>
              <a:rPr lang="fr-FR" sz="1400" b="1" dirty="0">
                <a:solidFill>
                  <a:srgbClr val="0070C0"/>
                </a:solidFill>
              </a:rPr>
              <a:t>de physique-chimie en classe </a:t>
            </a:r>
            <a:r>
              <a:rPr lang="fr-FR" sz="1400" b="1" dirty="0" smtClean="0">
                <a:solidFill>
                  <a:srgbClr val="0070C0"/>
                </a:solidFill>
              </a:rPr>
              <a:t>terminale.</a:t>
            </a:r>
            <a:endParaRPr lang="fr-FR" sz="1400" dirty="0">
              <a:solidFill>
                <a:srgbClr val="0070C0"/>
              </a:solidFill>
            </a:endParaRPr>
          </a:p>
        </p:txBody>
      </p:sp>
      <p:sp>
        <p:nvSpPr>
          <p:cNvPr id="11" name="ZoneTexte 10">
            <a:extLst>
              <a:ext uri="{FF2B5EF4-FFF2-40B4-BE49-F238E27FC236}">
                <a16:creationId xmlns:a16="http://schemas.microsoft.com/office/drawing/2014/main" id="{32351943-116F-4DAC-A099-7015F482EFED}"/>
              </a:ext>
            </a:extLst>
          </p:cNvPr>
          <p:cNvSpPr txBox="1"/>
          <p:nvPr/>
        </p:nvSpPr>
        <p:spPr>
          <a:xfrm>
            <a:off x="150994" y="1903451"/>
            <a:ext cx="5018767" cy="2923877"/>
          </a:xfrm>
          <a:prstGeom prst="rect">
            <a:avLst/>
          </a:prstGeom>
          <a:solidFill>
            <a:schemeClr val="accent6">
              <a:lumMod val="20000"/>
              <a:lumOff val="80000"/>
            </a:schemeClr>
          </a:solidFill>
          <a:ln w="19050">
            <a:solidFill>
              <a:schemeClr val="tx1"/>
            </a:solidFill>
          </a:ln>
        </p:spPr>
        <p:txBody>
          <a:bodyPr wrap="square" rtlCol="0">
            <a:spAutoFit/>
          </a:bodyPr>
          <a:lstStyle/>
          <a:p>
            <a:r>
              <a:rPr lang="fr-FR" sz="1600" b="1" dirty="0" smtClean="0"/>
              <a:t>Discussions et approches :</a:t>
            </a:r>
            <a:endParaRPr lang="fr-FR" sz="1600" b="1" dirty="0"/>
          </a:p>
          <a:p>
            <a:pPr marL="285750" lvl="1" indent="-285750">
              <a:buFont typeface="Wingdings" panose="05000000000000000000" pitchFamily="2" charset="2"/>
              <a:buChar char="Ø"/>
            </a:pPr>
            <a:r>
              <a:rPr lang="fr-FR" sz="1400" dirty="0" smtClean="0">
                <a:solidFill>
                  <a:srgbClr val="FF0000"/>
                </a:solidFill>
              </a:rPr>
              <a:t>On se limite en chronologie absolue à l’étude des roches magmatiques pour laquelle la fermeture du système est due à l’abaissement de la température au-delà d’un certain seuil. L’étude des principes physiques de la désintégration des éléments radioactifs servant aux datations et les développements mathématiques permettant de déterminer l’âge des roches ne sont pas exigibles..</a:t>
            </a:r>
          </a:p>
          <a:p>
            <a:pPr marL="285750" lvl="1" indent="-285750">
              <a:buFont typeface="Wingdings" panose="05000000000000000000" pitchFamily="2" charset="2"/>
              <a:buChar char="Ø"/>
            </a:pPr>
            <a:r>
              <a:rPr lang="fr-FR" sz="1400" dirty="0" smtClean="0">
                <a:solidFill>
                  <a:srgbClr val="FF0000"/>
                </a:solidFill>
              </a:rPr>
              <a:t>les élèves appréhendent les méthodes du géologue pour construire une chronologie des objets étudiés. Ils comprennent la pertinence des méthodes employées en fonction du contexte géologique et identifient les limites d’utilisation des différentes stratégies de datation.</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150993" y="4900135"/>
            <a:ext cx="11678149" cy="1846659"/>
          </a:xfrm>
          <a:prstGeom prst="rect">
            <a:avLst/>
          </a:prstGeom>
          <a:solidFill>
            <a:schemeClr val="accent5">
              <a:lumMod val="40000"/>
              <a:lumOff val="60000"/>
            </a:schemeClr>
          </a:solidFill>
          <a:ln w="19050">
            <a:solidFill>
              <a:srgbClr val="0070C0"/>
            </a:solidFill>
          </a:ln>
        </p:spPr>
        <p:txBody>
          <a:bodyPr wrap="square" rtlCol="0">
            <a:spAutoFit/>
          </a:bodyPr>
          <a:lstStyle/>
          <a:p>
            <a:r>
              <a:rPr lang="fr-FR" sz="1600" b="1" dirty="0" smtClean="0"/>
              <a:t>Activités possibles :</a:t>
            </a:r>
          </a:p>
          <a:p>
            <a:pPr marL="285750" indent="-285750">
              <a:buFontTx/>
              <a:buChar char="-"/>
            </a:pPr>
            <a:r>
              <a:rPr lang="fr-FR" sz="1400" b="1" dirty="0"/>
              <a:t>Mobiliser les bases physiques de la désintégration radioactive</a:t>
            </a:r>
            <a:r>
              <a:rPr lang="fr-FR" sz="1400" b="1" dirty="0" smtClean="0"/>
              <a:t>.</a:t>
            </a:r>
          </a:p>
          <a:p>
            <a:pPr marL="285750" indent="-285750">
              <a:buFontTx/>
              <a:buChar char="-"/>
            </a:pPr>
            <a:r>
              <a:rPr lang="fr-FR" sz="1400" b="1" dirty="0"/>
              <a:t>Identifier les caractéristiques (demi-vie ; distribution) de quelques chronomètres reposant sur la décroissance radioactive, couramment utilisés dans la datation absolue : Rb/Sr, K/Ar, U/Pb.</a:t>
            </a:r>
          </a:p>
          <a:p>
            <a:pPr marL="285750" indent="-285750">
              <a:buFontTx/>
              <a:buChar char="-"/>
            </a:pPr>
            <a:r>
              <a:rPr lang="fr-FR" sz="1400" b="1" dirty="0"/>
              <a:t>Comprendre le lien, à partir d’un exemple, entre les conditions de fermeture du système (cristallisation d’un magma, ou mort d’un organisme vivant) et l’utilisation de chronomètres différents.</a:t>
            </a:r>
          </a:p>
          <a:p>
            <a:pPr marL="285750" indent="-285750">
              <a:buFontTx/>
              <a:buChar char="-"/>
            </a:pPr>
            <a:r>
              <a:rPr lang="fr-FR" sz="1400" b="1" dirty="0"/>
              <a:t>Extraire des informations à partir de cartes géologiques ; utiliser les apports complémentaires de la chronologie relative et de la chronologie absolue pour reconstituer une histoire géologique.</a:t>
            </a:r>
          </a:p>
        </p:txBody>
      </p:sp>
      <p:sp>
        <p:nvSpPr>
          <p:cNvPr id="14" name="ZoneTexte 13">
            <a:extLst>
              <a:ext uri="{FF2B5EF4-FFF2-40B4-BE49-F238E27FC236}">
                <a16:creationId xmlns:a16="http://schemas.microsoft.com/office/drawing/2014/main" id="{A91216B6-67BD-4E37-9757-61A3E2CBCAAC}"/>
              </a:ext>
            </a:extLst>
          </p:cNvPr>
          <p:cNvSpPr txBox="1"/>
          <p:nvPr/>
        </p:nvSpPr>
        <p:spPr>
          <a:xfrm>
            <a:off x="5290456" y="4487235"/>
            <a:ext cx="6538686" cy="340093"/>
          </a:xfrm>
          <a:prstGeom prst="rect">
            <a:avLst/>
          </a:prstGeom>
          <a:noFill/>
          <a:ln w="19050">
            <a:solidFill>
              <a:srgbClr val="0070C0"/>
            </a:solidFill>
          </a:ln>
        </p:spPr>
        <p:txBody>
          <a:bodyPr wrap="square" rtlCol="0">
            <a:spAutoFit/>
          </a:bodyPr>
          <a:lstStyle/>
          <a:p>
            <a:pPr>
              <a:lnSpc>
                <a:spcPct val="115000"/>
              </a:lnSpc>
              <a:spcAft>
                <a:spcPts val="1000"/>
              </a:spcAft>
            </a:pPr>
            <a:r>
              <a:rPr lang="fr-FR" sz="1400" b="1" dirty="0" smtClean="0">
                <a:latin typeface="Calibri" panose="020F0502020204030204" pitchFamily="34" charset="0"/>
                <a:ea typeface="Calibri" panose="020F0502020204030204" pitchFamily="34" charset="0"/>
                <a:cs typeface="Calibri" panose="020F0502020204030204" pitchFamily="34" charset="0"/>
              </a:rPr>
              <a:t>Mots clés : </a:t>
            </a:r>
            <a:r>
              <a:rPr lang="fr-FR" sz="1400" b="1" dirty="0">
                <a:latin typeface="Calibri" panose="020F0502020204030204" pitchFamily="34" charset="0"/>
                <a:ea typeface="Calibri" panose="020F0502020204030204" pitchFamily="34" charset="0"/>
                <a:cs typeface="Calibri" panose="020F0502020204030204" pitchFamily="34" charset="0"/>
              </a:rPr>
              <a:t>chronologie, principes de datations </a:t>
            </a:r>
            <a:r>
              <a:rPr lang="fr-FR" sz="1400" b="1" dirty="0" smtClean="0">
                <a:latin typeface="Calibri" panose="020F0502020204030204" pitchFamily="34" charset="0"/>
                <a:ea typeface="Calibri" panose="020F0502020204030204" pitchFamily="34" charset="0"/>
                <a:cs typeface="Calibri" panose="020F0502020204030204" pitchFamily="34" charset="0"/>
              </a:rPr>
              <a:t>(relative et) </a:t>
            </a:r>
            <a:r>
              <a:rPr lang="fr-FR" sz="1400" b="1" dirty="0">
                <a:latin typeface="Calibri" panose="020F0502020204030204" pitchFamily="34" charset="0"/>
                <a:ea typeface="Calibri" panose="020F0502020204030204" pitchFamily="34" charset="0"/>
                <a:cs typeface="Calibri" panose="020F0502020204030204" pitchFamily="34" charset="0"/>
              </a:rPr>
              <a:t>absolue</a:t>
            </a:r>
            <a:r>
              <a:rPr lang="fr-FR" sz="1400" b="1" dirty="0" smtClean="0">
                <a:latin typeface="Calibri" panose="020F0502020204030204" pitchFamily="34" charset="0"/>
                <a:ea typeface="Calibri" panose="020F0502020204030204" pitchFamily="34" charset="0"/>
                <a:cs typeface="Calibri" panose="020F0502020204030204" pitchFamily="34" charset="0"/>
              </a:rPr>
              <a:t>, </a:t>
            </a:r>
            <a:r>
              <a:rPr lang="fr-FR" sz="1400" b="1" dirty="0">
                <a:latin typeface="Calibri" panose="020F0502020204030204" pitchFamily="34" charset="0"/>
                <a:ea typeface="Calibri" panose="020F0502020204030204" pitchFamily="34" charset="0"/>
                <a:cs typeface="Calibri" panose="020F0502020204030204" pitchFamily="34" charset="0"/>
              </a:rPr>
              <a:t>chronomètres</a:t>
            </a:r>
            <a:r>
              <a:rPr lang="fr-FR" sz="1400" b="1" dirty="0" smtClean="0">
                <a:latin typeface="Calibri" panose="020F0502020204030204" pitchFamily="34" charset="0"/>
                <a:ea typeface="Calibri" panose="020F0502020204030204" pitchFamily="34" charset="0"/>
                <a:cs typeface="Calibri" panose="020F0502020204030204" pitchFamily="34" charset="0"/>
              </a:rPr>
              <a:t>.</a:t>
            </a:r>
            <a:endParaRPr lang="fr-FR"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718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Proposition d'activités sur le thème "le temps et les roches" (utilisation des cartes géologiques)</a:t>
            </a:r>
            <a:br>
              <a:rPr lang="fr-FR" dirty="0" smtClean="0"/>
            </a:br>
            <a:endParaRPr lang="fr-FR" dirty="0"/>
          </a:p>
        </p:txBody>
      </p:sp>
      <p:pic>
        <p:nvPicPr>
          <p:cNvPr id="5122" name="Picture 2" descr="D:\Documents\Formation et inspections\Inspection\FF\Reforme bac\JDI\2020\documents magistere\tempsetroch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9269" y="2502340"/>
            <a:ext cx="4787381" cy="3768132"/>
          </a:xfrm>
          <a:prstGeom prst="rect">
            <a:avLst/>
          </a:prstGeom>
          <a:noFill/>
        </p:spPr>
      </p:pic>
      <p:sp>
        <p:nvSpPr>
          <p:cNvPr id="3" name="ZoneTexte 2"/>
          <p:cNvSpPr txBox="1"/>
          <p:nvPr/>
        </p:nvSpPr>
        <p:spPr>
          <a:xfrm>
            <a:off x="1200150" y="1690688"/>
            <a:ext cx="9098280" cy="369332"/>
          </a:xfrm>
          <a:prstGeom prst="rect">
            <a:avLst/>
          </a:prstGeom>
          <a:noFill/>
        </p:spPr>
        <p:txBody>
          <a:bodyPr wrap="square" rtlCol="0">
            <a:spAutoFit/>
          </a:bodyPr>
          <a:lstStyle/>
          <a:p>
            <a:r>
              <a:rPr lang="fr-FR" dirty="0">
                <a:hlinkClick r:id="rId3"/>
              </a:rPr>
              <a:t>https://</a:t>
            </a:r>
            <a:r>
              <a:rPr lang="fr-FR" dirty="0" smtClean="0">
                <a:hlinkClick r:id="rId3"/>
              </a:rPr>
              <a:t>magistere.education.fr/ac-grenoble/mod/book/view.php?id=702265&amp;chapterid=6429</a:t>
            </a:r>
            <a:r>
              <a:rPr lang="fr-FR" dirty="0" smtClean="0"/>
              <a:t> </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763250" cy="1325563"/>
          </a:xfrm>
        </p:spPr>
        <p:txBody>
          <a:bodyPr>
            <a:noAutofit/>
          </a:bodyPr>
          <a:lstStyle/>
          <a:p>
            <a:r>
              <a:rPr lang="fr-FR" sz="2400" dirty="0" smtClean="0"/>
              <a:t>Les documents proposés ci-dessous peuvent être utilisés dans les deux sous parties (datation et traces du passé)</a:t>
            </a:r>
            <a:br>
              <a:rPr lang="fr-FR" sz="2400" dirty="0" smtClean="0"/>
            </a:br>
            <a:r>
              <a:rPr lang="fr-FR" sz="2400" dirty="0"/>
              <a:t>Sur magistère: </a:t>
            </a:r>
            <a:r>
              <a:rPr lang="fr-FR" sz="2400" dirty="0">
                <a:hlinkClick r:id="rId2"/>
              </a:rPr>
              <a:t>https://</a:t>
            </a:r>
            <a:r>
              <a:rPr lang="fr-FR" sz="2400" dirty="0" smtClean="0">
                <a:hlinkClick r:id="rId2"/>
              </a:rPr>
              <a:t>magistere.education.fr/ac-grenoble/mod/book/view.php?id=702265&amp;chapterid=6378</a:t>
            </a:r>
            <a:r>
              <a:rPr lang="fr-FR" sz="2400" dirty="0" smtClean="0"/>
              <a:t> </a:t>
            </a:r>
            <a:br>
              <a:rPr lang="fr-FR" sz="2400" dirty="0" smtClean="0"/>
            </a:br>
            <a:r>
              <a:rPr lang="fr-FR" sz="2400" dirty="0" smtClean="0"/>
              <a:t>Page "</a:t>
            </a:r>
            <a:r>
              <a:rPr lang="fr-FR" sz="2400" dirty="0" smtClean="0">
                <a:hlinkClick r:id="rId3"/>
              </a:rPr>
              <a:t>Genial.ly</a:t>
            </a:r>
            <a:r>
              <a:rPr lang="fr-FR" sz="2400" dirty="0" smtClean="0"/>
              <a:t>" : </a:t>
            </a:r>
            <a:r>
              <a:rPr lang="fr-FR" sz="2400" u="sng" dirty="0" smtClean="0">
                <a:hlinkClick r:id="rId3"/>
              </a:rPr>
              <a:t>https://view.genial.ly/5ebe3cc28e243b0d5a32b44a/interactive-image-le-temps-et-les-roches-terminale-specialite</a:t>
            </a:r>
            <a:endParaRPr lang="fr-FR" sz="2400" dirty="0"/>
          </a:p>
        </p:txBody>
      </p:sp>
      <p:pic>
        <p:nvPicPr>
          <p:cNvPr id="1026" name="Picture 2" descr="D:\Documents\Formation et inspections\Inspection\FF\Reforme bac\JDI\2020\documents magistere\image genially.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83280" y="2288697"/>
            <a:ext cx="6507168" cy="400946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150995" y="188176"/>
            <a:ext cx="232457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Terminale</a:t>
            </a:r>
          </a:p>
          <a:p>
            <a:r>
              <a:rPr lang="fr-FR" sz="1200" b="1" dirty="0"/>
              <a:t>THEMATIQUE :</a:t>
            </a:r>
          </a:p>
          <a:p>
            <a:r>
              <a:rPr lang="fr-FR" sz="1200" b="1" dirty="0"/>
              <a:t>La Terre, la vie et l’organisation du vivant</a:t>
            </a:r>
          </a:p>
        </p:txBody>
      </p:sp>
      <p:sp>
        <p:nvSpPr>
          <p:cNvPr id="6" name="ZoneTexte 5">
            <a:extLst>
              <a:ext uri="{FF2B5EF4-FFF2-40B4-BE49-F238E27FC236}">
                <a16:creationId xmlns:a16="http://schemas.microsoft.com/office/drawing/2014/main" id="{5A7319B2-606A-4F76-8F07-1755347D2A2A}"/>
              </a:ext>
            </a:extLst>
          </p:cNvPr>
          <p:cNvSpPr txBox="1"/>
          <p:nvPr/>
        </p:nvSpPr>
        <p:spPr>
          <a:xfrm>
            <a:off x="5290456" y="204302"/>
            <a:ext cx="653868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a:t>
            </a:r>
            <a:r>
              <a:rPr lang="fr-FR" b="1" dirty="0" smtClean="0"/>
              <a:t>Des domaines continentaux révélant des âges variés</a:t>
            </a:r>
            <a:endParaRPr lang="fr-FR" b="1" dirty="0"/>
          </a:p>
        </p:txBody>
      </p:sp>
      <p:sp>
        <p:nvSpPr>
          <p:cNvPr id="7" name="ZoneTexte 6">
            <a:extLst>
              <a:ext uri="{FF2B5EF4-FFF2-40B4-BE49-F238E27FC236}">
                <a16:creationId xmlns:a16="http://schemas.microsoft.com/office/drawing/2014/main" id="{B848954D-4914-420B-B386-BD2788029894}"/>
              </a:ext>
            </a:extLst>
          </p:cNvPr>
          <p:cNvSpPr txBox="1"/>
          <p:nvPr/>
        </p:nvSpPr>
        <p:spPr>
          <a:xfrm>
            <a:off x="2530164" y="188176"/>
            <a:ext cx="2694190"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r>
              <a:rPr lang="fr-FR" sz="1200" b="1" dirty="0" smtClean="0"/>
              <a:t>:</a:t>
            </a:r>
          </a:p>
          <a:p>
            <a:r>
              <a:rPr lang="fr-FR" sz="1200" b="1" dirty="0"/>
              <a:t>À la recherche du passé géologique de notre planète : Les traces du passé mouvementé de la Terre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6" y="643453"/>
            <a:ext cx="6538686" cy="1231106"/>
          </a:xfrm>
          <a:prstGeom prst="rect">
            <a:avLst/>
          </a:prstGeom>
          <a:noFill/>
          <a:ln w="19050">
            <a:solidFill>
              <a:srgbClr val="FF0000"/>
            </a:solidFill>
          </a:ln>
        </p:spPr>
        <p:txBody>
          <a:bodyPr wrap="square" rtlCol="0">
            <a:spAutoFit/>
          </a:bodyPr>
          <a:lstStyle/>
          <a:p>
            <a:pPr algn="just"/>
            <a:r>
              <a:rPr lang="fr-FR" sz="1600" b="1" dirty="0"/>
              <a:t>Objectifs</a:t>
            </a:r>
            <a:r>
              <a:rPr lang="fr-FR" sz="1600" b="1" dirty="0">
                <a:solidFill>
                  <a:srgbClr val="FF0000"/>
                </a:solidFill>
              </a:rPr>
              <a:t> </a:t>
            </a:r>
            <a:r>
              <a:rPr lang="fr-FR" sz="1600" b="1" dirty="0" smtClean="0"/>
              <a:t>du programme :</a:t>
            </a:r>
            <a:endParaRPr lang="fr-FR" sz="1600" dirty="0"/>
          </a:p>
          <a:p>
            <a:pPr algn="just"/>
            <a:r>
              <a:rPr lang="fr-FR" sz="1600" dirty="0">
                <a:sym typeface="Wingdings 3" panose="05040102010807070707" pitchFamily="18" charset="2"/>
              </a:rPr>
              <a:t>Les élèves apprennent </a:t>
            </a:r>
            <a:r>
              <a:rPr lang="fr-FR" sz="1600" dirty="0" smtClean="0">
                <a:sym typeface="Wingdings 3" panose="05040102010807070707" pitchFamily="18" charset="2"/>
              </a:rPr>
              <a:t>:</a:t>
            </a:r>
          </a:p>
          <a:p>
            <a:pPr marL="285750" indent="-285750">
              <a:buFontTx/>
              <a:buChar char="-"/>
            </a:pPr>
            <a:r>
              <a:rPr lang="fr-FR" sz="1400" dirty="0">
                <a:ea typeface="Calibri" panose="020F0502020204030204" pitchFamily="34" charset="0"/>
                <a:cs typeface="Calibri" panose="020F0502020204030204" pitchFamily="34" charset="0"/>
              </a:rPr>
              <a:t>que </a:t>
            </a:r>
            <a:r>
              <a:rPr lang="fr-FR" sz="1400" dirty="0" smtClean="0">
                <a:ea typeface="Calibri" panose="020F0502020204030204" pitchFamily="34" charset="0"/>
                <a:cs typeface="Calibri" panose="020F0502020204030204" pitchFamily="34" charset="0"/>
              </a:rPr>
              <a:t>les </a:t>
            </a:r>
            <a:r>
              <a:rPr lang="fr-FR" sz="1400" dirty="0">
                <a:ea typeface="Calibri" panose="020F0502020204030204" pitchFamily="34" charset="0"/>
                <a:cs typeface="Calibri" panose="020F0502020204030204" pitchFamily="34" charset="0"/>
              </a:rPr>
              <a:t>continents associent des domaines d’âges différents. Ils portent des reliquats d’anciennes chaînes de montagnes (ou ceintures orogéniques) issues de cycles orogéniques successifs..</a:t>
            </a:r>
            <a:endParaRPr lang="fr-FR" sz="1400" dirty="0">
              <a:ea typeface="Calibri" panose="020F0502020204030204" pitchFamily="34" charset="0"/>
              <a:cs typeface="Calibri" panose="020F0502020204030204" pitchFamily="34" charset="0"/>
              <a:sym typeface="Wingdings 3" panose="05040102010807070707" pitchFamily="18" charset="2"/>
            </a:endParaRPr>
          </a:p>
        </p:txBody>
      </p:sp>
      <p:sp>
        <p:nvSpPr>
          <p:cNvPr id="9" name="ZoneTexte 8">
            <a:extLst>
              <a:ext uri="{FF2B5EF4-FFF2-40B4-BE49-F238E27FC236}">
                <a16:creationId xmlns:a16="http://schemas.microsoft.com/office/drawing/2014/main" id="{C18FB186-6BF0-4507-A6A2-CCDE0525F375}"/>
              </a:ext>
            </a:extLst>
          </p:cNvPr>
          <p:cNvSpPr txBox="1"/>
          <p:nvPr/>
        </p:nvSpPr>
        <p:spPr>
          <a:xfrm>
            <a:off x="150995" y="1091980"/>
            <a:ext cx="5018766" cy="954107"/>
          </a:xfrm>
          <a:prstGeom prst="rect">
            <a:avLst/>
          </a:prstGeom>
          <a:noFill/>
          <a:ln w="19050">
            <a:solidFill>
              <a:srgbClr val="7030A0"/>
            </a:solidFill>
          </a:ln>
        </p:spPr>
        <p:txBody>
          <a:bodyPr wrap="square" rtlCol="0">
            <a:spAutoFit/>
          </a:bodyPr>
          <a:lstStyle/>
          <a:p>
            <a:r>
              <a:rPr lang="fr-FR" sz="1400" b="1" dirty="0" smtClean="0">
                <a:solidFill>
                  <a:srgbClr val="0070C0"/>
                </a:solidFill>
              </a:rPr>
              <a:t>C4 : </a:t>
            </a:r>
            <a:r>
              <a:rPr lang="fr-FR" sz="1400" dirty="0" smtClean="0">
                <a:solidFill>
                  <a:srgbClr val="0070C0"/>
                </a:solidFill>
              </a:rPr>
              <a:t>dynamique interne, tectonique des plaques, séismes, volcanisme, dorsale, fosse, divergence, convergence.</a:t>
            </a:r>
            <a:endParaRPr lang="fr-FR" sz="1400" b="1" dirty="0" smtClean="0">
              <a:solidFill>
                <a:srgbClr val="0070C0"/>
              </a:solidFill>
            </a:endParaRPr>
          </a:p>
          <a:p>
            <a:r>
              <a:rPr lang="fr-FR" sz="1400" b="1" dirty="0" smtClean="0">
                <a:solidFill>
                  <a:srgbClr val="0070C0"/>
                </a:solidFill>
              </a:rPr>
              <a:t>Spécialité de </a:t>
            </a:r>
            <a:r>
              <a:rPr lang="fr-FR" sz="1400" b="1" dirty="0">
                <a:solidFill>
                  <a:srgbClr val="0070C0"/>
                </a:solidFill>
              </a:rPr>
              <a:t>première : </a:t>
            </a:r>
            <a:r>
              <a:rPr lang="fr-FR" sz="1400" dirty="0">
                <a:solidFill>
                  <a:srgbClr val="0070C0"/>
                </a:solidFill>
              </a:rPr>
              <a:t>dynamique de la </a:t>
            </a:r>
            <a:r>
              <a:rPr lang="fr-FR" sz="1400" dirty="0" smtClean="0">
                <a:solidFill>
                  <a:srgbClr val="0070C0"/>
                </a:solidFill>
              </a:rPr>
              <a:t>lithosphère (marqueurs de la collision ou de l'extension, dorsales lentes, marges passives).</a:t>
            </a:r>
            <a:endParaRPr lang="fr-FR" sz="1400" dirty="0">
              <a:solidFill>
                <a:srgbClr val="0070C0"/>
              </a:solidFill>
            </a:endParaRPr>
          </a:p>
        </p:txBody>
      </p:sp>
      <p:sp>
        <p:nvSpPr>
          <p:cNvPr id="11" name="ZoneTexte 10">
            <a:extLst>
              <a:ext uri="{FF2B5EF4-FFF2-40B4-BE49-F238E27FC236}">
                <a16:creationId xmlns:a16="http://schemas.microsoft.com/office/drawing/2014/main" id="{32351943-116F-4DAC-A099-7015F482EFED}"/>
              </a:ext>
            </a:extLst>
          </p:cNvPr>
          <p:cNvSpPr txBox="1"/>
          <p:nvPr/>
        </p:nvSpPr>
        <p:spPr>
          <a:xfrm>
            <a:off x="150994" y="2289418"/>
            <a:ext cx="5018767" cy="1200329"/>
          </a:xfrm>
          <a:prstGeom prst="rect">
            <a:avLst/>
          </a:prstGeom>
          <a:solidFill>
            <a:schemeClr val="accent6">
              <a:lumMod val="20000"/>
              <a:lumOff val="80000"/>
            </a:schemeClr>
          </a:solidFill>
          <a:ln w="19050">
            <a:solidFill>
              <a:schemeClr val="tx1"/>
            </a:solidFill>
          </a:ln>
        </p:spPr>
        <p:txBody>
          <a:bodyPr wrap="square" rtlCol="0">
            <a:spAutoFit/>
          </a:bodyPr>
          <a:lstStyle/>
          <a:p>
            <a:r>
              <a:rPr lang="fr-FR" sz="1600" b="1" dirty="0" smtClean="0"/>
              <a:t>Discussions et approches :</a:t>
            </a:r>
            <a:endParaRPr lang="fr-FR" sz="1600" b="1" dirty="0"/>
          </a:p>
          <a:p>
            <a:pPr marL="285750" lvl="1" indent="-285750">
              <a:buFont typeface="Wingdings" panose="05000000000000000000" pitchFamily="2" charset="2"/>
              <a:buChar char="Ø"/>
            </a:pPr>
            <a:r>
              <a:rPr lang="fr-FR" sz="1400" dirty="0">
                <a:solidFill>
                  <a:srgbClr val="FF0000"/>
                </a:solidFill>
              </a:rPr>
              <a:t>les élèves mobilisent leurs acquis de la classe de première sur la tectonique globale actuelle (notamment les marqueurs de collision ou d’extension) pour reconstituer l’histoire géologique de la Terre et notamment sa paléogéographie</a:t>
            </a:r>
            <a:r>
              <a:rPr lang="fr-FR" sz="1400" dirty="0" smtClean="0">
                <a:solidFill>
                  <a:srgbClr val="FF0000"/>
                </a:solidFill>
              </a:rPr>
              <a:t>.</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6" y="2278775"/>
            <a:ext cx="6538686" cy="1200329"/>
          </a:xfrm>
          <a:prstGeom prst="rect">
            <a:avLst/>
          </a:prstGeom>
          <a:solidFill>
            <a:schemeClr val="accent5">
              <a:lumMod val="40000"/>
              <a:lumOff val="60000"/>
            </a:schemeClr>
          </a:solidFill>
          <a:ln w="19050">
            <a:solidFill>
              <a:srgbClr val="0070C0"/>
            </a:solidFill>
          </a:ln>
        </p:spPr>
        <p:txBody>
          <a:bodyPr wrap="square" rtlCol="0">
            <a:spAutoFit/>
          </a:bodyPr>
          <a:lstStyle/>
          <a:p>
            <a:r>
              <a:rPr lang="fr-FR" sz="1600" b="1" dirty="0" smtClean="0"/>
              <a:t>Activités possibles :</a:t>
            </a:r>
          </a:p>
          <a:p>
            <a:pPr marL="285750" indent="-285750">
              <a:buFontTx/>
              <a:buChar char="-"/>
            </a:pPr>
            <a:r>
              <a:rPr lang="fr-FR" sz="1400" b="1" dirty="0"/>
              <a:t>Observer la carte géologique mondiale afin d’identifier quelques ceintures orogéniques.</a:t>
            </a:r>
          </a:p>
          <a:p>
            <a:pPr marL="285750" indent="-285750">
              <a:buFontTx/>
              <a:buChar char="-"/>
            </a:pPr>
            <a:r>
              <a:rPr lang="fr-FR" sz="1400" b="1" dirty="0"/>
              <a:t>Recenser et organiser les informations chronologiques sur les formations magmatiques et métamorphiques, figurant sur une carte de France au 10</a:t>
            </a:r>
            <a:r>
              <a:rPr lang="fr-FR" sz="1400" b="1" baseline="30000" dirty="0"/>
              <a:t>-6</a:t>
            </a:r>
            <a:r>
              <a:rPr lang="fr-FR" sz="1400" b="1" dirty="0" smtClean="0"/>
              <a:t>.</a:t>
            </a:r>
            <a:endParaRPr lang="fr-FR" sz="1400" b="1" dirty="0"/>
          </a:p>
        </p:txBody>
      </p:sp>
      <p:sp>
        <p:nvSpPr>
          <p:cNvPr id="14" name="ZoneTexte 13">
            <a:extLst>
              <a:ext uri="{FF2B5EF4-FFF2-40B4-BE49-F238E27FC236}">
                <a16:creationId xmlns:a16="http://schemas.microsoft.com/office/drawing/2014/main" id="{A91216B6-67BD-4E37-9757-61A3E2CBCAAC}"/>
              </a:ext>
            </a:extLst>
          </p:cNvPr>
          <p:cNvSpPr txBox="1"/>
          <p:nvPr/>
        </p:nvSpPr>
        <p:spPr>
          <a:xfrm>
            <a:off x="5290456" y="1903451"/>
            <a:ext cx="6538686" cy="340093"/>
          </a:xfrm>
          <a:prstGeom prst="rect">
            <a:avLst/>
          </a:prstGeom>
          <a:noFill/>
          <a:ln w="19050">
            <a:solidFill>
              <a:srgbClr val="0070C0"/>
            </a:solidFill>
          </a:ln>
        </p:spPr>
        <p:txBody>
          <a:bodyPr wrap="square" rtlCol="0">
            <a:spAutoFit/>
          </a:bodyPr>
          <a:lstStyle/>
          <a:p>
            <a:pPr>
              <a:lnSpc>
                <a:spcPct val="115000"/>
              </a:lnSpc>
              <a:spcAft>
                <a:spcPts val="1000"/>
              </a:spcAft>
            </a:pPr>
            <a:r>
              <a:rPr lang="fr-FR" sz="1400" b="1" dirty="0" smtClean="0">
                <a:latin typeface="Calibri" panose="020F0502020204030204" pitchFamily="34" charset="0"/>
                <a:ea typeface="Calibri" panose="020F0502020204030204" pitchFamily="34" charset="0"/>
                <a:cs typeface="Calibri" panose="020F0502020204030204" pitchFamily="34" charset="0"/>
              </a:rPr>
              <a:t>Mots clés : </a:t>
            </a:r>
            <a:r>
              <a:rPr lang="fr-FR" sz="1400" b="1" dirty="0">
                <a:latin typeface="Calibri" panose="020F0502020204030204" pitchFamily="34" charset="0"/>
                <a:ea typeface="Calibri" panose="020F0502020204030204" pitchFamily="34" charset="0"/>
                <a:cs typeface="Calibri" panose="020F0502020204030204" pitchFamily="34" charset="0"/>
              </a:rPr>
              <a:t>cycle orogénique, ophiolites, paléogéographie.</a:t>
            </a:r>
            <a:endParaRPr lang="fr-FR"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1257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t>
            </a:r>
            <a:r>
              <a:rPr lang="fr-FR" dirty="0" err="1" smtClean="0"/>
              <a:t>genially</a:t>
            </a:r>
            <a:r>
              <a:rPr lang="fr-FR" dirty="0" smtClean="0"/>
              <a:t> sur les traces du passé mouvementé de la Terre</a:t>
            </a:r>
            <a:endParaRPr lang="fr-FR"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7490" y="2159595"/>
            <a:ext cx="6831330" cy="4247872"/>
          </a:xfrm>
          <a:prstGeom prst="rect">
            <a:avLst/>
          </a:prstGeom>
        </p:spPr>
      </p:pic>
      <p:sp>
        <p:nvSpPr>
          <p:cNvPr id="5" name="ZoneTexte 4"/>
          <p:cNvSpPr txBox="1"/>
          <p:nvPr/>
        </p:nvSpPr>
        <p:spPr>
          <a:xfrm>
            <a:off x="560070" y="1690688"/>
            <a:ext cx="10949940" cy="369332"/>
          </a:xfrm>
          <a:prstGeom prst="rect">
            <a:avLst/>
          </a:prstGeom>
          <a:noFill/>
        </p:spPr>
        <p:txBody>
          <a:bodyPr wrap="square" rtlCol="0">
            <a:spAutoFit/>
          </a:bodyPr>
          <a:lstStyle/>
          <a:p>
            <a:r>
              <a:rPr lang="fr-FR" dirty="0">
                <a:hlinkClick r:id="rId3"/>
              </a:rPr>
              <a:t>https://</a:t>
            </a:r>
            <a:r>
              <a:rPr lang="fr-FR" dirty="0" smtClean="0">
                <a:hlinkClick r:id="rId3"/>
              </a:rPr>
              <a:t>magistere.education.fr/ac-grenoble/mod/book/view.php?id=702265&amp;chapterid=6380</a:t>
            </a:r>
            <a:r>
              <a:rPr lang="fr-FR" dirty="0" smtClean="0"/>
              <a:t> </a:t>
            </a:r>
            <a:endParaRPr lang="fr-FR" dirty="0"/>
          </a:p>
        </p:txBody>
      </p:sp>
    </p:spTree>
    <p:extLst>
      <p:ext uri="{BB962C8B-B14F-4D97-AF65-F5344CB8AC3E}">
        <p14:creationId xmlns:p14="http://schemas.microsoft.com/office/powerpoint/2010/main" val="86875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exemples de cartes et leur intérêt en lien avec le programme :</a:t>
            </a:r>
            <a:endParaRPr lang="fr-FR" dirty="0"/>
          </a:p>
        </p:txBody>
      </p:sp>
      <p:pic>
        <p:nvPicPr>
          <p:cNvPr id="2050" name="Picture 2" descr="D:\Documents\Formation et inspections\Inspection\FF\Reforme bac\JDI\2020\documents magistere\liste cart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46020" y="2259930"/>
            <a:ext cx="6697980" cy="4071020"/>
          </a:xfrm>
          <a:prstGeom prst="rect">
            <a:avLst/>
          </a:prstGeom>
          <a:noFill/>
        </p:spPr>
      </p:pic>
      <p:sp>
        <p:nvSpPr>
          <p:cNvPr id="3" name="ZoneTexte 2"/>
          <p:cNvSpPr txBox="1"/>
          <p:nvPr/>
        </p:nvSpPr>
        <p:spPr>
          <a:xfrm>
            <a:off x="960120" y="1690688"/>
            <a:ext cx="10126980" cy="369332"/>
          </a:xfrm>
          <a:prstGeom prst="rect">
            <a:avLst/>
          </a:prstGeom>
          <a:noFill/>
        </p:spPr>
        <p:txBody>
          <a:bodyPr wrap="square" rtlCol="0">
            <a:spAutoFit/>
          </a:bodyPr>
          <a:lstStyle/>
          <a:p>
            <a:r>
              <a:rPr lang="fr-FR" dirty="0">
                <a:hlinkClick r:id="rId3"/>
              </a:rPr>
              <a:t>https://</a:t>
            </a:r>
            <a:r>
              <a:rPr lang="fr-FR" dirty="0" smtClean="0">
                <a:hlinkClick r:id="rId3"/>
              </a:rPr>
              <a:t>magistere.education.fr/ac-grenoble/mod/book/view.php?id=702265&amp;chapterid=6430</a:t>
            </a:r>
            <a:r>
              <a:rPr lang="fr-FR" dirty="0" smtClean="0"/>
              <a:t> </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Présentation de la carte géologique de France au millionième (avec des exemples d’activités) </a:t>
            </a:r>
            <a:endParaRPr lang="fr-FR" dirty="0"/>
          </a:p>
        </p:txBody>
      </p:sp>
      <p:pic>
        <p:nvPicPr>
          <p:cNvPr id="3074" name="Picture 2" descr="D:\Documents\Formation et inspections\Inspection\FF\Reforme bac\JDI\2020\documents magistere\carte geol et sig exempl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26179" y="2540041"/>
            <a:ext cx="5249869" cy="3948072"/>
          </a:xfrm>
          <a:prstGeom prst="rect">
            <a:avLst/>
          </a:prstGeom>
          <a:noFill/>
        </p:spPr>
      </p:pic>
      <p:sp>
        <p:nvSpPr>
          <p:cNvPr id="3" name="ZoneTexte 2"/>
          <p:cNvSpPr txBox="1"/>
          <p:nvPr/>
        </p:nvSpPr>
        <p:spPr>
          <a:xfrm>
            <a:off x="838200" y="1771650"/>
            <a:ext cx="10157460" cy="369332"/>
          </a:xfrm>
          <a:prstGeom prst="rect">
            <a:avLst/>
          </a:prstGeom>
          <a:noFill/>
        </p:spPr>
        <p:txBody>
          <a:bodyPr wrap="square" rtlCol="0">
            <a:spAutoFit/>
          </a:bodyPr>
          <a:lstStyle/>
          <a:p>
            <a:r>
              <a:rPr lang="fr-FR" dirty="0">
                <a:hlinkClick r:id="rId3"/>
              </a:rPr>
              <a:t>https://</a:t>
            </a:r>
            <a:r>
              <a:rPr lang="fr-FR" dirty="0" smtClean="0">
                <a:hlinkClick r:id="rId3"/>
              </a:rPr>
              <a:t>magistere.education.fr/ac-grenoble/mod/book/view.php?id=702265&amp;chapterid=6379</a:t>
            </a:r>
            <a:r>
              <a:rPr lang="fr-FR" dirty="0" smtClean="0"/>
              <a:t> </a:t>
            </a:r>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1914</Words>
  <Application>Microsoft Office PowerPoint</Application>
  <PresentationFormat>Grand écran</PresentationFormat>
  <Paragraphs>127</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Calibri Light</vt:lpstr>
      <vt:lpstr>Wingdings</vt:lpstr>
      <vt:lpstr>Wingdings 3</vt:lpstr>
      <vt:lpstr>Thème Office</vt:lpstr>
      <vt:lpstr>Vue globale du thème et ressources</vt:lpstr>
      <vt:lpstr>Présentation PowerPoint</vt:lpstr>
      <vt:lpstr>Présentation PowerPoint</vt:lpstr>
      <vt:lpstr>Proposition d'activités sur le thème "le temps et les roches" (utilisation des cartes géologiques) </vt:lpstr>
      <vt:lpstr>Les documents proposés ci-dessous peuvent être utilisés dans les deux sous parties (datation et traces du passé) Sur magistère: https://magistere.education.fr/ac-grenoble/mod/book/view.php?id=702265&amp;chapterid=6378  Page "Genial.ly" : https://view.genial.ly/5ebe3cc28e243b0d5a32b44a/interactive-image-le-temps-et-les-roches-terminale-specialite</vt:lpstr>
      <vt:lpstr>Présentation PowerPoint</vt:lpstr>
      <vt:lpstr>Un genially sur les traces du passé mouvementé de la Terre</vt:lpstr>
      <vt:lpstr>Quelques exemples de cartes et leur intérêt en lien avec le programme :</vt:lpstr>
      <vt:lpstr>Présentation de la carte géologique de France au millionième (avec des exemples d’activités) </vt:lpstr>
      <vt:lpstr>Approche didactique de la carte géologique au millionième </vt:lpstr>
      <vt:lpstr>Présentation PowerPoint</vt:lpstr>
      <vt:lpstr>L’ophiolite de Chamrousse, un  fil conducteur possible pour la partie géologie : que l’on démarre par une sortie sur le terrain  ou non, elle permet d’aborder les notions de chronologie relative  et absolue  et de repérer des traces du passé mouvementé de la Terre  Ce document comporte des pistes d’activités, des liens  vers des publications scientifiques sur le sujet et  vers les Genially </vt:lpstr>
      <vt:lpstr>Présentation PowerPoint</vt:lpstr>
    </vt:vector>
  </TitlesOfParts>
  <Company>Académie de Grenoble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JMS</dc:creator>
  <cp:lastModifiedBy>JMS</cp:lastModifiedBy>
  <cp:revision>11</cp:revision>
  <dcterms:created xsi:type="dcterms:W3CDTF">2020-05-13T13:41:40Z</dcterms:created>
  <dcterms:modified xsi:type="dcterms:W3CDTF">2020-06-30T08:19:52Z</dcterms:modified>
</cp:coreProperties>
</file>