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3" r:id="rId4"/>
    <p:sldId id="257" r:id="rId5"/>
    <p:sldId id="258" r:id="rId6"/>
    <p:sldId id="262" r:id="rId7"/>
    <p:sldId id="264" r:id="rId8"/>
    <p:sldId id="259" r:id="rId9"/>
    <p:sldId id="260"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150"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D6E442-ADB3-4C45-81CE-10A3A7C337D6}" type="datetimeFigureOut">
              <a:rPr lang="fr-FR" smtClean="0"/>
              <a:pPr/>
              <a:t>30/06/2020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E8CC-3764-47BF-B364-1776148D9B9E}" type="slidenum">
              <a:rPr lang="fr-FR" smtClean="0"/>
              <a:pPr/>
              <a:t>‹N°›</a:t>
            </a:fld>
            <a:endParaRPr lang="fr-FR"/>
          </a:p>
        </p:txBody>
      </p:sp>
    </p:spTree>
    <p:extLst>
      <p:ext uri="{BB962C8B-B14F-4D97-AF65-F5344CB8AC3E}">
        <p14:creationId xmlns:p14="http://schemas.microsoft.com/office/powerpoint/2010/main" val="306002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9129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701648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1747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582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22079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58701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4921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4313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1207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240316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772128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EEEA8-4B0F-42DF-B42B-19B6B18326DF}" type="slidenum">
              <a:rPr lang="fr-FR" smtClean="0"/>
              <a:pPr/>
              <a:t>‹N°›</a:t>
            </a:fld>
            <a:endParaRPr lang="fr-FR"/>
          </a:p>
        </p:txBody>
      </p:sp>
    </p:spTree>
    <p:extLst>
      <p:ext uri="{BB962C8B-B14F-4D97-AF65-F5344CB8AC3E}">
        <p14:creationId xmlns:p14="http://schemas.microsoft.com/office/powerpoint/2010/main" val="1336006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38"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37"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03"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04"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78448"/>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94574"/>
            <a:ext cx="653868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L’organisation fonctionnelle des plantes à fleurs</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78448"/>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De la plante sauvage à la plante domestiquée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6784848" y="511110"/>
            <a:ext cx="5285232" cy="3600986"/>
          </a:xfrm>
          <a:prstGeom prst="rect">
            <a:avLst/>
          </a:prstGeom>
          <a:noFill/>
          <a:ln w="19050">
            <a:solidFill>
              <a:srgbClr val="FF0000"/>
            </a:solidFill>
          </a:ln>
        </p:spPr>
        <p:txBody>
          <a:bodyPr wrap="square" rtlCol="0">
            <a:spAutoFit/>
          </a:bodyPr>
          <a:lstStyle/>
          <a:p>
            <a:pPr algn="just"/>
            <a:r>
              <a:rPr lang="fr-FR" sz="1200" b="1" dirty="0"/>
              <a:t>Objectifs</a:t>
            </a:r>
            <a:r>
              <a:rPr lang="fr-FR" sz="1200" b="1" dirty="0">
                <a:solidFill>
                  <a:srgbClr val="FF0000"/>
                </a:solidFill>
              </a:rPr>
              <a:t> </a:t>
            </a:r>
            <a:r>
              <a:rPr lang="fr-FR" sz="1200" b="1" dirty="0" smtClean="0"/>
              <a:t>du programme :</a:t>
            </a:r>
            <a:endParaRPr lang="fr-FR" sz="1200" dirty="0"/>
          </a:p>
          <a:p>
            <a:pPr algn="just"/>
            <a:r>
              <a:rPr lang="fr-FR" sz="1200" dirty="0">
                <a:sym typeface="Wingdings 3" panose="05040102010807070707" pitchFamily="18" charset="2"/>
              </a:rPr>
              <a:t>Les élèves apprennent </a:t>
            </a:r>
            <a:r>
              <a:rPr lang="fr-FR" sz="1200" dirty="0" smtClean="0">
                <a:sym typeface="Wingdings 3" panose="05040102010807070707" pitchFamily="18" charset="2"/>
              </a:rPr>
              <a:t>:</a:t>
            </a:r>
          </a:p>
          <a:p>
            <a:pPr marL="285750" indent="-285750">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par </a:t>
            </a:r>
            <a:r>
              <a:rPr lang="fr-FR" sz="1200" dirty="0">
                <a:ea typeface="Calibri" panose="020F0502020204030204" pitchFamily="34" charset="0"/>
                <a:cs typeface="Calibri" panose="020F0502020204030204" pitchFamily="34" charset="0"/>
              </a:rPr>
              <a:t>diverses caractéristiques, les plantes terrestres montrent une capacité d’adaptation à la vie fixée à l’interface sol/atmosphère, dans des environnements variables.</a:t>
            </a:r>
          </a:p>
          <a:p>
            <a:pPr marL="285750" indent="-285750">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les </a:t>
            </a:r>
            <a:r>
              <a:rPr lang="fr-FR" sz="1200" dirty="0">
                <a:ea typeface="Calibri" panose="020F0502020204030204" pitchFamily="34" charset="0"/>
                <a:cs typeface="Calibri" panose="020F0502020204030204" pitchFamily="34" charset="0"/>
              </a:rPr>
              <a:t>plantes développent de grandes surfaces d’échange, aériennes d’une part (optimisation de l’exposition à la lumière, source d’énergie, transferts de gaz) et souterraines d’autre part (absorption d’eau et d’ions du sol facilitée le plus souvent par des symbioses, notamment les mycorhizes).</a:t>
            </a:r>
          </a:p>
          <a:p>
            <a:pPr marL="285750" indent="-285750">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des </a:t>
            </a:r>
            <a:r>
              <a:rPr lang="fr-FR" sz="1200" dirty="0">
                <a:ea typeface="Calibri" panose="020F0502020204030204" pitchFamily="34" charset="0"/>
                <a:cs typeface="Calibri" panose="020F0502020204030204" pitchFamily="34" charset="0"/>
              </a:rPr>
              <a:t>tissus conducteurs canalisent les circulations de matière dans la plante, notamment entre les lieux d’approvisionnement en matière minérale, les lieux de synthèse organique et les lieux de stockage.</a:t>
            </a:r>
          </a:p>
          <a:p>
            <a:pPr marL="285750" indent="-285750">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le </a:t>
            </a:r>
            <a:r>
              <a:rPr lang="fr-FR" sz="1200" dirty="0">
                <a:ea typeface="Calibri" panose="020F0502020204030204" pitchFamily="34" charset="0"/>
                <a:cs typeface="Calibri" panose="020F0502020204030204" pitchFamily="34" charset="0"/>
              </a:rPr>
              <a:t>développement d’une plante associe croissance (multiplication cellulaire par mitoses dans les méristèmes, suivie d’élongation cellulaire) et différenciation d’organes (tiges, feuilles, fleurs, racines) à partir de méristèmes. </a:t>
            </a:r>
            <a:endParaRPr lang="fr-FR" sz="1200" dirty="0" smtClean="0">
              <a:ea typeface="Calibri" panose="020F0502020204030204" pitchFamily="34" charset="0"/>
              <a:cs typeface="Calibri" panose="020F0502020204030204" pitchFamily="34" charset="0"/>
            </a:endParaRPr>
          </a:p>
          <a:p>
            <a:pPr marL="285750" indent="-285750">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ce </a:t>
            </a:r>
            <a:r>
              <a:rPr lang="fr-FR" sz="1200" dirty="0">
                <a:ea typeface="Calibri" panose="020F0502020204030204" pitchFamily="34" charset="0"/>
                <a:cs typeface="Calibri" panose="020F0502020204030204" pitchFamily="34" charset="0"/>
              </a:rPr>
              <a:t>développement conduit à une organisation modulaire en </a:t>
            </a:r>
            <a:r>
              <a:rPr lang="fr-FR" sz="1200" dirty="0" err="1">
                <a:ea typeface="Calibri" panose="020F0502020204030204" pitchFamily="34" charset="0"/>
                <a:cs typeface="Calibri" panose="020F0502020204030204" pitchFamily="34" charset="0"/>
              </a:rPr>
              <a:t>phytomères</a:t>
            </a:r>
            <a:r>
              <a:rPr lang="fr-FR" sz="1200" dirty="0">
                <a:ea typeface="Calibri" panose="020F0502020204030204" pitchFamily="34" charset="0"/>
                <a:cs typeface="Calibri" panose="020F0502020204030204" pitchFamily="34" charset="0"/>
              </a:rPr>
              <a:t>, contrôlée par des hormones végétales et influencée par les conditions de milieu</a:t>
            </a:r>
            <a:r>
              <a:rPr lang="fr-FR" sz="1200" dirty="0" smtClean="0">
                <a:ea typeface="Calibri" panose="020F0502020204030204" pitchFamily="34" charset="0"/>
                <a:cs typeface="Calibri" panose="020F0502020204030204" pitchFamily="34" charset="0"/>
              </a:rPr>
              <a:t>.</a:t>
            </a:r>
            <a:endParaRPr lang="fr-FR" sz="12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4" y="952882"/>
            <a:ext cx="6569846" cy="1384995"/>
          </a:xfrm>
          <a:prstGeom prst="rect">
            <a:avLst/>
          </a:prstGeom>
          <a:noFill/>
          <a:ln w="19050">
            <a:solidFill>
              <a:srgbClr val="7030A0"/>
            </a:solidFill>
          </a:ln>
        </p:spPr>
        <p:txBody>
          <a:bodyPr wrap="square" rtlCol="0">
            <a:spAutoFit/>
          </a:bodyPr>
          <a:lstStyle/>
          <a:p>
            <a:r>
              <a:rPr lang="fr-FR" sz="1400" b="1" dirty="0" smtClean="0">
                <a:solidFill>
                  <a:srgbClr val="0070C0"/>
                </a:solidFill>
              </a:rPr>
              <a:t>C4 : </a:t>
            </a:r>
            <a:r>
              <a:rPr lang="fr-FR" sz="1400" dirty="0" smtClean="0">
                <a:solidFill>
                  <a:srgbClr val="0070C0"/>
                </a:solidFill>
              </a:rPr>
              <a:t>besoins des cellules d'une plante, lieux de production ou de prélèvement de matière et de stockage, systèmes de transport au sein de la plante.</a:t>
            </a:r>
            <a:endParaRPr lang="fr-FR" sz="1400" b="1" dirty="0" smtClean="0">
              <a:solidFill>
                <a:srgbClr val="0070C0"/>
              </a:solidFill>
            </a:endParaRPr>
          </a:p>
          <a:p>
            <a:r>
              <a:rPr lang="fr-FR" sz="1400" b="1" dirty="0" smtClean="0">
                <a:solidFill>
                  <a:srgbClr val="0070C0"/>
                </a:solidFill>
              </a:rPr>
              <a:t>seconde </a:t>
            </a:r>
            <a:r>
              <a:rPr lang="fr-FR" sz="1400" b="1" dirty="0">
                <a:solidFill>
                  <a:srgbClr val="0070C0"/>
                </a:solidFill>
              </a:rPr>
              <a:t>: </a:t>
            </a:r>
            <a:r>
              <a:rPr lang="fr-FR" sz="1400" dirty="0">
                <a:solidFill>
                  <a:srgbClr val="0070C0"/>
                </a:solidFill>
              </a:rPr>
              <a:t>l’organisation fonctionnelle du </a:t>
            </a:r>
            <a:r>
              <a:rPr lang="fr-FR" sz="1400" dirty="0" smtClean="0">
                <a:solidFill>
                  <a:srgbClr val="0070C0"/>
                </a:solidFill>
              </a:rPr>
              <a:t>vivant, hormones, spécialisation cellulaire, métabolisme.</a:t>
            </a:r>
            <a:endParaRPr lang="fr-FR" sz="1400" dirty="0">
              <a:solidFill>
                <a:srgbClr val="0070C0"/>
              </a:solidFill>
            </a:endParaRPr>
          </a:p>
          <a:p>
            <a:r>
              <a:rPr lang="fr-FR" sz="1400" b="1" dirty="0" smtClean="0">
                <a:solidFill>
                  <a:srgbClr val="0070C0"/>
                </a:solidFill>
              </a:rPr>
              <a:t>spécialité de </a:t>
            </a:r>
            <a:r>
              <a:rPr lang="fr-FR" sz="1400" b="1" dirty="0">
                <a:solidFill>
                  <a:srgbClr val="0070C0"/>
                </a:solidFill>
              </a:rPr>
              <a:t>première : </a:t>
            </a:r>
            <a:r>
              <a:rPr lang="fr-FR" sz="1400" dirty="0" smtClean="0">
                <a:solidFill>
                  <a:srgbClr val="0070C0"/>
                </a:solidFill>
              </a:rPr>
              <a:t>mycorhizes / les écosystèmes: interactions dynamiques entre les êtres vivants et entre eux et le milieu.</a:t>
            </a:r>
            <a:endParaRPr lang="fr-FR" sz="1400" dirty="0">
              <a:solidFill>
                <a:srgbClr val="0070C0"/>
              </a:solidFill>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4" y="2377860"/>
            <a:ext cx="6569846" cy="2462213"/>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400" b="1" dirty="0" smtClean="0"/>
              <a:t>Discussions et approches :</a:t>
            </a:r>
            <a:endParaRPr lang="fr-FR" sz="1400" b="1" dirty="0"/>
          </a:p>
          <a:p>
            <a:pPr marL="285750" lvl="1" indent="-285750" algn="just">
              <a:buFont typeface="Wingdings" panose="05000000000000000000" pitchFamily="2" charset="2"/>
              <a:buChar char="Ø"/>
            </a:pPr>
            <a:r>
              <a:rPr lang="fr-FR" sz="1400" dirty="0">
                <a:solidFill>
                  <a:srgbClr val="FF0000"/>
                </a:solidFill>
              </a:rPr>
              <a:t>l’étude s’appuie uniquement sur l’observation d'une plante en tant qu’organisme.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La </a:t>
            </a:r>
            <a:r>
              <a:rPr lang="fr-FR" sz="1400" dirty="0">
                <a:solidFill>
                  <a:srgbClr val="FF0000"/>
                </a:solidFill>
              </a:rPr>
              <a:t>connaissance de l’anatomie végétale se limite au repérage du phloème, du xylème ainsi qu’à l'indication de leurs rôles – sans mécanisme – dans les échanges entre organes de la plante.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La </a:t>
            </a:r>
            <a:r>
              <a:rPr lang="fr-FR" sz="1400" dirty="0">
                <a:solidFill>
                  <a:srgbClr val="FF0000"/>
                </a:solidFill>
              </a:rPr>
              <a:t>différenciation cellulaire se limite à l’identification de cellules différenciées.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La </a:t>
            </a:r>
            <a:r>
              <a:rPr lang="fr-FR" sz="1400" dirty="0">
                <a:solidFill>
                  <a:srgbClr val="FF0000"/>
                </a:solidFill>
              </a:rPr>
              <a:t>connaissance des mécanismes de la différenciation cellulaire n’est pas attendue, pas plus que l’étude de la diversité et du mode d’action des hormones végétales.</a:t>
            </a:r>
          </a:p>
          <a:p>
            <a:pPr marL="285750" lvl="1" indent="-285750" algn="just">
              <a:buFont typeface="Wingdings" panose="05000000000000000000" pitchFamily="2" charset="2"/>
              <a:buChar char="Ø"/>
            </a:pPr>
            <a:r>
              <a:rPr lang="fr-FR" sz="1400" dirty="0" smtClean="0">
                <a:solidFill>
                  <a:srgbClr val="FF0000"/>
                </a:solidFill>
              </a:rPr>
              <a:t>il </a:t>
            </a:r>
            <a:r>
              <a:rPr lang="fr-FR" sz="1400" dirty="0">
                <a:solidFill>
                  <a:srgbClr val="FF0000"/>
                </a:solidFill>
              </a:rPr>
              <a:t>s’agit d’aboutir à une compréhension globale de la plante, de ses différents organes et de leurs fonctions.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Un </a:t>
            </a:r>
            <a:r>
              <a:rPr lang="fr-FR" sz="1400" dirty="0">
                <a:solidFill>
                  <a:srgbClr val="FF0000"/>
                </a:solidFill>
              </a:rPr>
              <a:t>schéma fonctionnel synthétique permet de présenter les notions à retenir</a:t>
            </a:r>
            <a:r>
              <a:rPr lang="fr-FR" sz="1400" dirty="0" smtClean="0">
                <a:solidFill>
                  <a:srgbClr val="FF0000"/>
                </a:solidFill>
              </a:rPr>
              <a:t>.</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3" y="4954831"/>
            <a:ext cx="11919086" cy="1846659"/>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Conduire l’étude morphologique simple d’une plante commune mettant en lien structure et fonction.</a:t>
            </a:r>
          </a:p>
          <a:p>
            <a:pPr marL="285750" indent="-285750">
              <a:buFontTx/>
              <a:buChar char="-"/>
            </a:pPr>
            <a:r>
              <a:rPr lang="fr-FR" sz="1400" b="1" dirty="0"/>
              <a:t>Estimer (ordre de grandeur) les surfaces d’échange d’une plante par rapport à sa masse ou son volume.</a:t>
            </a:r>
          </a:p>
          <a:p>
            <a:pPr marL="285750" indent="-285750">
              <a:buFontTx/>
              <a:buChar char="-"/>
            </a:pPr>
            <a:r>
              <a:rPr lang="fr-FR" sz="1400" b="1" dirty="0"/>
              <a:t>Mettre en </a:t>
            </a:r>
            <a:r>
              <a:rPr lang="fr-FR" sz="1400" b="1" dirty="0" err="1"/>
              <a:t>oeuvre</a:t>
            </a:r>
            <a:r>
              <a:rPr lang="fr-FR" sz="1400" b="1" dirty="0"/>
              <a:t> un protocole expérimental de localisation des zones d’élongation au niveau des parties aériennes ou souterraines.</a:t>
            </a:r>
          </a:p>
          <a:p>
            <a:pPr marL="285750" indent="-285750">
              <a:buFontTx/>
              <a:buChar char="-"/>
            </a:pPr>
            <a:r>
              <a:rPr lang="fr-FR" sz="1400" b="1" dirty="0"/>
              <a:t>Étudier les surfaces d’échange des mycorhizes, associations symbiotiques entre champignons et racines de plantes, déjà observées en classe de première.</a:t>
            </a:r>
          </a:p>
          <a:p>
            <a:pPr marL="285750" indent="-285750">
              <a:buFontTx/>
              <a:buChar char="-"/>
            </a:pPr>
            <a:r>
              <a:rPr lang="fr-FR" sz="1400" b="1" dirty="0"/>
              <a:t>Réaliser et observer des coupes dans des organes végétaux afin de repérer les grands types de tissus conducteurs (phloème, xylème).</a:t>
            </a:r>
          </a:p>
          <a:p>
            <a:pPr marL="285750" indent="-285750">
              <a:buFontTx/>
              <a:buChar char="-"/>
            </a:pPr>
            <a:r>
              <a:rPr lang="fr-FR" sz="1400" b="1" dirty="0"/>
              <a:t>Étudier et/ou réaliser les expériences historiques sur l’action de l’auxine dans la croissance racinaire ou caulinaire.</a:t>
            </a:r>
          </a:p>
          <a:p>
            <a:pPr marL="285750" indent="-285750">
              <a:buFontTx/>
              <a:buChar char="-"/>
            </a:pPr>
            <a:r>
              <a:rPr lang="fr-FR" sz="1400" b="1" dirty="0"/>
              <a:t>Établir et mettre en </a:t>
            </a:r>
            <a:r>
              <a:rPr lang="fr-FR" sz="1400" b="1" dirty="0" err="1"/>
              <a:t>oeuvre</a:t>
            </a:r>
            <a:r>
              <a:rPr lang="fr-FR" sz="1400" b="1" dirty="0"/>
              <a:t> des protocoles montrant l’influence des conditions de milieu (lumière, gravité, vent) sur le développement de la plante..</a:t>
            </a:r>
            <a:endParaRPr lang="fr-FR" sz="1400"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6784848" y="4159438"/>
            <a:ext cx="5285231" cy="738664"/>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organisation générale d’une plante angiosperme : tige, racine, feuille, stomates, vaisseaux conducteurs ; méristème ; multiplication et élongation, organogenèse</a:t>
            </a:r>
            <a:r>
              <a:rPr lang="fr-FR" sz="1400" b="1" dirty="0" smtClean="0">
                <a:latin typeface="Calibri" panose="020F0502020204030204" pitchFamily="34" charset="0"/>
                <a:ea typeface="Calibri" panose="020F0502020204030204" pitchFamily="34" charset="0"/>
                <a:cs typeface="Calibri" panose="020F0502020204030204" pitchFamily="34" charset="0"/>
              </a:rPr>
              <a:t>.</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9265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Diaporama complet présentant les objectifs de la partie et des exemples d’activités pratiques et de TD</a:t>
            </a:r>
            <a:r>
              <a:rPr lang="fr-FR" dirty="0" smtClean="0"/>
              <a:t/>
            </a:r>
            <a:br>
              <a:rPr lang="fr-FR" dirty="0" smtClean="0"/>
            </a:br>
            <a:endParaRPr lang="fr-FR" dirty="0"/>
          </a:p>
        </p:txBody>
      </p:sp>
      <p:pic>
        <p:nvPicPr>
          <p:cNvPr id="1026" name="Picture 2" descr="D:\Documents\Formation et inspections\Inspection\FF\Reforme bac\JDI\2020\documents magistere\TSspeplante2.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514475" y="1848557"/>
            <a:ext cx="6109335" cy="4630031"/>
          </a:xfrm>
          <a:prstGeom prst="rect">
            <a:avLst/>
          </a:prstGeom>
          <a:noFill/>
        </p:spPr>
      </p:pic>
      <p:sp>
        <p:nvSpPr>
          <p:cNvPr id="3" name="ZoneTexte 2"/>
          <p:cNvSpPr txBox="1"/>
          <p:nvPr/>
        </p:nvSpPr>
        <p:spPr>
          <a:xfrm>
            <a:off x="1394460" y="1223010"/>
            <a:ext cx="962406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magistere.education.fr/ac-grenoble/mod/book/view.php?id=702253&amp;chapterid=6438</a:t>
            </a:r>
            <a:r>
              <a:rPr lang="fr-FR" dirty="0" smtClean="0"/>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0000"/>
                </a:solidFill>
                <a:latin typeface="Arial"/>
                <a:ea typeface="SimSun"/>
                <a:cs typeface="Lucida Sans"/>
              </a:rPr>
              <a:t>Rappel scientifique (destiné aux professeurs) sur l’auxine </a:t>
            </a:r>
            <a:r>
              <a:rPr lang="fr-FR" dirty="0" smtClean="0">
                <a:latin typeface="Liberation Serif"/>
                <a:ea typeface="SimSun"/>
                <a:cs typeface="Lucida Sans"/>
              </a:rPr>
              <a:t/>
            </a:r>
            <a:br>
              <a:rPr lang="fr-FR" dirty="0" smtClean="0">
                <a:latin typeface="Liberation Serif"/>
                <a:ea typeface="SimSun"/>
                <a:cs typeface="Lucida Sans"/>
              </a:rPr>
            </a:br>
            <a:endParaRPr lang="fr-FR" dirty="0"/>
          </a:p>
        </p:txBody>
      </p:sp>
      <p:pic>
        <p:nvPicPr>
          <p:cNvPr id="2050" name="Picture 2" descr="D:\Documents\Formation et inspections\Inspection\FF\Reforme bac\JDI\2020\documents magistere\auxine.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78099" y="1906975"/>
            <a:ext cx="5757863" cy="4098537"/>
          </a:xfrm>
          <a:prstGeom prst="rect">
            <a:avLst/>
          </a:prstGeom>
          <a:noFill/>
        </p:spPr>
      </p:pic>
      <p:sp>
        <p:nvSpPr>
          <p:cNvPr id="3" name="ZoneTexte 2"/>
          <p:cNvSpPr txBox="1"/>
          <p:nvPr/>
        </p:nvSpPr>
        <p:spPr>
          <a:xfrm>
            <a:off x="2228850" y="1244834"/>
            <a:ext cx="922401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magistere.education.fr/ac-grenoble/mod/book/view.php?id=702253&amp;chapterid=6437</a:t>
            </a:r>
            <a:r>
              <a:rPr lang="fr-FR" dirty="0" smtClean="0"/>
              <a:t>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69304"/>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85430"/>
            <a:ext cx="653868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La plante, productrice de matière organique</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69304"/>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De la plante sauvage à la plante domestiquée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5925312" y="512234"/>
            <a:ext cx="6169006" cy="3754874"/>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182563" indent="-173038">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les </a:t>
            </a:r>
            <a:r>
              <a:rPr lang="fr-FR" sz="1400" dirty="0">
                <a:ea typeface="Calibri" panose="020F0502020204030204" pitchFamily="34" charset="0"/>
                <a:cs typeface="Calibri" panose="020F0502020204030204" pitchFamily="34" charset="0"/>
              </a:rPr>
              <a:t>parties aériennes de la plante sont les lieux de production de matière organique par photosynthèse. </a:t>
            </a:r>
            <a:endParaRPr lang="fr-FR" sz="1400" dirty="0" smtClean="0">
              <a:ea typeface="Calibri" panose="020F0502020204030204" pitchFamily="34" charset="0"/>
              <a:cs typeface="Calibri" panose="020F0502020204030204" pitchFamily="34" charset="0"/>
            </a:endParaRPr>
          </a:p>
          <a:p>
            <a:pPr marL="182563" indent="-173038">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captée </a:t>
            </a:r>
            <a:r>
              <a:rPr lang="fr-FR" sz="1400" dirty="0">
                <a:ea typeface="Calibri" panose="020F0502020204030204" pitchFamily="34" charset="0"/>
                <a:cs typeface="Calibri" panose="020F0502020204030204" pitchFamily="34" charset="0"/>
              </a:rPr>
              <a:t>par les pigments chlorophylliens au niveau du chloroplaste, l’énergie lumineuse est convertie en énergie chimique par la photolyse de l’eau, avec libération d’O2 et réduction du CO2 aboutissant à la production de glucose et d’autres sucres solubles. </a:t>
            </a:r>
            <a:endParaRPr lang="fr-FR" sz="1400" dirty="0" smtClean="0">
              <a:ea typeface="Calibri" panose="020F0502020204030204" pitchFamily="34" charset="0"/>
              <a:cs typeface="Calibri" panose="020F0502020204030204" pitchFamily="34" charset="0"/>
            </a:endParaRPr>
          </a:p>
          <a:p>
            <a:pPr marL="182563" indent="-173038">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ceux-ci </a:t>
            </a:r>
            <a:r>
              <a:rPr lang="fr-FR" sz="1400" dirty="0">
                <a:ea typeface="Calibri" panose="020F0502020204030204" pitchFamily="34" charset="0"/>
                <a:cs typeface="Calibri" panose="020F0502020204030204" pitchFamily="34" charset="0"/>
              </a:rPr>
              <a:t>circulent dans tous les organes de la plante où ils sont métabolisés, grâce à des enzymes variées, en produits assurant les différentes fonctions biologiques dont :</a:t>
            </a:r>
          </a:p>
          <a:p>
            <a:pPr marL="447675" lvl="1" indent="-182563">
              <a:buFont typeface="Arial" panose="020B0604020202020204" pitchFamily="34" charset="0"/>
              <a:buChar char="•"/>
            </a:pPr>
            <a:r>
              <a:rPr lang="fr-FR" sz="1400" dirty="0">
                <a:ea typeface="Calibri" panose="020F0502020204030204" pitchFamily="34" charset="0"/>
                <a:cs typeface="Calibri" panose="020F0502020204030204" pitchFamily="34" charset="0"/>
              </a:rPr>
              <a:t>la croissance et le port de la plante (cellulose, lignine) ;</a:t>
            </a:r>
          </a:p>
          <a:p>
            <a:pPr marL="447675" lvl="1" indent="-182563">
              <a:buFont typeface="Arial" panose="020B0604020202020204" pitchFamily="34" charset="0"/>
              <a:buChar char="•"/>
            </a:pPr>
            <a:r>
              <a:rPr lang="fr-FR" sz="1400" dirty="0">
                <a:ea typeface="Calibri" panose="020F0502020204030204" pitchFamily="34" charset="0"/>
                <a:cs typeface="Calibri" panose="020F0502020204030204" pitchFamily="34" charset="0"/>
              </a:rPr>
              <a:t>le stockage de la matière organique (saccharose, amidon, protéines, lipides) sous forme de réserves dans différents organes, qui permet notamment de résister aux conditions défavorables ou d’assurer la reproduction ;</a:t>
            </a:r>
          </a:p>
          <a:p>
            <a:pPr marL="447675" lvl="1" indent="-182563">
              <a:buFont typeface="Arial" panose="020B0604020202020204" pitchFamily="34" charset="0"/>
              <a:buChar char="•"/>
            </a:pPr>
            <a:r>
              <a:rPr lang="fr-FR" sz="1400" dirty="0">
                <a:ea typeface="Calibri" panose="020F0502020204030204" pitchFamily="34" charset="0"/>
                <a:cs typeface="Calibri" panose="020F0502020204030204" pitchFamily="34" charset="0"/>
              </a:rPr>
              <a:t>les interactions mutualistes ou compétitives avec d’autres espèces (anthocyanes, tanins</a:t>
            </a:r>
            <a:r>
              <a:rPr lang="fr-FR" sz="1400" dirty="0" smtClean="0">
                <a:ea typeface="Calibri" panose="020F0502020204030204" pitchFamily="34" charset="0"/>
                <a:cs typeface="Calibri" panose="020F0502020204030204" pitchFamily="34" charset="0"/>
              </a:rPr>
              <a:t>).</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934458"/>
            <a:ext cx="5719724" cy="1384995"/>
          </a:xfrm>
          <a:prstGeom prst="rect">
            <a:avLst/>
          </a:prstGeom>
          <a:noFill/>
          <a:ln w="19050">
            <a:solidFill>
              <a:srgbClr val="7030A0"/>
            </a:solidFill>
          </a:ln>
        </p:spPr>
        <p:txBody>
          <a:bodyPr wrap="square" rtlCol="0">
            <a:spAutoFit/>
          </a:bodyPr>
          <a:lstStyle/>
          <a:p>
            <a:r>
              <a:rPr lang="fr-FR" sz="1200" b="1" dirty="0">
                <a:solidFill>
                  <a:srgbClr val="0070C0"/>
                </a:solidFill>
              </a:rPr>
              <a:t>C4 : </a:t>
            </a:r>
            <a:r>
              <a:rPr lang="fr-FR" sz="1200" dirty="0">
                <a:solidFill>
                  <a:srgbClr val="0070C0"/>
                </a:solidFill>
              </a:rPr>
              <a:t>besoins des cellules d'une plante, lieux de production ou de prélèvement de matière et de stockage, systèmes de transport au sein de la plante</a:t>
            </a:r>
            <a:r>
              <a:rPr lang="fr-FR" sz="1200" dirty="0" smtClean="0">
                <a:solidFill>
                  <a:srgbClr val="0070C0"/>
                </a:solidFill>
              </a:rPr>
              <a:t>. Nutrition, interaction avec les microorganismes.</a:t>
            </a:r>
          </a:p>
          <a:p>
            <a:r>
              <a:rPr lang="fr-FR" sz="1200" b="1" dirty="0" smtClean="0">
                <a:solidFill>
                  <a:srgbClr val="0070C0"/>
                </a:solidFill>
              </a:rPr>
              <a:t>2de : </a:t>
            </a:r>
            <a:r>
              <a:rPr lang="fr-FR" sz="1200" dirty="0" smtClean="0">
                <a:solidFill>
                  <a:srgbClr val="0070C0"/>
                </a:solidFill>
              </a:rPr>
              <a:t>métabolisme des cellules (photosynthèse, voies métaboliques), organites, enzymes.</a:t>
            </a:r>
            <a:endParaRPr lang="fr-FR" sz="1200" b="1" dirty="0">
              <a:solidFill>
                <a:srgbClr val="0070C0"/>
              </a:solidFill>
            </a:endParaRPr>
          </a:p>
          <a:p>
            <a:r>
              <a:rPr lang="fr-FR" sz="1200" b="1" dirty="0" smtClean="0">
                <a:solidFill>
                  <a:srgbClr val="0070C0"/>
                </a:solidFill>
              </a:rPr>
              <a:t>Spé 1</a:t>
            </a:r>
            <a:r>
              <a:rPr lang="fr-FR" sz="1200" b="1" baseline="30000" dirty="0" smtClean="0">
                <a:solidFill>
                  <a:srgbClr val="0070C0"/>
                </a:solidFill>
              </a:rPr>
              <a:t>ère</a:t>
            </a:r>
            <a:r>
              <a:rPr lang="fr-FR" sz="1200" b="1" dirty="0" smtClean="0">
                <a:solidFill>
                  <a:srgbClr val="0070C0"/>
                </a:solidFill>
              </a:rPr>
              <a:t> : </a:t>
            </a:r>
            <a:r>
              <a:rPr lang="fr-FR" sz="1200" dirty="0" smtClean="0">
                <a:solidFill>
                  <a:srgbClr val="0070C0"/>
                </a:solidFill>
              </a:rPr>
              <a:t>les écosystèmes (des interactions…) / Enzymes</a:t>
            </a:r>
          </a:p>
          <a:p>
            <a:r>
              <a:rPr lang="fr-FR" sz="1200" b="1" dirty="0" smtClean="0">
                <a:solidFill>
                  <a:srgbClr val="0070C0"/>
                </a:solidFill>
              </a:rPr>
              <a:t>ESC 1ère : </a:t>
            </a:r>
            <a:r>
              <a:rPr lang="fr-FR" sz="1200" dirty="0" smtClean="0">
                <a:solidFill>
                  <a:srgbClr val="0070C0"/>
                </a:solidFill>
              </a:rPr>
              <a:t>une conversion biologique de l’énergie solaire (photosynthèse)</a:t>
            </a:r>
          </a:p>
          <a:p>
            <a:r>
              <a:rPr lang="fr-FR" sz="1200" b="1" dirty="0" smtClean="0">
                <a:solidFill>
                  <a:srgbClr val="0070C0"/>
                </a:solidFill>
              </a:rPr>
              <a:t>ESC Tale : </a:t>
            </a:r>
            <a:r>
              <a:rPr lang="fr-FR" sz="1200" dirty="0" smtClean="0">
                <a:solidFill>
                  <a:srgbClr val="0070C0"/>
                </a:solidFill>
              </a:rPr>
              <a:t>devenir de </a:t>
            </a:r>
            <a:r>
              <a:rPr lang="fr-FR" sz="1200" dirty="0" err="1" smtClean="0">
                <a:solidFill>
                  <a:srgbClr val="0070C0"/>
                </a:solidFill>
              </a:rPr>
              <a:t>qq</a:t>
            </a:r>
            <a:r>
              <a:rPr lang="fr-FR" sz="1200" dirty="0" smtClean="0">
                <a:solidFill>
                  <a:srgbClr val="0070C0"/>
                </a:solidFill>
              </a:rPr>
              <a:t> produits de la photosynthèse (cycle du carbone…)</a:t>
            </a:r>
            <a:endParaRPr lang="fr-FR" sz="1200" dirty="0">
              <a:solidFill>
                <a:srgbClr val="0070C0"/>
              </a:solidFill>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4" y="2619458"/>
            <a:ext cx="5719725" cy="2246769"/>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400" b="1" dirty="0" smtClean="0"/>
              <a:t>Discussions et approches :</a:t>
            </a:r>
            <a:endParaRPr lang="fr-FR" sz="1400" b="1" dirty="0"/>
          </a:p>
          <a:p>
            <a:pPr marL="285750" lvl="1" indent="-285750" algn="just">
              <a:buFont typeface="Wingdings" panose="05000000000000000000" pitchFamily="2" charset="2"/>
              <a:buChar char="Ø"/>
            </a:pPr>
            <a:r>
              <a:rPr lang="fr-FR" sz="1400" dirty="0">
                <a:solidFill>
                  <a:srgbClr val="FF0000"/>
                </a:solidFill>
              </a:rPr>
              <a:t>les réductions d’autres substances minérales dans le chloroplaste ne sont pas exigibles.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on </a:t>
            </a:r>
            <a:r>
              <a:rPr lang="fr-FR" sz="1400" dirty="0">
                <a:solidFill>
                  <a:srgbClr val="FF0000"/>
                </a:solidFill>
              </a:rPr>
              <a:t>n’attend pas ici une étude expérimentale des processus moléculaires de la photosynthèse, étude que l’on réserve aux produits de la photosynthèse</a:t>
            </a:r>
            <a:r>
              <a:rPr lang="fr-FR" sz="1400" dirty="0" smtClean="0">
                <a:solidFill>
                  <a:srgbClr val="FF0000"/>
                </a:solidFill>
              </a:rPr>
              <a:t>.</a:t>
            </a:r>
          </a:p>
          <a:p>
            <a:pPr marL="285750" lvl="1" indent="-285750" algn="just">
              <a:buFont typeface="Wingdings" panose="05000000000000000000" pitchFamily="2" charset="2"/>
              <a:buChar char="Ø"/>
            </a:pPr>
            <a:r>
              <a:rPr lang="fr-FR" sz="1400" dirty="0">
                <a:solidFill>
                  <a:srgbClr val="FF0000"/>
                </a:solidFill>
              </a:rPr>
              <a:t>on s’intéresse ici avant tout au bilan et aux produits de la photosynthèse, à leur diversité et à leur fonction dans les plantes.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les </a:t>
            </a:r>
            <a:r>
              <a:rPr lang="fr-FR" sz="1400" dirty="0">
                <a:solidFill>
                  <a:srgbClr val="FF0000"/>
                </a:solidFill>
              </a:rPr>
              <a:t>mécanismes moléculaires de la photosynthèse ne sont pas étudiés, pas plus que le détail des formules biochimiques.</a:t>
            </a:r>
            <a:endParaRPr lang="fr-FR" sz="14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4" y="4953872"/>
            <a:ext cx="11955662" cy="1846659"/>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Étudier et/ou mettre en </a:t>
            </a:r>
            <a:r>
              <a:rPr lang="fr-FR" sz="1400" b="1" dirty="0" err="1"/>
              <a:t>oeuvre</a:t>
            </a:r>
            <a:r>
              <a:rPr lang="fr-FR" sz="1400" b="1" dirty="0"/>
              <a:t> des expériences historiques sur la photosynthèse.</a:t>
            </a:r>
          </a:p>
          <a:p>
            <a:pPr marL="285750" indent="-285750">
              <a:buFontTx/>
              <a:buChar char="-"/>
            </a:pPr>
            <a:r>
              <a:rPr lang="fr-FR" sz="1400" b="1" dirty="0"/>
              <a:t>Réaliser et observer des coupes dans des organes végétaux pour repérer une diversité de métabolites.</a:t>
            </a:r>
          </a:p>
          <a:p>
            <a:pPr marL="285750" indent="-285750">
              <a:buFontTx/>
              <a:buChar char="-"/>
            </a:pPr>
            <a:r>
              <a:rPr lang="fr-FR" sz="1400" b="1" dirty="0"/>
              <a:t>Mettre en évidence expérimentalement la présence d’amidon dans les chloroplastes et les amyloplastes de réserve dans des organes spécialisés (graine, fruit, tubercules…).</a:t>
            </a:r>
          </a:p>
          <a:p>
            <a:pPr marL="285750" indent="-285750">
              <a:buFontTx/>
              <a:buChar char="-"/>
            </a:pPr>
            <a:r>
              <a:rPr lang="fr-FR" sz="1400" b="1" dirty="0"/>
              <a:t>Mettre en </a:t>
            </a:r>
            <a:r>
              <a:rPr lang="fr-FR" sz="1400" b="1" dirty="0" err="1"/>
              <a:t>oeuvre</a:t>
            </a:r>
            <a:r>
              <a:rPr lang="fr-FR" sz="1400" b="1" dirty="0"/>
              <a:t> une coloration afin d’identifier la lignine et la cellulose et d’analyser leur distribution.</a:t>
            </a:r>
          </a:p>
          <a:p>
            <a:pPr marL="285750" indent="-285750">
              <a:buFontTx/>
              <a:buChar char="-"/>
            </a:pPr>
            <a:r>
              <a:rPr lang="fr-FR" sz="1400" b="1" dirty="0"/>
              <a:t>Réaliser une chromatographie de pigments végétaux.</a:t>
            </a:r>
          </a:p>
          <a:p>
            <a:pPr marL="285750" indent="-285750">
              <a:buFontTx/>
              <a:buChar char="-"/>
            </a:pPr>
            <a:r>
              <a:rPr lang="fr-FR" sz="1400" b="1" dirty="0"/>
              <a:t>Extraire, organiser et exploiter des informations sur les effets </a:t>
            </a:r>
            <a:r>
              <a:rPr lang="fr-FR" sz="1400" b="1" dirty="0" err="1"/>
              <a:t>antiphytophages</a:t>
            </a:r>
            <a:r>
              <a:rPr lang="fr-FR" sz="1400" b="1" dirty="0"/>
              <a:t>, antibactériens ou antioxydants des tanins..</a:t>
            </a:r>
            <a:endParaRPr lang="fr-FR" sz="1400"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5925312" y="4337052"/>
            <a:ext cx="6181344" cy="523220"/>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chloroplaste, pigments chlorophylliens, photolyse de l’eau, réduction du CO2, sève brute et sève élaborée, diversité chimique dans la plante</a:t>
            </a:r>
            <a:r>
              <a:rPr lang="fr-FR" sz="1400" b="1" dirty="0" smtClean="0">
                <a:latin typeface="Calibri" panose="020F0502020204030204" pitchFamily="34" charset="0"/>
                <a:ea typeface="Calibri" panose="020F0502020204030204" pitchFamily="34" charset="0"/>
                <a:cs typeface="Calibri" panose="020F0502020204030204" pitchFamily="34" charset="0"/>
              </a:rPr>
              <a:t>.</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2047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60160"/>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76286"/>
            <a:ext cx="653868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Reproduction de la plante entre vie fixée et mobilité</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60160"/>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De la plante sauvage à la plante domestiquée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5992514" y="527772"/>
            <a:ext cx="6095855" cy="4339650"/>
          </a:xfrm>
          <a:prstGeom prst="rect">
            <a:avLst/>
          </a:prstGeom>
          <a:noFill/>
          <a:ln w="19050">
            <a:solidFill>
              <a:srgbClr val="FF0000"/>
            </a:solidFill>
          </a:ln>
        </p:spPr>
        <p:txBody>
          <a:bodyPr wrap="square" rtlCol="0">
            <a:spAutoFit/>
          </a:bodyPr>
          <a:lstStyle/>
          <a:p>
            <a:pPr algn="just"/>
            <a:r>
              <a:rPr lang="fr-FR" sz="1200" b="1" dirty="0"/>
              <a:t>Objectifs</a:t>
            </a:r>
            <a:r>
              <a:rPr lang="fr-FR" sz="1200" b="1" dirty="0">
                <a:solidFill>
                  <a:srgbClr val="FF0000"/>
                </a:solidFill>
              </a:rPr>
              <a:t> </a:t>
            </a:r>
            <a:r>
              <a:rPr lang="fr-FR" sz="1200" b="1" dirty="0" smtClean="0"/>
              <a:t>du programme :</a:t>
            </a:r>
            <a:endParaRPr lang="fr-FR" sz="1200" dirty="0"/>
          </a:p>
          <a:p>
            <a:pPr algn="just"/>
            <a:r>
              <a:rPr lang="fr-FR" sz="1200" dirty="0">
                <a:sym typeface="Wingdings 3" panose="05040102010807070707" pitchFamily="18" charset="2"/>
              </a:rPr>
              <a:t>Les élèves apprennent </a:t>
            </a:r>
            <a:r>
              <a:rPr lang="fr-FR" sz="1200" dirty="0" smtClean="0">
                <a:sym typeface="Wingdings 3" panose="05040102010807070707" pitchFamily="18" charset="2"/>
              </a:rPr>
              <a:t>:</a:t>
            </a: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les </a:t>
            </a:r>
            <a:r>
              <a:rPr lang="fr-FR" sz="1200" dirty="0">
                <a:ea typeface="Calibri" panose="020F0502020204030204" pitchFamily="34" charset="0"/>
                <a:cs typeface="Calibri" panose="020F0502020204030204" pitchFamily="34" charset="0"/>
              </a:rPr>
              <a:t>plantes ont deux modalités de reproduction : sexuée et asexuée.</a:t>
            </a: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la </a:t>
            </a:r>
            <a:r>
              <a:rPr lang="fr-FR" sz="1200" dirty="0">
                <a:ea typeface="Calibri" panose="020F0502020204030204" pitchFamily="34" charset="0"/>
                <a:cs typeface="Calibri" panose="020F0502020204030204" pitchFamily="34" charset="0"/>
              </a:rPr>
              <a:t>reproduction asexuée repose sur la totipotence des cellules végétales et les capacités de croissance indéfinie des plantes, à partir de presque n’importe quelle partie du végétal (tiges, racines, feuilles).</a:t>
            </a: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la </a:t>
            </a:r>
            <a:r>
              <a:rPr lang="fr-FR" sz="1200" dirty="0">
                <a:ea typeface="Calibri" panose="020F0502020204030204" pitchFamily="34" charset="0"/>
                <a:cs typeface="Calibri" panose="020F0502020204030204" pitchFamily="34" charset="0"/>
              </a:rPr>
              <a:t>reproduction sexuée est assurée chez </a:t>
            </a:r>
            <a:r>
              <a:rPr lang="fr-FR" sz="1200" dirty="0" smtClean="0">
                <a:ea typeface="Calibri" panose="020F0502020204030204" pitchFamily="34" charset="0"/>
                <a:cs typeface="Calibri" panose="020F0502020204030204" pitchFamily="34" charset="0"/>
              </a:rPr>
              <a:t>les Angiospermes </a:t>
            </a:r>
            <a:r>
              <a:rPr lang="fr-FR" sz="1200" dirty="0">
                <a:ea typeface="Calibri" panose="020F0502020204030204" pitchFamily="34" charset="0"/>
                <a:cs typeface="Calibri" panose="020F0502020204030204" pitchFamily="34" charset="0"/>
              </a:rPr>
              <a:t>par la fleur où se trouvent les gamètes femelles, au sein du pistil, et les grains de pollen, portés par les étamines, vecteurs des gamètes mâles. </a:t>
            </a:r>
            <a:endParaRPr lang="fr-FR" sz="1200" dirty="0" smtClean="0">
              <a:ea typeface="Calibri" panose="020F0502020204030204" pitchFamily="34" charset="0"/>
              <a:cs typeface="Calibri" panose="020F0502020204030204" pitchFamily="34" charset="0"/>
            </a:endParaRP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chez </a:t>
            </a:r>
            <a:r>
              <a:rPr lang="fr-FR" sz="1200" dirty="0">
                <a:ea typeface="Calibri" panose="020F0502020204030204" pitchFamily="34" charset="0"/>
                <a:cs typeface="Calibri" panose="020F0502020204030204" pitchFamily="34" charset="0"/>
              </a:rPr>
              <a:t>certaines espèces, la fécondation des gamètes femelles par les gamètes mâles de la même fleur est possible, voire obligatoire. </a:t>
            </a:r>
            <a:endParaRPr lang="fr-FR" sz="1200" dirty="0" smtClean="0">
              <a:ea typeface="Calibri" panose="020F0502020204030204" pitchFamily="34" charset="0"/>
              <a:cs typeface="Calibri" panose="020F0502020204030204" pitchFamily="34" charset="0"/>
            </a:endParaRP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dans </a:t>
            </a:r>
            <a:r>
              <a:rPr lang="fr-FR" sz="1200" dirty="0">
                <a:ea typeface="Calibri" panose="020F0502020204030204" pitchFamily="34" charset="0"/>
                <a:cs typeface="Calibri" panose="020F0502020204030204" pitchFamily="34" charset="0"/>
              </a:rPr>
              <a:t>les autres cas, elle est rendue impossible par divers mécanismes d’incompatibilité. </a:t>
            </a:r>
            <a:endParaRPr lang="fr-FR" sz="1200" dirty="0" smtClean="0">
              <a:ea typeface="Calibri" panose="020F0502020204030204" pitchFamily="34" charset="0"/>
              <a:cs typeface="Calibri" panose="020F0502020204030204" pitchFamily="34" charset="0"/>
            </a:endParaRP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la </a:t>
            </a:r>
            <a:r>
              <a:rPr lang="fr-FR" sz="1200" dirty="0">
                <a:ea typeface="Calibri" panose="020F0502020204030204" pitchFamily="34" charset="0"/>
                <a:cs typeface="Calibri" panose="020F0502020204030204" pitchFamily="34" charset="0"/>
              </a:rPr>
              <a:t>fécondation croisée implique une mobilité des grains de pollen d’une plante à une autre.</a:t>
            </a: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dans </a:t>
            </a:r>
            <a:r>
              <a:rPr lang="fr-FR" sz="1200" dirty="0">
                <a:ea typeface="Calibri" panose="020F0502020204030204" pitchFamily="34" charset="0"/>
                <a:cs typeface="Calibri" panose="020F0502020204030204" pitchFamily="34" charset="0"/>
              </a:rPr>
              <a:t>une majorité de cas, la pollinisation repose sur une collaboration entre plante et pollinisateur en relation avec la structure florale ; le vent peut aussi transporter le pollen. </a:t>
            </a:r>
            <a:endParaRPr lang="fr-FR" sz="1200" dirty="0" smtClean="0">
              <a:ea typeface="Calibri" panose="020F0502020204030204" pitchFamily="34" charset="0"/>
              <a:cs typeface="Calibri" panose="020F0502020204030204" pitchFamily="34" charset="0"/>
            </a:endParaRPr>
          </a:p>
          <a:p>
            <a:pPr marL="193675" indent="-193675">
              <a:buFontTx/>
              <a:buChar char="-"/>
            </a:pPr>
            <a:r>
              <a:rPr lang="fr-FR" sz="1200" dirty="0" smtClean="0">
                <a:ea typeface="Calibri" panose="020F0502020204030204" pitchFamily="34" charset="0"/>
                <a:cs typeface="Calibri" panose="020F0502020204030204" pitchFamily="34" charset="0"/>
              </a:rPr>
              <a:t>qu'à </a:t>
            </a:r>
            <a:r>
              <a:rPr lang="fr-FR" sz="1200" dirty="0">
                <a:ea typeface="Calibri" panose="020F0502020204030204" pitchFamily="34" charset="0"/>
                <a:cs typeface="Calibri" panose="020F0502020204030204" pitchFamily="34" charset="0"/>
              </a:rPr>
              <a:t>l’issue de la fécondation, la fleur qui porte des ovules se transforme en un fruit qui renferme des graines. </a:t>
            </a:r>
            <a:endParaRPr lang="fr-FR" sz="1200" dirty="0" smtClean="0">
              <a:ea typeface="Calibri" panose="020F0502020204030204" pitchFamily="34" charset="0"/>
              <a:cs typeface="Calibri" panose="020F0502020204030204" pitchFamily="34" charset="0"/>
            </a:endParaRP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la </a:t>
            </a:r>
            <a:r>
              <a:rPr lang="fr-FR" sz="1200" dirty="0">
                <a:ea typeface="Calibri" panose="020F0502020204030204" pitchFamily="34" charset="0"/>
                <a:cs typeface="Calibri" panose="020F0502020204030204" pitchFamily="34" charset="0"/>
              </a:rPr>
              <a:t>graine contient l’embryon d’une future plante qu’elle protège (enveloppe résistante) et nourrit à la germination en utilisant des molécules de réserve préalablement accumulées.</a:t>
            </a:r>
          </a:p>
          <a:p>
            <a:pPr marL="193675" indent="-193675">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la </a:t>
            </a:r>
            <a:r>
              <a:rPr lang="fr-FR" sz="1200" dirty="0">
                <a:ea typeface="Calibri" panose="020F0502020204030204" pitchFamily="34" charset="0"/>
                <a:cs typeface="Calibri" panose="020F0502020204030204" pitchFamily="34" charset="0"/>
              </a:rPr>
              <a:t>dispersion des graines est une étape de mobilité dans la reproduction de la plante. </a:t>
            </a:r>
            <a:endParaRPr lang="fr-FR" sz="1200" dirty="0" smtClean="0">
              <a:ea typeface="Calibri" panose="020F0502020204030204" pitchFamily="34" charset="0"/>
              <a:cs typeface="Calibri" panose="020F0502020204030204" pitchFamily="34" charset="0"/>
            </a:endParaRPr>
          </a:p>
          <a:p>
            <a:pPr marL="193675" indent="-193675">
              <a:buFontTx/>
              <a:buChar char="-"/>
            </a:pPr>
            <a:r>
              <a:rPr lang="fr-FR" sz="1200" dirty="0" smtClean="0">
                <a:ea typeface="Calibri" panose="020F0502020204030204" pitchFamily="34" charset="0"/>
                <a:cs typeface="Calibri" panose="020F0502020204030204" pitchFamily="34" charset="0"/>
              </a:rPr>
              <a:t>qu'elle </a:t>
            </a:r>
            <a:r>
              <a:rPr lang="fr-FR" sz="1200" dirty="0">
                <a:ea typeface="Calibri" panose="020F0502020204030204" pitchFamily="34" charset="0"/>
                <a:cs typeface="Calibri" panose="020F0502020204030204" pitchFamily="34" charset="0"/>
              </a:rPr>
              <a:t>repose sur un mutualisme animal </a:t>
            </a:r>
            <a:r>
              <a:rPr lang="fr-FR" sz="1200" dirty="0" err="1">
                <a:ea typeface="Calibri" panose="020F0502020204030204" pitchFamily="34" charset="0"/>
                <a:cs typeface="Calibri" panose="020F0502020204030204" pitchFamily="34" charset="0"/>
              </a:rPr>
              <a:t>disperseur</a:t>
            </a:r>
            <a:r>
              <a:rPr lang="fr-FR" sz="1200" dirty="0">
                <a:ea typeface="Calibri" panose="020F0502020204030204" pitchFamily="34" charset="0"/>
                <a:cs typeface="Calibri" panose="020F0502020204030204" pitchFamily="34" charset="0"/>
              </a:rPr>
              <a:t> / plante et sur des agents physiques (vent, eau) ou des dispositifs spécifiques à la plante</a:t>
            </a:r>
            <a:r>
              <a:rPr lang="fr-FR" sz="1200" dirty="0" smtClean="0">
                <a:ea typeface="Calibri" panose="020F0502020204030204" pitchFamily="34" charset="0"/>
                <a:cs typeface="Calibri" panose="020F0502020204030204" pitchFamily="34" charset="0"/>
              </a:rPr>
              <a:t>.</a:t>
            </a:r>
            <a:endParaRPr lang="fr-FR" sz="12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82296" y="945676"/>
            <a:ext cx="5833871" cy="1169551"/>
          </a:xfrm>
          <a:prstGeom prst="rect">
            <a:avLst/>
          </a:prstGeom>
          <a:noFill/>
          <a:ln w="19050">
            <a:solidFill>
              <a:srgbClr val="7030A0"/>
            </a:solidFill>
          </a:ln>
        </p:spPr>
        <p:txBody>
          <a:bodyPr wrap="square" rtlCol="0">
            <a:spAutoFit/>
          </a:bodyPr>
          <a:lstStyle/>
          <a:p>
            <a:r>
              <a:rPr lang="fr-FR" sz="1400" b="1" dirty="0" smtClean="0">
                <a:solidFill>
                  <a:srgbClr val="0070C0"/>
                </a:solidFill>
              </a:rPr>
              <a:t>C4 : </a:t>
            </a:r>
            <a:r>
              <a:rPr lang="fr-FR" sz="1400" dirty="0" smtClean="0">
                <a:solidFill>
                  <a:srgbClr val="0070C0"/>
                </a:solidFill>
              </a:rPr>
              <a:t>reproduction, gamètes, patrimoine génétique. Diversité génétique et biodiversité (niveaux d'organisation, relations interspécifiques, héritabilité, brassage, méiose, fécondation). Interactions avec les microorganismes.</a:t>
            </a:r>
          </a:p>
          <a:p>
            <a:r>
              <a:rPr lang="fr-FR" sz="1400" b="1" dirty="0" smtClean="0">
                <a:solidFill>
                  <a:srgbClr val="0070C0"/>
                </a:solidFill>
              </a:rPr>
              <a:t>2de : </a:t>
            </a:r>
            <a:r>
              <a:rPr lang="fr-FR" sz="1400" dirty="0" smtClean="0">
                <a:solidFill>
                  <a:srgbClr val="0070C0"/>
                </a:solidFill>
              </a:rPr>
              <a:t>reproduction, spécialisation cellulaire.</a:t>
            </a:r>
            <a:endParaRPr lang="fr-FR" sz="1400" b="1" dirty="0" smtClean="0">
              <a:solidFill>
                <a:srgbClr val="0070C0"/>
              </a:solidFill>
            </a:endParaRPr>
          </a:p>
          <a:p>
            <a:r>
              <a:rPr lang="fr-FR" sz="1400" b="1" dirty="0" smtClean="0">
                <a:solidFill>
                  <a:srgbClr val="0070C0"/>
                </a:solidFill>
              </a:rPr>
              <a:t>Spé 1</a:t>
            </a:r>
            <a:r>
              <a:rPr lang="fr-FR" sz="1400" b="1" baseline="30000" dirty="0" smtClean="0">
                <a:solidFill>
                  <a:srgbClr val="0070C0"/>
                </a:solidFill>
              </a:rPr>
              <a:t>ère</a:t>
            </a:r>
            <a:r>
              <a:rPr lang="fr-FR" sz="1400" b="1" dirty="0" smtClean="0">
                <a:solidFill>
                  <a:srgbClr val="0070C0"/>
                </a:solidFill>
              </a:rPr>
              <a:t> : </a:t>
            </a:r>
            <a:r>
              <a:rPr lang="fr-FR" sz="1400" dirty="0" smtClean="0">
                <a:solidFill>
                  <a:srgbClr val="0070C0"/>
                </a:solidFill>
              </a:rPr>
              <a:t>mitose, méiose, écosystèmes, services écosystémiques.</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82296" y="2155589"/>
            <a:ext cx="5833871" cy="2031325"/>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400" b="1" dirty="0" smtClean="0"/>
              <a:t>Discussions et approches :</a:t>
            </a:r>
            <a:endParaRPr lang="fr-FR" sz="1400" b="1" dirty="0"/>
          </a:p>
          <a:p>
            <a:pPr marL="193675" lvl="1" indent="-193675" algn="just">
              <a:buFont typeface="Wingdings" panose="05000000000000000000" pitchFamily="2" charset="2"/>
              <a:buChar char="Ø"/>
            </a:pPr>
            <a:r>
              <a:rPr lang="fr-FR" sz="1400" dirty="0">
                <a:solidFill>
                  <a:srgbClr val="FF0000"/>
                </a:solidFill>
              </a:rPr>
              <a:t>l’étude de la reproduction sexuée se limite à l’examen du rapprochement des gamètes à l’origine de nouveaux organismes. Sont hors programme : la structure du grain de pollen, sa formation, les mécanismes de la double fécondation, les détails des mécanismes d’incompatibilité et les mécanismes de formation de la graine ou du fruit</a:t>
            </a:r>
            <a:r>
              <a:rPr lang="fr-FR" sz="1400" dirty="0" smtClean="0">
                <a:solidFill>
                  <a:srgbClr val="FF0000"/>
                </a:solidFill>
              </a:rPr>
              <a:t>.</a:t>
            </a:r>
          </a:p>
          <a:p>
            <a:pPr marL="193675" lvl="1" indent="-193675" algn="just">
              <a:buFont typeface="Wingdings" panose="05000000000000000000" pitchFamily="2" charset="2"/>
              <a:buChar char="Ø"/>
            </a:pPr>
            <a:r>
              <a:rPr lang="fr-FR" sz="1400" dirty="0">
                <a:solidFill>
                  <a:srgbClr val="FF0000"/>
                </a:solidFill>
              </a:rPr>
              <a:t>il s’agit de présenter les éléments fondamentaux de la reproduction asexuée et sexuée des plantes angiospermes. L’étude de la fleur puis de la graine est opportunément liée à celle de la plante domestiquée.</a:t>
            </a:r>
            <a:endParaRPr lang="fr-FR" sz="14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82297" y="4999757"/>
            <a:ext cx="12006072" cy="1846659"/>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Mettre en </a:t>
            </a:r>
            <a:r>
              <a:rPr lang="fr-FR" sz="1400" b="1" dirty="0" err="1"/>
              <a:t>oeuvre</a:t>
            </a:r>
            <a:r>
              <a:rPr lang="fr-FR" sz="1400" b="1" dirty="0"/>
              <a:t> un protocole de reproduction asexuée (bouturage, marcottage) ou étudier la régénération des petits fragments tissulaires en laboratoire.</a:t>
            </a:r>
          </a:p>
          <a:p>
            <a:pPr marL="285750" indent="-285750">
              <a:buFontTx/>
              <a:buChar char="-"/>
            </a:pPr>
            <a:r>
              <a:rPr lang="fr-FR" sz="1400" b="1" dirty="0"/>
              <a:t>Réaliser la dissection d’une fleur </a:t>
            </a:r>
            <a:r>
              <a:rPr lang="fr-FR" sz="1400" b="1" dirty="0" err="1"/>
              <a:t>entomogame</a:t>
            </a:r>
            <a:r>
              <a:rPr lang="fr-FR" sz="1400" b="1" dirty="0"/>
              <a:t> pour mettre en lien structure et fonction.</a:t>
            </a:r>
          </a:p>
          <a:p>
            <a:pPr marL="285750" indent="-285750">
              <a:buFontTx/>
              <a:buChar char="-"/>
            </a:pPr>
            <a:r>
              <a:rPr lang="fr-FR" sz="1400" b="1" dirty="0"/>
              <a:t>Mettre en évidence, dans l’analyse fonctionnelle d’une fleur, les relations entre une plante et un animal pollinisateur, et leurs éventuelles implications évolutives (coévolution).</a:t>
            </a:r>
          </a:p>
          <a:p>
            <a:pPr marL="285750" indent="-285750">
              <a:buFontTx/>
              <a:buChar char="-"/>
            </a:pPr>
            <a:r>
              <a:rPr lang="fr-FR" sz="1400" b="1" dirty="0"/>
              <a:t>Mettre en </a:t>
            </a:r>
            <a:r>
              <a:rPr lang="fr-FR" sz="1400" b="1" dirty="0" err="1"/>
              <a:t>oeuvre</a:t>
            </a:r>
            <a:r>
              <a:rPr lang="fr-FR" sz="1400" b="1" dirty="0"/>
              <a:t> un protocole de sciences participatives sur les relations plantes/polinisateurs.</a:t>
            </a:r>
          </a:p>
          <a:p>
            <a:pPr marL="285750" indent="-285750">
              <a:buFontTx/>
              <a:buChar char="-"/>
            </a:pPr>
            <a:r>
              <a:rPr lang="fr-FR" sz="1400" b="1" dirty="0"/>
              <a:t>Mettre en évidence les réserves de la graine et interpréter des expériences historiques sur la germination montrant la mobilisation des réserves de la graine.</a:t>
            </a:r>
          </a:p>
          <a:p>
            <a:pPr marL="285750" indent="-285750">
              <a:buFontTx/>
              <a:buChar char="-"/>
            </a:pPr>
            <a:r>
              <a:rPr lang="fr-FR" sz="1400" b="1" dirty="0"/>
              <a:t>Mettre en évidence les relations entre une plante et un animal disséminateur de graines</a:t>
            </a:r>
            <a:r>
              <a:rPr lang="fr-FR" sz="1400" b="1" dirty="0" smtClean="0"/>
              <a:t>.</a:t>
            </a:r>
            <a:endParaRPr lang="fr-FR" sz="1400"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82296" y="4225552"/>
            <a:ext cx="5833871" cy="738664"/>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totipotence ; clonage ; fleur : pistil, ovule végétal, étamine, pollen ; fruit ; graine ; pollinisation et dissémination par le vent ou les animaux ; coévolution.</a:t>
            </a:r>
            <a:r>
              <a:rPr lang="fr-FR" sz="1400" b="1" dirty="0" smtClean="0">
                <a:latin typeface="Calibri" panose="020F0502020204030204" pitchFamily="34" charset="0"/>
                <a:ea typeface="Calibri" panose="020F0502020204030204" pitchFamily="34" charset="0"/>
                <a:cs typeface="Calibri" panose="020F0502020204030204" pitchFamily="34" charset="0"/>
              </a:rPr>
              <a:t>.</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2400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Activité sur la culture du </a:t>
            </a:r>
            <a:r>
              <a:rPr lang="fr-FR" sz="3600" dirty="0" err="1" smtClean="0"/>
              <a:t>Saint-Paulia</a:t>
            </a:r>
            <a:r>
              <a:rPr lang="fr-FR" sz="3600" dirty="0" smtClean="0"/>
              <a:t> (voir aussi le thème 1)</a:t>
            </a:r>
            <a:r>
              <a:rPr lang="fr-FR" dirty="0" smtClean="0"/>
              <a:t/>
            </a:r>
            <a:br>
              <a:rPr lang="fr-FR" dirty="0" smtClean="0"/>
            </a:br>
            <a:endParaRPr lang="fr-FR" dirty="0"/>
          </a:p>
        </p:txBody>
      </p:sp>
      <p:pic>
        <p:nvPicPr>
          <p:cNvPr id="3074" name="Picture 2" descr="D:\Documents\Formation et inspections\Inspection\FF\Reforme bac\JDI\2020\documents magistere\saintpaulia.JPG"/>
          <p:cNvPicPr>
            <a:picLocks noChangeAspect="1" noChangeArrowheads="1"/>
          </p:cNvPicPr>
          <p:nvPr/>
        </p:nvPicPr>
        <p:blipFill>
          <a:blip r:embed="rId2" cstate="print"/>
          <a:srcRect/>
          <a:stretch>
            <a:fillRect/>
          </a:stretch>
        </p:blipFill>
        <p:spPr bwMode="auto">
          <a:xfrm>
            <a:off x="3498215" y="2118678"/>
            <a:ext cx="3638550" cy="4314825"/>
          </a:xfrm>
          <a:prstGeom prst="rect">
            <a:avLst/>
          </a:prstGeom>
          <a:noFill/>
        </p:spPr>
      </p:pic>
      <p:sp>
        <p:nvSpPr>
          <p:cNvPr id="3" name="ZoneTexte 2"/>
          <p:cNvSpPr txBox="1"/>
          <p:nvPr/>
        </p:nvSpPr>
        <p:spPr>
          <a:xfrm>
            <a:off x="1474470" y="1027906"/>
            <a:ext cx="910971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magistere.education.fr/ac-grenoble/mod/book/view.php?id=702253&amp;chapterid=6403</a:t>
            </a:r>
            <a:r>
              <a:rPr lang="fr-FR" dirty="0" smtClean="0"/>
              <a: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Arial"/>
                <a:ea typeface="SimSun"/>
                <a:cs typeface="Lucida Sans"/>
              </a:rPr>
              <a:t>Initiation aux sciences participatives en traitant la pollinisation</a:t>
            </a:r>
            <a:r>
              <a:rPr lang="fr-FR" dirty="0" smtClean="0">
                <a:latin typeface="Liberation Serif"/>
                <a:ea typeface="SimSun"/>
                <a:cs typeface="Lucida Sans"/>
              </a:rPr>
              <a:t/>
            </a:r>
            <a:br>
              <a:rPr lang="fr-FR" dirty="0" smtClean="0">
                <a:latin typeface="Liberation Serif"/>
                <a:ea typeface="SimSun"/>
                <a:cs typeface="Lucida Sans"/>
              </a:rPr>
            </a:br>
            <a:endParaRPr lang="fr-FR" dirty="0"/>
          </a:p>
        </p:txBody>
      </p:sp>
      <p:pic>
        <p:nvPicPr>
          <p:cNvPr id="4098" name="Picture 2" descr="D:\Documents\Formation et inspections\Inspection\FF\Reforme bac\JDI\2020\documents magistere\sciences_participative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00300" y="2046764"/>
            <a:ext cx="4912463" cy="4601686"/>
          </a:xfrm>
          <a:prstGeom prst="rect">
            <a:avLst/>
          </a:prstGeom>
          <a:noFill/>
        </p:spPr>
      </p:pic>
      <p:sp>
        <p:nvSpPr>
          <p:cNvPr id="3" name="ZoneTexte 2"/>
          <p:cNvSpPr txBox="1"/>
          <p:nvPr/>
        </p:nvSpPr>
        <p:spPr>
          <a:xfrm>
            <a:off x="1337310" y="1577340"/>
            <a:ext cx="969264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magistere.education.fr/ac-grenoble/mod/book/view.php?id=702253&amp;chapterid=6404</a:t>
            </a:r>
            <a:r>
              <a:rPr lang="fr-FR" dirty="0" smtClean="0"/>
              <a: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15024"/>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158582"/>
            <a:ext cx="653868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La domestication des </a:t>
            </a:r>
            <a:r>
              <a:rPr lang="fr-FR" b="1" dirty="0" smtClean="0"/>
              <a:t>plantes (1)</a:t>
            </a:r>
            <a:endParaRPr lang="fr-FR" b="1" dirty="0"/>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4245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De la plante sauvage à la plante domestiquée</a:t>
            </a:r>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6" y="564209"/>
            <a:ext cx="6538687" cy="6124754"/>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les </a:t>
            </a:r>
            <a:r>
              <a:rPr lang="fr-FR" sz="1400" dirty="0">
                <a:ea typeface="Calibri" panose="020F0502020204030204" pitchFamily="34" charset="0"/>
                <a:cs typeface="Calibri" panose="020F0502020204030204" pitchFamily="34" charset="0"/>
              </a:rPr>
              <a:t>pratiques culturales (par exemple pour la production de graines) constituent un enjeu majeur pour nourrir l’humanité.</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 </a:t>
            </a:r>
            <a:r>
              <a:rPr lang="fr-FR" sz="1400" dirty="0">
                <a:ea typeface="Calibri" panose="020F0502020204030204" pitchFamily="34" charset="0"/>
                <a:cs typeface="Calibri" panose="020F0502020204030204" pitchFamily="34" charset="0"/>
              </a:rPr>
              <a:t>sélection (empirique ou programmée) exercée par l’être humain sur les plantes cultivées au cours des siècles a retenu des caractéristiques différentes de celles qui étaient favorables à leurs ancêtres sauvages.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cette </a:t>
            </a:r>
            <a:r>
              <a:rPr lang="fr-FR" sz="1400" dirty="0">
                <a:ea typeface="Calibri" panose="020F0502020204030204" pitchFamily="34" charset="0"/>
                <a:cs typeface="Calibri" panose="020F0502020204030204" pitchFamily="34" charset="0"/>
              </a:rPr>
              <a:t>sélection s’est opérée au cours de l’établissement d’une relation mutualiste entre plantes et êtres humains.</a:t>
            </a:r>
          </a:p>
          <a:p>
            <a:pPr marL="285750" indent="-285750">
              <a:buFontTx/>
              <a:buChar char="-"/>
            </a:pPr>
            <a:r>
              <a:rPr lang="fr-FR" sz="1400" dirty="0" smtClean="0">
                <a:ea typeface="Calibri" panose="020F0502020204030204" pitchFamily="34" charset="0"/>
                <a:cs typeface="Calibri" panose="020F0502020204030204" pitchFamily="34" charset="0"/>
              </a:rPr>
              <a:t>qu'aujourd’hui</a:t>
            </a:r>
            <a:r>
              <a:rPr lang="fr-FR" sz="1400" dirty="0">
                <a:ea typeface="Calibri" panose="020F0502020204030204" pitchFamily="34" charset="0"/>
                <a:cs typeface="Calibri" panose="020F0502020204030204" pitchFamily="34" charset="0"/>
              </a:rPr>
              <a:t>, de nombreuses techniques favorisent la création de plus en plus rapide de nouvelles variétés végétales (par hybridation, par utilisation des biotechnologies…).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 </a:t>
            </a:r>
            <a:r>
              <a:rPr lang="fr-FR" sz="1400" dirty="0">
                <a:ea typeface="Calibri" panose="020F0502020204030204" pitchFamily="34" charset="0"/>
                <a:cs typeface="Calibri" panose="020F0502020204030204" pitchFamily="34" charset="0"/>
              </a:rPr>
              <a:t>production de semences commerciales est devenue une activité spécialisée.</a:t>
            </a:r>
          </a:p>
          <a:p>
            <a:pPr marL="285750" indent="-285750">
              <a:buFontTx/>
              <a:buChar char="-"/>
            </a:pPr>
            <a:r>
              <a:rPr lang="fr-FR" sz="1400" dirty="0" smtClean="0">
                <a:ea typeface="Calibri" panose="020F0502020204030204" pitchFamily="34" charset="0"/>
                <a:cs typeface="Calibri" panose="020F0502020204030204" pitchFamily="34" charset="0"/>
              </a:rPr>
              <a:t>qu'une </a:t>
            </a:r>
            <a:r>
              <a:rPr lang="fr-FR" sz="1400" dirty="0">
                <a:ea typeface="Calibri" panose="020F0502020204030204" pitchFamily="34" charset="0"/>
                <a:cs typeface="Calibri" panose="020F0502020204030204" pitchFamily="34" charset="0"/>
              </a:rPr>
              <a:t>espèce cultivée présente souvent de nombreuses variétés (forme de biodiversité).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cette </a:t>
            </a:r>
            <a:r>
              <a:rPr lang="fr-FR" sz="1400" dirty="0">
                <a:ea typeface="Calibri" panose="020F0502020204030204" pitchFamily="34" charset="0"/>
                <a:cs typeface="Calibri" panose="020F0502020204030204" pitchFamily="34" charset="0"/>
              </a:rPr>
              <a:t>diversité résulte de mutations dans des gènes particuliers.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que l’étude </a:t>
            </a:r>
            <a:r>
              <a:rPr lang="fr-FR" sz="1400" dirty="0">
                <a:ea typeface="Calibri" panose="020F0502020204030204" pitchFamily="34" charset="0"/>
                <a:cs typeface="Calibri" panose="020F0502020204030204" pitchFamily="34" charset="0"/>
              </a:rPr>
              <a:t>des génomes montre un appauvrissement global de la diversité allélique lors de la domestication.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 </a:t>
            </a:r>
            <a:r>
              <a:rPr lang="fr-FR" sz="1400" dirty="0">
                <a:ea typeface="Calibri" panose="020F0502020204030204" pitchFamily="34" charset="0"/>
                <a:cs typeface="Calibri" panose="020F0502020204030204" pitchFamily="34" charset="0"/>
              </a:rPr>
              <a:t>perte de certaines caractéristiques des plantes sauvages (comme des défenses chimiques ou des capacités de dissémination) et l’extension de leur culture favorisent le développement des maladies infectieuses végétales.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ces </a:t>
            </a:r>
            <a:r>
              <a:rPr lang="fr-FR" sz="1400" dirty="0">
                <a:ea typeface="Calibri" panose="020F0502020204030204" pitchFamily="34" charset="0"/>
                <a:cs typeface="Calibri" panose="020F0502020204030204" pitchFamily="34" charset="0"/>
              </a:rPr>
              <a:t>fragilités doivent être compensées par des pratiques culturales spécifiques. L’exploitation des ressources génétiques (historiques ou sauvages si elles existent) permet d’envisager de nouvelles méthodes de cultures (réduction de l’usage des intrants, limitation des ravageurs par lutte biologique).</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 </a:t>
            </a:r>
            <a:r>
              <a:rPr lang="fr-FR" sz="1400" dirty="0">
                <a:ea typeface="Calibri" panose="020F0502020204030204" pitchFamily="34" charset="0"/>
                <a:cs typeface="Calibri" panose="020F0502020204030204" pitchFamily="34" charset="0"/>
              </a:rPr>
              <a:t>domestication des plantes, menée dans différentes régions du monde, a eu des conséquences importantes dans l’histoire des populations humaines.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qu'elle </a:t>
            </a:r>
            <a:r>
              <a:rPr lang="fr-FR" sz="1400" dirty="0">
                <a:ea typeface="Calibri" panose="020F0502020204030204" pitchFamily="34" charset="0"/>
                <a:cs typeface="Calibri" panose="020F0502020204030204" pitchFamily="34" charset="0"/>
              </a:rPr>
              <a:t>a contribué à la sélection de caractères génétiques humains spécifiques</a:t>
            </a:r>
            <a:r>
              <a:rPr lang="fr-FR" sz="1400" dirty="0" smtClean="0">
                <a:ea typeface="Calibri" panose="020F0502020204030204" pitchFamily="34" charset="0"/>
                <a:cs typeface="Calibri" panose="020F0502020204030204" pitchFamily="34" charset="0"/>
              </a:rPr>
              <a:t>.</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987730"/>
            <a:ext cx="5018766" cy="1384995"/>
          </a:xfrm>
          <a:prstGeom prst="rect">
            <a:avLst/>
          </a:prstGeom>
          <a:noFill/>
          <a:ln w="19050">
            <a:solidFill>
              <a:srgbClr val="7030A0"/>
            </a:solidFill>
          </a:ln>
        </p:spPr>
        <p:txBody>
          <a:bodyPr wrap="square" rtlCol="0">
            <a:spAutoFit/>
          </a:bodyPr>
          <a:lstStyle/>
          <a:p>
            <a:r>
              <a:rPr lang="fr-FR" sz="1400" b="1" dirty="0" smtClean="0">
                <a:solidFill>
                  <a:srgbClr val="0070C0"/>
                </a:solidFill>
              </a:rPr>
              <a:t>C4 : </a:t>
            </a:r>
            <a:r>
              <a:rPr lang="fr-FR" sz="1400" dirty="0" smtClean="0">
                <a:solidFill>
                  <a:srgbClr val="0070C0"/>
                </a:solidFill>
              </a:rPr>
              <a:t>organisation humaine et fonctionnement des écosystèmes. Impact des actions humaines sur l'environnement (dont biodiversité). Diversité génétique et biodiversité.</a:t>
            </a:r>
            <a:endParaRPr lang="fr-FR" sz="1400" b="1" dirty="0" smtClean="0">
              <a:solidFill>
                <a:srgbClr val="0070C0"/>
              </a:solidFill>
            </a:endParaRPr>
          </a:p>
          <a:p>
            <a:r>
              <a:rPr lang="fr-FR" sz="1400" b="1" dirty="0" smtClean="0">
                <a:solidFill>
                  <a:srgbClr val="0070C0"/>
                </a:solidFill>
              </a:rPr>
              <a:t>2de </a:t>
            </a:r>
            <a:r>
              <a:rPr lang="fr-FR" sz="1400" b="1" dirty="0">
                <a:solidFill>
                  <a:srgbClr val="0070C0"/>
                </a:solidFill>
              </a:rPr>
              <a:t>: </a:t>
            </a:r>
            <a:r>
              <a:rPr lang="fr-FR" sz="1400" dirty="0">
                <a:solidFill>
                  <a:srgbClr val="0070C0"/>
                </a:solidFill>
              </a:rPr>
              <a:t>biodiversité, </a:t>
            </a:r>
            <a:r>
              <a:rPr lang="fr-FR" sz="1400" dirty="0" smtClean="0">
                <a:solidFill>
                  <a:srgbClr val="0070C0"/>
                </a:solidFill>
              </a:rPr>
              <a:t>agrosystèmes.</a:t>
            </a:r>
          </a:p>
          <a:p>
            <a:r>
              <a:rPr lang="fr-FR" sz="1400" b="1" dirty="0" smtClean="0">
                <a:solidFill>
                  <a:srgbClr val="0070C0"/>
                </a:solidFill>
              </a:rPr>
              <a:t>Spé 1ère </a:t>
            </a:r>
            <a:r>
              <a:rPr lang="fr-FR" sz="1400" b="1" dirty="0">
                <a:solidFill>
                  <a:srgbClr val="0070C0"/>
                </a:solidFill>
              </a:rPr>
              <a:t>: </a:t>
            </a:r>
            <a:r>
              <a:rPr lang="fr-FR" sz="1400" dirty="0" smtClean="0">
                <a:solidFill>
                  <a:srgbClr val="0070C0"/>
                </a:solidFill>
              </a:rPr>
              <a:t>diversité génétique, mutations</a:t>
            </a:r>
            <a:r>
              <a:rPr lang="fr-FR" sz="1400" dirty="0">
                <a:solidFill>
                  <a:srgbClr val="0070C0"/>
                </a:solidFill>
              </a:rPr>
              <a:t>, </a:t>
            </a:r>
            <a:r>
              <a:rPr lang="fr-FR" sz="1400" dirty="0" smtClean="0">
                <a:solidFill>
                  <a:srgbClr val="0070C0"/>
                </a:solidFill>
              </a:rPr>
              <a:t>écosystèmes, services écosystémiques, sélection.</a:t>
            </a:r>
            <a:endParaRPr lang="fr-FR" sz="1400" dirty="0">
              <a:solidFill>
                <a:srgbClr val="0070C0"/>
              </a:solidFill>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4" y="2685760"/>
            <a:ext cx="5018767" cy="3323987"/>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400" b="1" dirty="0" smtClean="0"/>
              <a:t>Discussions et approches :</a:t>
            </a:r>
            <a:endParaRPr lang="fr-FR" sz="1400" b="1" dirty="0"/>
          </a:p>
          <a:p>
            <a:pPr marL="285750" lvl="1" indent="-285750" algn="just">
              <a:buFont typeface="Wingdings" panose="05000000000000000000" pitchFamily="2" charset="2"/>
              <a:buChar char="Ø"/>
            </a:pPr>
            <a:r>
              <a:rPr lang="fr-FR" sz="1400" dirty="0">
                <a:solidFill>
                  <a:srgbClr val="FF0000"/>
                </a:solidFill>
              </a:rPr>
              <a:t>il s’agit de distinguer différentes modalités d’action humaine sur le génome des plantes cultivées.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des </a:t>
            </a:r>
            <a:r>
              <a:rPr lang="fr-FR" sz="1400" dirty="0">
                <a:solidFill>
                  <a:srgbClr val="FF0000"/>
                </a:solidFill>
              </a:rPr>
              <a:t>plantes alimentaires sont étudiées comme exemples, sans visée d’exhaustivité</a:t>
            </a:r>
            <a:r>
              <a:rPr lang="fr-FR" sz="1400" dirty="0" smtClean="0">
                <a:solidFill>
                  <a:srgbClr val="FF0000"/>
                </a:solidFill>
              </a:rPr>
              <a:t>.</a:t>
            </a:r>
          </a:p>
          <a:p>
            <a:pPr marL="285750" lvl="1" indent="-285750" algn="just">
              <a:buFont typeface="Wingdings" panose="05000000000000000000" pitchFamily="2" charset="2"/>
              <a:buChar char="Ø"/>
            </a:pPr>
            <a:r>
              <a:rPr lang="fr-FR" sz="1400" dirty="0">
                <a:solidFill>
                  <a:srgbClr val="FF0000"/>
                </a:solidFill>
              </a:rPr>
              <a:t>les élèves comprennent comment l’humanité a domestiqué des espèces végétales variées afin d’optimiser leurs caractéristiques (rendement, facilité de récolte…) au détriment de leur diversité génétique initiale et de leur capacité à se reproduire sans l’intervention humaine.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de </a:t>
            </a:r>
            <a:r>
              <a:rPr lang="fr-FR" sz="1400" dirty="0">
                <a:solidFill>
                  <a:srgbClr val="FF0000"/>
                </a:solidFill>
              </a:rPr>
              <a:t>manière réciproque, les élèves comprennent que la domestication végétale a aussi eu une influence sur l’humanité en étudiant un exemple où l’évolution culturelle du régime alimentaire a entraîné une évolution biologique de populations humaines.</a:t>
            </a:r>
            <a:endParaRPr lang="fr-FR" sz="1400" dirty="0" smtClean="0">
              <a:solidFill>
                <a:srgbClr val="FF0000"/>
              </a:solidFill>
            </a:endParaRPr>
          </a:p>
        </p:txBody>
      </p:sp>
      <p:sp>
        <p:nvSpPr>
          <p:cNvPr id="14" name="ZoneTexte 13">
            <a:extLst>
              <a:ext uri="{FF2B5EF4-FFF2-40B4-BE49-F238E27FC236}">
                <a16:creationId xmlns:a16="http://schemas.microsoft.com/office/drawing/2014/main" id="{A91216B6-67BD-4E37-9757-61A3E2CBCAAC}"/>
              </a:ext>
            </a:extLst>
          </p:cNvPr>
          <p:cNvSpPr txBox="1"/>
          <p:nvPr/>
        </p:nvSpPr>
        <p:spPr>
          <a:xfrm>
            <a:off x="150992" y="6117121"/>
            <a:ext cx="5018769" cy="523220"/>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plante sauvage, plante domestiquée, diversité génétique, sélection artificielle, coévolution, évolution culturelle</a:t>
            </a:r>
            <a:r>
              <a:rPr lang="fr-FR" sz="1400" b="1" dirty="0" smtClean="0">
                <a:latin typeface="Calibri" panose="020F0502020204030204" pitchFamily="34" charset="0"/>
                <a:ea typeface="Calibri" panose="020F0502020204030204" pitchFamily="34" charset="0"/>
                <a:cs typeface="Calibri" panose="020F0502020204030204" pitchFamily="34" charset="0"/>
              </a:rPr>
              <a:t>.</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4739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15024"/>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158582"/>
            <a:ext cx="653868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La domestication des </a:t>
            </a:r>
            <a:r>
              <a:rPr lang="fr-FR" b="1" dirty="0" smtClean="0"/>
              <a:t>plantes (2)</a:t>
            </a:r>
            <a:endParaRPr lang="fr-FR" b="1" dirty="0"/>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4245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De la plante sauvage à la plante domestiquée</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5" y="1310842"/>
            <a:ext cx="11678148" cy="3323987"/>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400" b="1" dirty="0" smtClean="0"/>
              <a:t>Activités possibles :</a:t>
            </a:r>
          </a:p>
          <a:p>
            <a:pPr marL="285750" indent="-285750">
              <a:buFontTx/>
              <a:buChar char="-"/>
            </a:pPr>
            <a:r>
              <a:rPr lang="fr-FR" sz="1400" b="1" dirty="0"/>
              <a:t>Comparer une plante cultivée et des populations naturelles voisines présentant un phénotype sauvage.</a:t>
            </a:r>
          </a:p>
          <a:p>
            <a:pPr marL="285750" indent="-285750">
              <a:buFontTx/>
              <a:buChar char="-"/>
            </a:pPr>
            <a:r>
              <a:rPr lang="fr-FR" sz="1400" b="1" dirty="0"/>
              <a:t>Identifier la diversité biologique de certaines plantes cultivées (tomate, chou, pomme de terre par exemple).</a:t>
            </a:r>
          </a:p>
          <a:p>
            <a:pPr marL="285750" indent="-285750">
              <a:buFontTx/>
              <a:buChar char="-"/>
            </a:pPr>
            <a:r>
              <a:rPr lang="fr-FR" sz="1400" b="1" dirty="0"/>
              <a:t>Comprendre les enjeux de société relatifs à la production des semences</a:t>
            </a:r>
            <a:r>
              <a:rPr lang="fr-FR" sz="1400" b="1" dirty="0" smtClean="0"/>
              <a:t>.</a:t>
            </a:r>
          </a:p>
          <a:p>
            <a:pPr marL="285750" indent="-285750">
              <a:buFontTx/>
              <a:buChar char="-"/>
            </a:pPr>
            <a:r>
              <a:rPr lang="fr-FR" sz="1400" b="1" dirty="0"/>
              <a:t>Conduire un projet pour suivre une culture de semences commerciales sur plusieurs générations, en prévoyant un protocole de comparaison des productions obtenues.</a:t>
            </a:r>
          </a:p>
          <a:p>
            <a:pPr marL="285750" indent="-285750">
              <a:buFontTx/>
              <a:buChar char="-"/>
            </a:pPr>
            <a:r>
              <a:rPr lang="fr-FR" sz="1400" b="1" dirty="0"/>
              <a:t>Identifier des caractères favorisés par la domestication (taille, rendement de croissance, nombre des graines, précocité, déhiscence, couleur…).</a:t>
            </a:r>
          </a:p>
          <a:p>
            <a:pPr marL="285750" indent="-285750">
              <a:buFontTx/>
              <a:buChar char="-"/>
            </a:pPr>
            <a:r>
              <a:rPr lang="fr-FR" sz="1400" b="1" dirty="0"/>
              <a:t>Recenser, extraire et organiser des informations sur des exemples d’utilisation de biotechnologies pour créer de nouvelles variétés : transgénèse, édition génomique…</a:t>
            </a:r>
          </a:p>
          <a:p>
            <a:pPr marL="285750" indent="-285750">
              <a:buFontTx/>
              <a:buChar char="-"/>
            </a:pPr>
            <a:r>
              <a:rPr lang="fr-FR" sz="1400" b="1" dirty="0"/>
              <a:t>Recenser, extraire et exploiter des informations concernant des mécanismes protecteurs chez une plante sauvage (production de cuticules, de toxines, d’épines…) et les comparer à ceux d’une plante cultivée.</a:t>
            </a:r>
          </a:p>
          <a:p>
            <a:pPr marL="285750" indent="-285750">
              <a:buFontTx/>
              <a:buChar char="-"/>
            </a:pPr>
            <a:r>
              <a:rPr lang="fr-FR" sz="1400" b="1" dirty="0"/>
              <a:t>Recenser, extraire et exploiter des informations relatives aux risques induits par l’homogénéisation génétique des populations végétales (sensibilité aux maladies : crise de la pomme de terre en Irlande, conséquence d’une infection virale chez la banane…).</a:t>
            </a:r>
          </a:p>
          <a:p>
            <a:pPr marL="285750" indent="-285750">
              <a:buFontTx/>
              <a:buChar char="-"/>
            </a:pPr>
            <a:r>
              <a:rPr lang="fr-FR" sz="1400" b="1" dirty="0"/>
              <a:t>Analyser des informations sur la quantité d’amylase salivaire ou sur les gènes de synthèse des omégas 3 dans les populations humaines et établir le lien entre ces éléments et le régime alimentaire de ces populations.</a:t>
            </a:r>
          </a:p>
        </p:txBody>
      </p:sp>
    </p:spTree>
    <p:extLst>
      <p:ext uri="{BB962C8B-B14F-4D97-AF65-F5344CB8AC3E}">
        <p14:creationId xmlns:p14="http://schemas.microsoft.com/office/powerpoint/2010/main" val="3023254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2456</Words>
  <Application>Microsoft Office PowerPoint</Application>
  <PresentationFormat>Grand écran</PresentationFormat>
  <Paragraphs>150</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9</vt:i4>
      </vt:variant>
    </vt:vector>
  </HeadingPairs>
  <TitlesOfParts>
    <vt:vector size="18" baseType="lpstr">
      <vt:lpstr>SimSun</vt:lpstr>
      <vt:lpstr>Arial</vt:lpstr>
      <vt:lpstr>Calibri</vt:lpstr>
      <vt:lpstr>Calibri Light</vt:lpstr>
      <vt:lpstr>Liberation Serif</vt:lpstr>
      <vt:lpstr>Lucida Sans</vt:lpstr>
      <vt:lpstr>Wingdings</vt:lpstr>
      <vt:lpstr>Wingdings 3</vt:lpstr>
      <vt:lpstr>Thème Office</vt:lpstr>
      <vt:lpstr>Présentation PowerPoint</vt:lpstr>
      <vt:lpstr>Diaporama complet présentant les objectifs de la partie et des exemples d’activités pratiques et de TD </vt:lpstr>
      <vt:lpstr>Rappel scientifique (destiné aux professeurs) sur l’auxine  </vt:lpstr>
      <vt:lpstr>Présentation PowerPoint</vt:lpstr>
      <vt:lpstr>Présentation PowerPoint</vt:lpstr>
      <vt:lpstr>Activité sur la culture du Saint-Paulia (voir aussi le thème 1) </vt:lpstr>
      <vt:lpstr>Initiation aux sciences participatives en traitant la pollinisation </vt:lpstr>
      <vt:lpstr>Présentation PowerPoint</vt:lpstr>
      <vt:lpstr>Présentation PowerPoint</vt:lpstr>
    </vt:vector>
  </TitlesOfParts>
  <Company>Académie de Grenoble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JMS</dc:creator>
  <cp:lastModifiedBy>JMS</cp:lastModifiedBy>
  <cp:revision>6</cp:revision>
  <dcterms:created xsi:type="dcterms:W3CDTF">2020-05-13T13:41:40Z</dcterms:created>
  <dcterms:modified xsi:type="dcterms:W3CDTF">2020-06-30T08:31:48Z</dcterms:modified>
</cp:coreProperties>
</file>