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7" r:id="rId3"/>
    <p:sldId id="261" r:id="rId4"/>
    <p:sldId id="262" r:id="rId5"/>
    <p:sldId id="257" r:id="rId6"/>
    <p:sldId id="263" r:id="rId7"/>
    <p:sldId id="266" r:id="rId8"/>
    <p:sldId id="265" r:id="rId9"/>
    <p:sldId id="258" r:id="rId10"/>
    <p:sldId id="264" r:id="rId11"/>
    <p:sldId id="259" r:id="rId12"/>
    <p:sldId id="260"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1" d="100"/>
          <a:sy n="101" d="100"/>
        </p:scale>
        <p:origin x="150"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D6E442-ADB3-4C45-81CE-10A3A7C337D6}" type="datetimeFigureOut">
              <a:rPr lang="fr-FR" smtClean="0"/>
              <a:pPr/>
              <a:t>30/06/2020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E8CC-3764-47BF-B364-1776148D9B9E}" type="slidenum">
              <a:rPr lang="fr-FR" smtClean="0"/>
              <a:pPr/>
              <a:t>‹N°›</a:t>
            </a:fld>
            <a:endParaRPr lang="fr-FR"/>
          </a:p>
        </p:txBody>
      </p:sp>
    </p:spTree>
    <p:extLst>
      <p:ext uri="{BB962C8B-B14F-4D97-AF65-F5344CB8AC3E}">
        <p14:creationId xmlns:p14="http://schemas.microsoft.com/office/powerpoint/2010/main" val="306002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DED491D0-8E1B-49C7-849B-A28568D94497}" type="slidenum">
              <a:rPr lang="fr-FR" smtClean="0"/>
              <a:pPr rtl="0"/>
              <a:t>12</a:t>
            </a:fld>
            <a:endParaRPr lang="fr-FR" dirty="0"/>
          </a:p>
        </p:txBody>
      </p:sp>
    </p:spTree>
    <p:extLst>
      <p:ext uri="{BB962C8B-B14F-4D97-AF65-F5344CB8AC3E}">
        <p14:creationId xmlns:p14="http://schemas.microsoft.com/office/powerpoint/2010/main" val="1952866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91292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701648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51747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5822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220791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587015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49219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543134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1207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240316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772128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EEEA8-4B0F-42DF-B42B-19B6B18326DF}" type="slidenum">
              <a:rPr lang="fr-FR" smtClean="0"/>
              <a:pPr/>
              <a:t>‹N°›</a:t>
            </a:fld>
            <a:endParaRPr lang="fr-FR"/>
          </a:p>
        </p:txBody>
      </p:sp>
    </p:spTree>
    <p:extLst>
      <p:ext uri="{BB962C8B-B14F-4D97-AF65-F5344CB8AC3E}">
        <p14:creationId xmlns:p14="http://schemas.microsoft.com/office/powerpoint/2010/main" val="1336006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agistere.education.fr/ac-grenoble/mod/book/view.php?id=702253&amp;chapterid=6397"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agistere.education.fr/ac-grenoble/mod/book/view.php?id=702253&amp;chapterid=6407"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agistere.education.fr/ac-grenoble/mod/book/view.php?id=702253&amp;chapterid=6407"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agistere.education.fr/ac-grenoble/mod/book/view.php?id=702253&amp;chapterid=6407"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agistere.education.fr/ac-grenoble/mod/book/view.php?id=702253&amp;chapterid=6406"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agistere.education.fr/ac-grenoble/mod/book/view.php?id=702253&amp;chapterid=6405"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smtClean="0"/>
              <a:t>Enjeux planétaires contemporains</a:t>
            </a:r>
            <a:endParaRPr lang="fr-FR" sz="1200" b="1" dirty="0"/>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Reconstituer et comprendre les variations climatiques </a:t>
            </a:r>
            <a:r>
              <a:rPr lang="fr-FR" b="1" dirty="0" smtClean="0"/>
              <a:t>passées (1)</a:t>
            </a:r>
            <a:endParaRPr lang="fr-FR" b="1" dirty="0"/>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Les climats de la Terre : comprendre le passé pour agir aujourd’hui et demain</a:t>
            </a:r>
          </a:p>
        </p:txBody>
      </p:sp>
      <p:sp>
        <p:nvSpPr>
          <p:cNvPr id="8" name="ZoneTexte 7">
            <a:extLst>
              <a:ext uri="{FF2B5EF4-FFF2-40B4-BE49-F238E27FC236}">
                <a16:creationId xmlns:a16="http://schemas.microsoft.com/office/drawing/2014/main" id="{5E2C578C-E7F8-4546-AF5F-1B3E239CC8D9}"/>
              </a:ext>
            </a:extLst>
          </p:cNvPr>
          <p:cNvSpPr txBox="1"/>
          <p:nvPr/>
        </p:nvSpPr>
        <p:spPr>
          <a:xfrm>
            <a:off x="5356559" y="812862"/>
            <a:ext cx="6713522" cy="5447645"/>
          </a:xfrm>
          <a:prstGeom prst="rect">
            <a:avLst/>
          </a:prstGeom>
          <a:noFill/>
          <a:ln w="19050">
            <a:solidFill>
              <a:srgbClr val="FF0000"/>
            </a:solidFill>
          </a:ln>
        </p:spPr>
        <p:txBody>
          <a:bodyPr wrap="square" rtlCol="0">
            <a:spAutoFit/>
          </a:bodyPr>
          <a:lstStyle/>
          <a:p>
            <a:pPr algn="just"/>
            <a:r>
              <a:rPr lang="fr-FR" sz="1200" b="1" dirty="0"/>
              <a:t>Objectifs</a:t>
            </a:r>
            <a:r>
              <a:rPr lang="fr-FR" sz="1200" b="1" dirty="0">
                <a:solidFill>
                  <a:srgbClr val="FF0000"/>
                </a:solidFill>
              </a:rPr>
              <a:t> </a:t>
            </a:r>
            <a:r>
              <a:rPr lang="fr-FR" sz="1200" b="1" dirty="0" smtClean="0"/>
              <a:t>du programme :</a:t>
            </a:r>
            <a:endParaRPr lang="fr-FR" sz="1200" dirty="0"/>
          </a:p>
          <a:p>
            <a:pPr algn="just"/>
            <a:r>
              <a:rPr lang="fr-FR" sz="1200" dirty="0">
                <a:sym typeface="Wingdings 3" panose="05040102010807070707" pitchFamily="18" charset="2"/>
              </a:rPr>
              <a:t>Les élèves apprennent </a:t>
            </a:r>
            <a:r>
              <a:rPr lang="fr-FR" sz="1200" dirty="0" smtClean="0">
                <a:sym typeface="Wingdings 3" panose="05040102010807070707" pitchFamily="18" charset="2"/>
              </a:rPr>
              <a:t>:</a:t>
            </a:r>
          </a:p>
          <a:p>
            <a:pPr marL="103188" indent="-103188">
              <a:buFontTx/>
              <a:buChar char="-"/>
            </a:pPr>
            <a:r>
              <a:rPr lang="fr-FR" sz="1200" dirty="0">
                <a:ea typeface="Calibri" panose="020F0502020204030204" pitchFamily="34" charset="0"/>
                <a:cs typeface="Calibri" panose="020F0502020204030204" pitchFamily="34" charset="0"/>
              </a:rPr>
              <a:t>que </a:t>
            </a:r>
            <a:r>
              <a:rPr lang="fr-FR" sz="1200" dirty="0" smtClean="0">
                <a:ea typeface="Calibri" panose="020F0502020204030204" pitchFamily="34" charset="0"/>
                <a:cs typeface="Calibri" panose="020F0502020204030204" pitchFamily="34" charset="0"/>
              </a:rPr>
              <a:t>d’environ </a:t>
            </a:r>
            <a:r>
              <a:rPr lang="fr-FR" sz="1200" dirty="0">
                <a:ea typeface="Calibri" panose="020F0502020204030204" pitchFamily="34" charset="0"/>
                <a:cs typeface="Calibri" panose="020F0502020204030204" pitchFamily="34" charset="0"/>
              </a:rPr>
              <a:t>1°C en 150 ans, le réchauffement climatique observé au début du XXIe siècle est corrélé à la perturbation du cycle biogéochimique du carbone par l’émission de gaz à effet de serre liée aux activités humaines.</a:t>
            </a:r>
          </a:p>
          <a:p>
            <a:pPr marL="103188" indent="-103188">
              <a:buFontTx/>
              <a:buChar char="-"/>
            </a:pPr>
            <a:r>
              <a:rPr lang="fr-FR" sz="1200" dirty="0">
                <a:ea typeface="Calibri" panose="020F0502020204030204" pitchFamily="34" charset="0"/>
                <a:cs typeface="Calibri" panose="020F0502020204030204" pitchFamily="34" charset="0"/>
              </a:rPr>
              <a:t>À l’échelle du </a:t>
            </a:r>
            <a:r>
              <a:rPr lang="fr-FR" sz="1200" b="1" dirty="0">
                <a:solidFill>
                  <a:srgbClr val="FF0000"/>
                </a:solidFill>
                <a:ea typeface="Calibri" panose="020F0502020204030204" pitchFamily="34" charset="0"/>
                <a:cs typeface="Calibri" panose="020F0502020204030204" pitchFamily="34" charset="0"/>
              </a:rPr>
              <a:t>Quaternaire</a:t>
            </a:r>
            <a:r>
              <a:rPr lang="fr-FR" sz="1200" dirty="0">
                <a:ea typeface="Calibri" panose="020F0502020204030204" pitchFamily="34" charset="0"/>
                <a:cs typeface="Calibri" panose="020F0502020204030204" pitchFamily="34" charset="0"/>
              </a:rPr>
              <a:t>, des données préhistoriques, géologiques et paléo-écologiques attestent l’existence, sur la période s’étendant entre -120 000 et -11 000 ans, d’une glaciation, c’est-à-dire d’une période de temps où la baisse planétaire des températures conduit à une vaste extension des calottes glaciaires. Les témoignages glaciaires (moraines), la mesure de rapports isotopiques de l’oxygène dans les carottes polaires antarctiques et les sédiments font apparaître une alternance de périodes glaciaires et interglaciaires durant les derniers 800 000 ans.</a:t>
            </a:r>
          </a:p>
          <a:p>
            <a:pPr marL="103188" indent="-103188">
              <a:buFontTx/>
              <a:buChar char="-"/>
            </a:pPr>
            <a:r>
              <a:rPr lang="fr-FR" sz="1200" dirty="0">
                <a:ea typeface="Calibri" panose="020F0502020204030204" pitchFamily="34" charset="0"/>
                <a:cs typeface="Calibri" panose="020F0502020204030204" pitchFamily="34" charset="0"/>
              </a:rPr>
              <a:t>Les rapports isotopiques montrent des variations cycliques coïncidant avec des variations périodiques des paramètres orbitaux de la Terre. Celles-ci ont modifié la puissance solaire reçue et ont été accompagnées de boucles de rétroactions positives et négatives (albédo lié à l’asymétrie des masses continentales dans les deux hémisphères, solubilité océanique du CO2) ; elles sont à l’origine des entrées et des sorties de glaciation.</a:t>
            </a:r>
          </a:p>
          <a:p>
            <a:pPr marL="103188" indent="-103188">
              <a:buFontTx/>
              <a:buChar char="-"/>
            </a:pPr>
            <a:r>
              <a:rPr lang="fr-FR" sz="1200" dirty="0">
                <a:ea typeface="Calibri" panose="020F0502020204030204" pitchFamily="34" charset="0"/>
                <a:cs typeface="Calibri" panose="020F0502020204030204" pitchFamily="34" charset="0"/>
              </a:rPr>
              <a:t>Globalement, à l’échelle du </a:t>
            </a:r>
            <a:r>
              <a:rPr lang="fr-FR" sz="1200" b="1" dirty="0">
                <a:solidFill>
                  <a:srgbClr val="FF0000"/>
                </a:solidFill>
                <a:ea typeface="Calibri" panose="020F0502020204030204" pitchFamily="34" charset="0"/>
                <a:cs typeface="Calibri" panose="020F0502020204030204" pitchFamily="34" charset="0"/>
              </a:rPr>
              <a:t>Cénozoïque</a:t>
            </a:r>
            <a:r>
              <a:rPr lang="fr-FR" sz="1200" dirty="0">
                <a:ea typeface="Calibri" panose="020F0502020204030204" pitchFamily="34" charset="0"/>
                <a:cs typeface="Calibri" panose="020F0502020204030204" pitchFamily="34" charset="0"/>
              </a:rPr>
              <a:t>, et depuis 30 millions d’années, les indices géochimiques des sédiments marins montrent une tendance générale à la baisse de température moyenne du globe.</a:t>
            </a:r>
          </a:p>
          <a:p>
            <a:pPr marL="103188" indent="-103188">
              <a:buFontTx/>
              <a:buChar char="-"/>
            </a:pPr>
            <a:r>
              <a:rPr lang="fr-FR" sz="1200" dirty="0">
                <a:ea typeface="Calibri" panose="020F0502020204030204" pitchFamily="34" charset="0"/>
                <a:cs typeface="Calibri" panose="020F0502020204030204" pitchFamily="34" charset="0"/>
              </a:rPr>
              <a:t>Celle-ci apparaît associée à une baisse de </a:t>
            </a:r>
            <a:r>
              <a:rPr lang="fr-FR" sz="1200" dirty="0" smtClean="0">
                <a:ea typeface="Calibri" panose="020F0502020204030204" pitchFamily="34" charset="0"/>
                <a:cs typeface="Calibri" panose="020F0502020204030204" pitchFamily="34" charset="0"/>
              </a:rPr>
              <a:t>la concentration </a:t>
            </a:r>
            <a:r>
              <a:rPr lang="fr-FR" sz="1200" dirty="0">
                <a:ea typeface="Calibri" panose="020F0502020204030204" pitchFamily="34" charset="0"/>
                <a:cs typeface="Calibri" panose="020F0502020204030204" pitchFamily="34" charset="0"/>
              </a:rPr>
              <a:t>atmosphérique de CO2 en relation avec l’altération des matériaux continentaux, notamment à la suite des orogénèses du Tertiaire. De plus, la variation de la position des continents a modifié la circulation océanique.</a:t>
            </a:r>
          </a:p>
          <a:p>
            <a:pPr marL="103188" indent="-103188">
              <a:buFontTx/>
              <a:buChar char="-"/>
            </a:pPr>
            <a:r>
              <a:rPr lang="fr-FR" sz="1200" dirty="0">
                <a:ea typeface="Calibri" panose="020F0502020204030204" pitchFamily="34" charset="0"/>
                <a:cs typeface="Calibri" panose="020F0502020204030204" pitchFamily="34" charset="0"/>
              </a:rPr>
              <a:t>Au </a:t>
            </a:r>
            <a:r>
              <a:rPr lang="fr-FR" sz="1200" b="1" dirty="0">
                <a:solidFill>
                  <a:srgbClr val="FF0000"/>
                </a:solidFill>
                <a:ea typeface="Calibri" panose="020F0502020204030204" pitchFamily="34" charset="0"/>
                <a:cs typeface="Calibri" panose="020F0502020204030204" pitchFamily="34" charset="0"/>
              </a:rPr>
              <a:t>Mésozoïque</a:t>
            </a:r>
            <a:r>
              <a:rPr lang="fr-FR" sz="1200" dirty="0">
                <a:ea typeface="Calibri" panose="020F0502020204030204" pitchFamily="34" charset="0"/>
                <a:cs typeface="Calibri" panose="020F0502020204030204" pitchFamily="34" charset="0"/>
              </a:rPr>
              <a:t>, pendant le Crétacé, les variations climatiques se manifestent par une tendance à une hausse de température. Du fait de l’augmentation de l’activité des dorsales, la géodynamique terrestre interne semble principalement responsable de ces variations.</a:t>
            </a:r>
          </a:p>
          <a:p>
            <a:pPr marL="103188" indent="-103188">
              <a:buFontTx/>
              <a:buChar char="-"/>
            </a:pPr>
            <a:r>
              <a:rPr lang="fr-FR" sz="1200" dirty="0">
                <a:ea typeface="Calibri" panose="020F0502020204030204" pitchFamily="34" charset="0"/>
                <a:cs typeface="Calibri" panose="020F0502020204030204" pitchFamily="34" charset="0"/>
              </a:rPr>
              <a:t>Au </a:t>
            </a:r>
            <a:r>
              <a:rPr lang="fr-FR" sz="1200" b="1" dirty="0">
                <a:solidFill>
                  <a:srgbClr val="FF0000"/>
                </a:solidFill>
                <a:ea typeface="Calibri" panose="020F0502020204030204" pitchFamily="34" charset="0"/>
                <a:cs typeface="Calibri" panose="020F0502020204030204" pitchFamily="34" charset="0"/>
              </a:rPr>
              <a:t>Paléozoïque</a:t>
            </a:r>
            <a:r>
              <a:rPr lang="fr-FR" sz="1200" dirty="0">
                <a:ea typeface="Calibri" panose="020F0502020204030204" pitchFamily="34" charset="0"/>
                <a:cs typeface="Calibri" panose="020F0502020204030204" pitchFamily="34" charset="0"/>
              </a:rPr>
              <a:t>, des indices paléontologiques et géologiques, corrélés à l’échelle planétaire et tenant compte des </a:t>
            </a:r>
            <a:r>
              <a:rPr lang="fr-FR" sz="1200" dirty="0" err="1">
                <a:ea typeface="Calibri" panose="020F0502020204030204" pitchFamily="34" charset="0"/>
                <a:cs typeface="Calibri" panose="020F0502020204030204" pitchFamily="34" charset="0"/>
              </a:rPr>
              <a:t>paléolatitudes</a:t>
            </a:r>
            <a:r>
              <a:rPr lang="fr-FR" sz="1200" dirty="0">
                <a:ea typeface="Calibri" panose="020F0502020204030204" pitchFamily="34" charset="0"/>
                <a:cs typeface="Calibri" panose="020F0502020204030204" pitchFamily="34" charset="0"/>
              </a:rPr>
              <a:t>, révèlent une importante glaciation au Carbonifère-Permien. Par la modification du cycle géochimique du carbone qu’elles ont entraînée, l’altération de la chaîne hercynienne et la fossilisation importante de matière organique (grands gisements carbonés) sont tenues pour responsables de cette glaciation</a:t>
            </a:r>
            <a:r>
              <a:rPr lang="fr-FR" sz="1200" dirty="0" smtClean="0">
                <a:ea typeface="Calibri" panose="020F0502020204030204" pitchFamily="34" charset="0"/>
                <a:cs typeface="Calibri" panose="020F0502020204030204" pitchFamily="34" charset="0"/>
              </a:rPr>
              <a:t>.</a:t>
            </a:r>
            <a:endParaRPr lang="fr-FR" sz="12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4" y="1045699"/>
            <a:ext cx="5139462" cy="1384995"/>
          </a:xfrm>
          <a:prstGeom prst="rect">
            <a:avLst/>
          </a:prstGeom>
          <a:noFill/>
          <a:ln w="19050">
            <a:solidFill>
              <a:srgbClr val="7030A0"/>
            </a:solidFill>
          </a:ln>
        </p:spPr>
        <p:txBody>
          <a:bodyPr wrap="square" rtlCol="0">
            <a:spAutoFit/>
          </a:bodyPr>
          <a:lstStyle/>
          <a:p>
            <a:r>
              <a:rPr lang="fr-FR" sz="1200" b="1" dirty="0" smtClean="0">
                <a:solidFill>
                  <a:srgbClr val="0070C0"/>
                </a:solidFill>
              </a:rPr>
              <a:t>C4 : </a:t>
            </a:r>
            <a:r>
              <a:rPr lang="fr-FR" sz="1200" dirty="0" smtClean="0">
                <a:solidFill>
                  <a:srgbClr val="0070C0"/>
                </a:solidFill>
              </a:rPr>
              <a:t>activité externe de la Terre (phénomènes météo et climatiques). Vents et courants océaniques. Météo/climato. Zones climatiques. Changements climatiques passés. </a:t>
            </a:r>
            <a:endParaRPr lang="fr-FR" sz="1200" b="1" dirty="0" smtClean="0">
              <a:solidFill>
                <a:srgbClr val="0070C0"/>
              </a:solidFill>
            </a:endParaRPr>
          </a:p>
          <a:p>
            <a:r>
              <a:rPr lang="fr-FR" sz="1200" b="1" dirty="0" smtClean="0">
                <a:solidFill>
                  <a:srgbClr val="0070C0"/>
                </a:solidFill>
              </a:rPr>
              <a:t>2de : </a:t>
            </a:r>
            <a:r>
              <a:rPr lang="fr-FR" sz="1200" dirty="0" smtClean="0">
                <a:solidFill>
                  <a:srgbClr val="0070C0"/>
                </a:solidFill>
              </a:rPr>
              <a:t>érosion des paysages.</a:t>
            </a:r>
          </a:p>
          <a:p>
            <a:r>
              <a:rPr lang="fr-FR" sz="1200" b="1" dirty="0" smtClean="0">
                <a:solidFill>
                  <a:srgbClr val="0070C0"/>
                </a:solidFill>
              </a:rPr>
              <a:t>Spé 1ère : </a:t>
            </a:r>
            <a:r>
              <a:rPr lang="fr-FR" sz="1200" dirty="0" smtClean="0">
                <a:solidFill>
                  <a:srgbClr val="0070C0"/>
                </a:solidFill>
              </a:rPr>
              <a:t>interactions être vivants / milieu (cycle du C).</a:t>
            </a:r>
            <a:r>
              <a:rPr lang="fr-FR" sz="1200" b="1" dirty="0" smtClean="0">
                <a:solidFill>
                  <a:srgbClr val="0070C0"/>
                </a:solidFill>
              </a:rPr>
              <a:t> </a:t>
            </a:r>
          </a:p>
          <a:p>
            <a:r>
              <a:rPr lang="fr-FR" sz="1200" b="1" dirty="0" smtClean="0">
                <a:solidFill>
                  <a:srgbClr val="0070C0"/>
                </a:solidFill>
              </a:rPr>
              <a:t>ECS 1</a:t>
            </a:r>
            <a:r>
              <a:rPr lang="fr-FR" sz="1200" b="1" baseline="30000" dirty="0" smtClean="0">
                <a:solidFill>
                  <a:srgbClr val="0070C0"/>
                </a:solidFill>
              </a:rPr>
              <a:t>ère</a:t>
            </a:r>
            <a:r>
              <a:rPr lang="fr-FR" sz="1200" b="1" dirty="0" smtClean="0">
                <a:solidFill>
                  <a:srgbClr val="0070C0"/>
                </a:solidFill>
              </a:rPr>
              <a:t> : </a:t>
            </a:r>
            <a:r>
              <a:rPr lang="fr-FR" sz="1200" dirty="0" smtClean="0">
                <a:solidFill>
                  <a:srgbClr val="0070C0"/>
                </a:solidFill>
              </a:rPr>
              <a:t>Climat/météo, effet de serre, albédo, photosynthèse à l'échelle planétaire, soleil </a:t>
            </a:r>
            <a:r>
              <a:rPr lang="fr-FR" sz="1200" dirty="0">
                <a:solidFill>
                  <a:srgbClr val="0070C0"/>
                </a:solidFill>
              </a:rPr>
              <a:t>source </a:t>
            </a:r>
            <a:r>
              <a:rPr lang="fr-FR" sz="1200" dirty="0" smtClean="0">
                <a:solidFill>
                  <a:srgbClr val="0070C0"/>
                </a:solidFill>
              </a:rPr>
              <a:t>d’énergie, bilan radiatif. Isotopes.</a:t>
            </a:r>
          </a:p>
        </p:txBody>
      </p:sp>
      <p:sp>
        <p:nvSpPr>
          <p:cNvPr id="11" name="ZoneTexte 10">
            <a:extLst>
              <a:ext uri="{FF2B5EF4-FFF2-40B4-BE49-F238E27FC236}">
                <a16:creationId xmlns:a16="http://schemas.microsoft.com/office/drawing/2014/main" id="{32351943-116F-4DAC-A099-7015F482EFED}"/>
              </a:ext>
            </a:extLst>
          </p:cNvPr>
          <p:cNvSpPr txBox="1"/>
          <p:nvPr/>
        </p:nvSpPr>
        <p:spPr>
          <a:xfrm>
            <a:off x="150994" y="2514954"/>
            <a:ext cx="5139462" cy="4339650"/>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200" b="1" dirty="0" smtClean="0"/>
              <a:t>Discussions et approches :</a:t>
            </a:r>
            <a:endParaRPr lang="fr-FR" sz="1200" b="1" dirty="0"/>
          </a:p>
          <a:p>
            <a:pPr marL="285750" lvl="1" indent="-285750" algn="just">
              <a:buFont typeface="Wingdings" panose="05000000000000000000" pitchFamily="2" charset="2"/>
              <a:buChar char="Ø"/>
            </a:pPr>
            <a:r>
              <a:rPr lang="fr-FR" sz="1200" dirty="0">
                <a:solidFill>
                  <a:srgbClr val="FF0000"/>
                </a:solidFill>
              </a:rPr>
              <a:t>la distinction entre climat et météorologie, le mécanisme de l’effet de serre, le cycle biochimique du carbone et l’étude du réchauffement climatique ont été précédemment abordés (collège, enseignement scientifique, enseignement de spécialité). </a:t>
            </a:r>
          </a:p>
          <a:p>
            <a:pPr marL="285750" lvl="1" indent="-285750" algn="just">
              <a:buFont typeface="Wingdings" panose="05000000000000000000" pitchFamily="2" charset="2"/>
              <a:buChar char="Ø"/>
            </a:pPr>
            <a:r>
              <a:rPr lang="fr-FR" sz="1200" dirty="0">
                <a:solidFill>
                  <a:srgbClr val="FF0000"/>
                </a:solidFill>
              </a:rPr>
              <a:t>ces notions ne sont pas redéveloppées en enseignement de spécialité mais les acquis sont attendus. </a:t>
            </a:r>
          </a:p>
          <a:p>
            <a:pPr marL="285750" lvl="1" indent="-285750" algn="just">
              <a:buFont typeface="Wingdings" panose="05000000000000000000" pitchFamily="2" charset="2"/>
              <a:buChar char="Ø"/>
            </a:pPr>
            <a:r>
              <a:rPr lang="fr-FR" sz="1200" dirty="0">
                <a:solidFill>
                  <a:srgbClr val="FF0000"/>
                </a:solidFill>
              </a:rPr>
              <a:t>selon les exemples de variations climatiques étudiés, il convient que les élèves soient capables de réutiliser les outils connus et de mobiliser les connaissances qu’ils ont auparavant acquises. </a:t>
            </a:r>
          </a:p>
          <a:p>
            <a:pPr marL="285750" lvl="1" indent="-285750" algn="just">
              <a:buFont typeface="Wingdings" panose="05000000000000000000" pitchFamily="2" charset="2"/>
              <a:buChar char="Ø"/>
            </a:pPr>
            <a:r>
              <a:rPr lang="fr-FR" sz="1200" dirty="0">
                <a:solidFill>
                  <a:srgbClr val="FF0000"/>
                </a:solidFill>
              </a:rPr>
              <a:t>de même, d’autres exemples de variations climatiques ou de mécanismes associés peuvent être évoqués mais ne sont pas des attendus.</a:t>
            </a:r>
          </a:p>
          <a:p>
            <a:pPr marL="285750" lvl="1" indent="-285750" algn="just">
              <a:buFont typeface="Wingdings" panose="05000000000000000000" pitchFamily="2" charset="2"/>
              <a:buChar char="Ø"/>
            </a:pPr>
            <a:r>
              <a:rPr lang="fr-FR" sz="1200" dirty="0">
                <a:solidFill>
                  <a:srgbClr val="FF0000"/>
                </a:solidFill>
              </a:rPr>
              <a:t>pour comprendre les variations climatiques, l’élève identifie les méthodes de mesure les plus adéquates, comprend les mécanismes potentiellement responsables de ces évolutions et acquiert une idée générale de l’amplitude thermique des variations climatiques reconstruites depuis le début du Paléozoïque. </a:t>
            </a:r>
          </a:p>
          <a:p>
            <a:pPr marL="285750" lvl="1" indent="-285750" algn="just">
              <a:buFont typeface="Wingdings" panose="05000000000000000000" pitchFamily="2" charset="2"/>
              <a:buChar char="Ø"/>
            </a:pPr>
            <a:r>
              <a:rPr lang="fr-FR" sz="1200" dirty="0">
                <a:solidFill>
                  <a:srgbClr val="FF0000"/>
                </a:solidFill>
              </a:rPr>
              <a:t>au terme de son étude, il est capable de formuler des hypothèses explicatives sur les spécificités du réchauffement climatique à la lueur de ses connaissances des climats passés.</a:t>
            </a:r>
          </a:p>
          <a:p>
            <a:pPr marL="285750" lvl="1" indent="-285750" algn="just">
              <a:buFont typeface="Wingdings" panose="05000000000000000000" pitchFamily="2" charset="2"/>
              <a:buChar char="Ø"/>
            </a:pPr>
            <a:r>
              <a:rPr lang="fr-FR" sz="1200" dirty="0">
                <a:solidFill>
                  <a:srgbClr val="FF0000"/>
                </a:solidFill>
              </a:rPr>
              <a:t>il exerce un regard critique sur tous les biais d’interprétation pouvant affecter la compréhension de systèmes complexes impliquant de nombreux phénomènes.</a:t>
            </a:r>
          </a:p>
        </p:txBody>
      </p:sp>
      <p:sp>
        <p:nvSpPr>
          <p:cNvPr id="14" name="ZoneTexte 13">
            <a:extLst>
              <a:ext uri="{FF2B5EF4-FFF2-40B4-BE49-F238E27FC236}">
                <a16:creationId xmlns:a16="http://schemas.microsoft.com/office/drawing/2014/main" id="{A91216B6-67BD-4E37-9757-61A3E2CBCAAC}"/>
              </a:ext>
            </a:extLst>
          </p:cNvPr>
          <p:cNvSpPr txBox="1"/>
          <p:nvPr/>
        </p:nvSpPr>
        <p:spPr>
          <a:xfrm>
            <a:off x="5356559" y="6305705"/>
            <a:ext cx="6713522" cy="461665"/>
          </a:xfrm>
          <a:prstGeom prst="rect">
            <a:avLst/>
          </a:prstGeom>
          <a:noFill/>
          <a:ln w="19050">
            <a:solidFill>
              <a:srgbClr val="0070C0"/>
            </a:solidFill>
          </a:ln>
        </p:spPr>
        <p:txBody>
          <a:bodyPr wrap="square" rtlCol="0">
            <a:spAutoFit/>
          </a:bodyPr>
          <a:lstStyle/>
          <a:p>
            <a:r>
              <a:rPr lang="fr-FR" sz="1200" b="1" dirty="0" smtClean="0">
                <a:latin typeface="Calibri" panose="020F0502020204030204" pitchFamily="34" charset="0"/>
                <a:ea typeface="Calibri" panose="020F0502020204030204" pitchFamily="34" charset="0"/>
                <a:cs typeface="Calibri" panose="020F0502020204030204" pitchFamily="34" charset="0"/>
              </a:rPr>
              <a:t>Mots </a:t>
            </a:r>
            <a:r>
              <a:rPr lang="fr-FR" sz="1200" b="1" dirty="0">
                <a:latin typeface="Calibri" panose="020F0502020204030204" pitchFamily="34" charset="0"/>
                <a:ea typeface="Calibri" panose="020F0502020204030204" pitchFamily="34" charset="0"/>
                <a:cs typeface="Calibri" panose="020F0502020204030204" pitchFamily="34" charset="0"/>
              </a:rPr>
              <a:t>clés : effet de serre, gaz à effet de serre, cycle du carbone, cycles de </a:t>
            </a:r>
            <a:r>
              <a:rPr lang="fr-FR" sz="1200" b="1" dirty="0" err="1">
                <a:latin typeface="Calibri" panose="020F0502020204030204" pitchFamily="34" charset="0"/>
                <a:ea typeface="Calibri" panose="020F0502020204030204" pitchFamily="34" charset="0"/>
                <a:cs typeface="Calibri" panose="020F0502020204030204" pitchFamily="34" charset="0"/>
              </a:rPr>
              <a:t>Milankovitch</a:t>
            </a:r>
            <a:r>
              <a:rPr lang="fr-FR" sz="1200" b="1" dirty="0">
                <a:latin typeface="Calibri" panose="020F0502020204030204" pitchFamily="34" charset="0"/>
                <a:ea typeface="Calibri" panose="020F0502020204030204" pitchFamily="34" charset="0"/>
                <a:cs typeface="Calibri" panose="020F0502020204030204" pitchFamily="34" charset="0"/>
              </a:rPr>
              <a:t>, albédo, principe d’actualisme, rapports isotopiques (18O), tectonique des plaques, circulation océanique..</a:t>
            </a:r>
            <a:endParaRPr lang="fr-FR" sz="20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429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
            <a:ext cx="10515600" cy="1457324"/>
          </a:xfrm>
        </p:spPr>
        <p:txBody>
          <a:bodyPr>
            <a:normAutofit/>
          </a:bodyPr>
          <a:lstStyle/>
          <a:p>
            <a:pPr algn="ctr"/>
            <a:r>
              <a:rPr lang="fr-FR" sz="3100" dirty="0" smtClean="0">
                <a:latin typeface="Arial"/>
                <a:ea typeface="SimSun"/>
                <a:cs typeface="Lucida Sans"/>
              </a:rPr>
              <a:t>Logiciel C-</a:t>
            </a:r>
            <a:r>
              <a:rPr lang="fr-FR" sz="3100" dirty="0" err="1" smtClean="0">
                <a:latin typeface="Arial"/>
                <a:ea typeface="SimSun"/>
                <a:cs typeface="Lucida Sans"/>
              </a:rPr>
              <a:t>Roads</a:t>
            </a:r>
            <a:r>
              <a:rPr lang="fr-FR" sz="3100" dirty="0" smtClean="0">
                <a:latin typeface="Arial"/>
                <a:ea typeface="SimSun"/>
                <a:cs typeface="Lucida Sans"/>
              </a:rPr>
              <a:t> : fiche technique et proposition d'une séquence de simulation de l'organisation d'une COP</a:t>
            </a:r>
            <a:endParaRPr lang="fr-FR" dirty="0"/>
          </a:p>
        </p:txBody>
      </p:sp>
      <p:pic>
        <p:nvPicPr>
          <p:cNvPr id="4098" name="Picture 2" descr="D:\Documents\Formation et inspections\Inspection\FF\Reforme bac\JDI\2020\documents magistere\COP.JPG"/>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3737609" y="2214443"/>
            <a:ext cx="5229967" cy="3962519"/>
          </a:xfrm>
          <a:prstGeom prst="rect">
            <a:avLst/>
          </a:prstGeom>
          <a:noFill/>
        </p:spPr>
      </p:pic>
      <p:sp>
        <p:nvSpPr>
          <p:cNvPr id="3" name="ZoneTexte 2"/>
          <p:cNvSpPr txBox="1"/>
          <p:nvPr/>
        </p:nvSpPr>
        <p:spPr>
          <a:xfrm>
            <a:off x="750570" y="1706880"/>
            <a:ext cx="1097280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magistere.education.fr/ac-grenoble/mod/book/view.php?id=702253&amp;chapterid=6397</a:t>
            </a:r>
            <a:r>
              <a:rPr lang="fr-FR" dirty="0" smtClean="0"/>
              <a:t>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60160"/>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smtClean="0"/>
              <a:t>Enjeux planétaires contemporains</a:t>
            </a:r>
            <a:endParaRPr lang="fr-FR" sz="1200" b="1" dirty="0"/>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140294"/>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Comprendre les conséquences du réchauffement climatique et les possibilités </a:t>
            </a:r>
            <a:r>
              <a:rPr lang="fr-FR" b="1" dirty="0" smtClean="0"/>
              <a:t>d’actions (2)</a:t>
            </a:r>
            <a:endParaRPr lang="fr-FR" b="1" dirty="0"/>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24168"/>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Les climats de la Terre : comprendre le passé pour agir aujourd’hui et demain</a:t>
            </a:r>
          </a:p>
        </p:txBody>
      </p:sp>
      <p:sp>
        <p:nvSpPr>
          <p:cNvPr id="12" name="ZoneTexte 11">
            <a:extLst>
              <a:ext uri="{FF2B5EF4-FFF2-40B4-BE49-F238E27FC236}">
                <a16:creationId xmlns:a16="http://schemas.microsoft.com/office/drawing/2014/main" id="{A91216B6-67BD-4E37-9757-61A3E2CBCAAC}"/>
              </a:ext>
            </a:extLst>
          </p:cNvPr>
          <p:cNvSpPr txBox="1"/>
          <p:nvPr/>
        </p:nvSpPr>
        <p:spPr>
          <a:xfrm>
            <a:off x="150995" y="1065497"/>
            <a:ext cx="11678148" cy="3323987"/>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400" b="1" dirty="0" smtClean="0"/>
              <a:t>Activités possibles :</a:t>
            </a:r>
          </a:p>
          <a:p>
            <a:pPr marL="285750" indent="-285750">
              <a:buFontTx/>
              <a:buChar char="-"/>
            </a:pPr>
            <a:r>
              <a:rPr lang="fr-FR" sz="1400" b="1" dirty="0"/>
              <a:t>Montrer comment le travail des scientifiques permet de disposer de modèles et d’arguments qui peuvent orienter les décisions publiques.</a:t>
            </a:r>
          </a:p>
          <a:p>
            <a:pPr marL="285750" indent="-285750">
              <a:buFontTx/>
              <a:buChar char="-"/>
            </a:pPr>
            <a:r>
              <a:rPr lang="fr-FR" sz="1400" b="1" dirty="0"/>
              <a:t>Prendre conscience que certains biais cognitifs doivent être surmontés (confusion entre météorologie et climatologie, mauvaise appréhension des échelles de temps, méconnaissance des données scientifiques, confusion entre corrélation et causalité).</a:t>
            </a:r>
          </a:p>
          <a:p>
            <a:pPr marL="285750" indent="-285750">
              <a:buFontTx/>
              <a:buChar char="-"/>
            </a:pPr>
            <a:r>
              <a:rPr lang="fr-FR" sz="1400" b="1" dirty="0"/>
              <a:t>Réaliser et /ou analyser un suivi de long terme de la distribution spatiale des espèces face au réchauffement climatique (déplacement en altitude ou en latitude, invasions biologiques…).</a:t>
            </a:r>
          </a:p>
          <a:p>
            <a:pPr marL="285750" indent="-285750">
              <a:buFontTx/>
              <a:buChar char="-"/>
            </a:pPr>
            <a:r>
              <a:rPr lang="fr-FR" sz="1400" b="1" dirty="0"/>
              <a:t>Suivre et analyser l’évolution d’un service écosystémique (dépollution de l’eau et de l’air, lutte contre l’érosion, fixation de carbone…).</a:t>
            </a:r>
          </a:p>
          <a:p>
            <a:pPr marL="285750" indent="-285750">
              <a:buFontTx/>
              <a:buChar char="-"/>
            </a:pPr>
            <a:r>
              <a:rPr lang="fr-FR" sz="1400" b="1" dirty="0"/>
              <a:t>Concevoir et mettre en </a:t>
            </a:r>
            <a:r>
              <a:rPr lang="fr-FR" sz="1400" b="1" dirty="0" err="1"/>
              <a:t>oeuvre</a:t>
            </a:r>
            <a:r>
              <a:rPr lang="fr-FR" sz="1400" b="1" dirty="0"/>
              <a:t> une ou plusieurs démarches de projet pour comprendre et évaluer dans sa complexité une stratégie d’atténuation ou d’adaptation en réponse aux problèmes posés par le changement climatique.</a:t>
            </a:r>
          </a:p>
          <a:p>
            <a:pPr marL="285750" indent="-285750">
              <a:buFontTx/>
              <a:buChar char="-"/>
            </a:pPr>
            <a:r>
              <a:rPr lang="fr-FR" sz="1400" b="1" dirty="0"/>
              <a:t>Mobiliser les modèles de cycle du carbone pour quantifier les mesures individuelles et collectives d’atténuation nécessaires pour limiter le réchauffement climatique.</a:t>
            </a:r>
          </a:p>
          <a:p>
            <a:pPr marL="285750" indent="-285750">
              <a:buFontTx/>
              <a:buChar char="-"/>
            </a:pPr>
            <a:r>
              <a:rPr lang="fr-FR" sz="1400" b="1" dirty="0"/>
              <a:t>Comparer les bénéfices/inconvénients de différentes stratégies de stockage du carbone (agriculture et sylviculture, puits miniers…).</a:t>
            </a:r>
          </a:p>
          <a:p>
            <a:pPr marL="285750" indent="-285750">
              <a:buFontTx/>
              <a:buChar char="-"/>
            </a:pPr>
            <a:r>
              <a:rPr lang="fr-FR" sz="1400" b="1" dirty="0"/>
              <a:t>Recenser, extraire et exploiter des informations sur les politiques d’adaptation (exemple du plan national d’action sur le changement climatique - PNACC) pour identifier les mécanismes et les bénéfices de différentes méthodes (digue et naturalisation des côtes contre l’érosion, végétalisation des villes, prévention et suivi des maladies infectieuses…).</a:t>
            </a:r>
            <a:endParaRPr lang="fr-FR" sz="1400" dirty="0"/>
          </a:p>
        </p:txBody>
      </p:sp>
    </p:spTree>
    <p:extLst>
      <p:ext uri="{BB962C8B-B14F-4D97-AF65-F5344CB8AC3E}">
        <p14:creationId xmlns:p14="http://schemas.microsoft.com/office/powerpoint/2010/main" val="3346710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1684" y="403281"/>
            <a:ext cx="9628632" cy="1362113"/>
          </a:xfrm>
        </p:spPr>
        <p:txBody>
          <a:bodyPr rtlCol="0">
            <a:normAutofit/>
          </a:bodyPr>
          <a:lstStyle/>
          <a:p>
            <a:r>
              <a:rPr lang="fr-FR" sz="4000" b="1" dirty="0"/>
              <a:t>Spiralité des apprentissages et repères de </a:t>
            </a:r>
            <a:r>
              <a:rPr lang="fr-FR" sz="4000" b="1" dirty="0" smtClean="0"/>
              <a:t>progressivité </a:t>
            </a:r>
            <a:r>
              <a:rPr lang="fr-FR" sz="2400" b="1" dirty="0" smtClean="0"/>
              <a:t>(académie de Toulouse)</a:t>
            </a:r>
            <a:endParaRPr lang="fr-FR" sz="2400" b="1" dirty="0"/>
          </a:p>
        </p:txBody>
      </p:sp>
      <p:sp>
        <p:nvSpPr>
          <p:cNvPr id="5" name="Forme libre : forme 4">
            <a:extLst>
              <a:ext uri="{FF2B5EF4-FFF2-40B4-BE49-F238E27FC236}">
                <a16:creationId xmlns:a16="http://schemas.microsoft.com/office/drawing/2014/main" id="{4A6132BF-8F2E-4F09-9DF7-C6D95A0B1812}"/>
              </a:ext>
            </a:extLst>
          </p:cNvPr>
          <p:cNvSpPr/>
          <p:nvPr/>
        </p:nvSpPr>
        <p:spPr>
          <a:xfrm>
            <a:off x="0" y="1765393"/>
            <a:ext cx="3760736" cy="5092606"/>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92D050"/>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txBody>
          <a:bodyPr spcFirstLastPara="0" vert="horz" wrap="square" lIns="126999" tIns="1018521" rIns="127000" bIns="1018521" numCol="1" spcCol="1270" rtlCol="0" anchor="t" anchorCtr="0">
            <a:noAutofit/>
          </a:bodyPr>
          <a:lstStyle/>
          <a:p>
            <a:pPr marL="0" lvl="0" indent="0" algn="l" defTabSz="889000" rtl="0">
              <a:lnSpc>
                <a:spcPct val="90000"/>
              </a:lnSpc>
              <a:spcBef>
                <a:spcPct val="0"/>
              </a:spcBef>
              <a:spcAft>
                <a:spcPct val="35000"/>
              </a:spcAft>
              <a:buNone/>
            </a:pPr>
            <a:r>
              <a:rPr lang="fr-FR" sz="2000" b="1" kern="1200" noProof="0" dirty="0"/>
              <a:t>Cycle3</a:t>
            </a:r>
          </a:p>
          <a:p>
            <a:pPr lvl="0" defTabSz="889000">
              <a:lnSpc>
                <a:spcPct val="90000"/>
              </a:lnSpc>
              <a:spcBef>
                <a:spcPct val="0"/>
              </a:spcBef>
              <a:spcAft>
                <a:spcPct val="35000"/>
              </a:spcAft>
            </a:pPr>
            <a:r>
              <a:rPr lang="fr-FR" sz="1400" b="1" dirty="0"/>
              <a:t>- Identifier les composantes géologiques d’un paysage (géologie locale, </a:t>
            </a:r>
            <a:r>
              <a:rPr lang="fr-FR" sz="1400" b="1" u="sng" dirty="0"/>
              <a:t>érosion, fossilisation</a:t>
            </a:r>
            <a:r>
              <a:rPr lang="fr-FR" sz="1400" b="1" dirty="0"/>
              <a:t>)</a:t>
            </a:r>
          </a:p>
          <a:p>
            <a:pPr lvl="0" defTabSz="889000">
              <a:lnSpc>
                <a:spcPct val="90000"/>
              </a:lnSpc>
              <a:spcBef>
                <a:spcPct val="0"/>
              </a:spcBef>
              <a:spcAft>
                <a:spcPct val="35000"/>
              </a:spcAft>
            </a:pPr>
            <a:r>
              <a:rPr lang="fr-FR" sz="1400" b="1" dirty="0"/>
              <a:t>- Relier </a:t>
            </a:r>
            <a:r>
              <a:rPr lang="fr-FR" sz="1400" b="1" kern="1200" noProof="0" dirty="0"/>
              <a:t>certains phénomènes naturels à des risques pour les populations (Phénomènes traduisant</a:t>
            </a:r>
            <a:r>
              <a:rPr lang="fr-FR" sz="1400" b="1" u="sng" kern="1200" noProof="0" dirty="0"/>
              <a:t> l’activité externe de la Terre</a:t>
            </a:r>
            <a:r>
              <a:rPr lang="fr-FR" sz="1400" b="1" kern="1200" noProof="0" dirty="0"/>
              <a:t> : </a:t>
            </a:r>
            <a:r>
              <a:rPr lang="fr-FR" sz="1400" b="1" u="sng" kern="1200" noProof="0" dirty="0"/>
              <a:t>phénomènes</a:t>
            </a:r>
            <a:r>
              <a:rPr lang="fr-FR" sz="1400" b="1" kern="1200" noProof="0" dirty="0"/>
              <a:t> météorologiques et </a:t>
            </a:r>
            <a:r>
              <a:rPr lang="fr-FR" sz="1400" b="1" u="sng" kern="1200" noProof="0" dirty="0"/>
              <a:t>climatiques</a:t>
            </a:r>
            <a:r>
              <a:rPr lang="fr-FR" sz="1400" b="1" kern="1200" noProof="0" dirty="0"/>
              <a:t> ; évènements extrêmes)</a:t>
            </a:r>
          </a:p>
          <a:p>
            <a:pPr marL="0" lvl="0" indent="0" algn="l" defTabSz="889000" rtl="0">
              <a:lnSpc>
                <a:spcPct val="90000"/>
              </a:lnSpc>
              <a:spcBef>
                <a:spcPct val="0"/>
              </a:spcBef>
              <a:spcAft>
                <a:spcPct val="35000"/>
              </a:spcAft>
              <a:buNone/>
            </a:pPr>
            <a:r>
              <a:rPr lang="fr-FR" sz="2000" b="1" kern="1200" noProof="0" dirty="0"/>
              <a:t>Cycle 4</a:t>
            </a:r>
          </a:p>
          <a:p>
            <a:pPr marL="0" lvl="1" indent="0" algn="l" defTabSz="622300" rtl="0">
              <a:lnSpc>
                <a:spcPct val="90000"/>
              </a:lnSpc>
              <a:spcBef>
                <a:spcPct val="0"/>
              </a:spcBef>
              <a:spcAft>
                <a:spcPct val="15000"/>
              </a:spcAft>
              <a:buFontTx/>
              <a:buNone/>
            </a:pPr>
            <a:r>
              <a:rPr lang="fr-FR" sz="1400" b="1" kern="1200" noProof="0" dirty="0"/>
              <a:t>- </a:t>
            </a:r>
            <a:r>
              <a:rPr lang="fr-FR" sz="1400" b="1" u="sng" kern="1200" noProof="0" dirty="0"/>
              <a:t>Distinguer climat/météo</a:t>
            </a:r>
            <a:r>
              <a:rPr lang="fr-FR" sz="1400" b="1" kern="1200" noProof="0" dirty="0"/>
              <a:t> et </a:t>
            </a:r>
            <a:r>
              <a:rPr lang="fr-FR" sz="1400" b="1" u="sng" kern="1200" noProof="0" dirty="0"/>
              <a:t>connaitre quelques éléments majeurs sur les climats et leurs variations passées (quaternaire surtout) et actuelles</a:t>
            </a:r>
          </a:p>
          <a:p>
            <a:pPr marL="0" lvl="1" indent="0" algn="l" defTabSz="622300" rtl="0">
              <a:lnSpc>
                <a:spcPct val="90000"/>
              </a:lnSpc>
              <a:spcBef>
                <a:spcPct val="0"/>
              </a:spcBef>
              <a:spcAft>
                <a:spcPct val="15000"/>
              </a:spcAft>
              <a:buFontTx/>
              <a:buNone/>
            </a:pPr>
            <a:r>
              <a:rPr lang="fr-FR" sz="1400" b="1" kern="1200" noProof="0" dirty="0"/>
              <a:t>- Liens avec le </a:t>
            </a:r>
            <a:r>
              <a:rPr lang="fr-FR" sz="1400" b="1" u="sng" kern="1200" noProof="0" dirty="0"/>
              <a:t>programme d’histoire et géographie</a:t>
            </a:r>
          </a:p>
        </p:txBody>
      </p:sp>
      <p:sp>
        <p:nvSpPr>
          <p:cNvPr id="6" name="Forme libre : forme 5">
            <a:extLst>
              <a:ext uri="{FF2B5EF4-FFF2-40B4-BE49-F238E27FC236}">
                <a16:creationId xmlns:a16="http://schemas.microsoft.com/office/drawing/2014/main" id="{322CDCD4-AA8E-4B5B-83F2-C9D3EA2DCBF9}"/>
              </a:ext>
            </a:extLst>
          </p:cNvPr>
          <p:cNvSpPr/>
          <p:nvPr/>
        </p:nvSpPr>
        <p:spPr>
          <a:xfrm>
            <a:off x="4000500" y="1765393"/>
            <a:ext cx="1665235" cy="5092607"/>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FFFF00"/>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txBody>
          <a:bodyPr spcFirstLastPara="0" vert="horz" wrap="square" lIns="127000" tIns="1018522" rIns="127001" bIns="1018521" numCol="1" spcCol="1270" rtlCol="0" anchor="t" anchorCtr="0">
            <a:noAutofit/>
          </a:bodyPr>
          <a:lstStyle/>
          <a:p>
            <a:pPr marL="0" lvl="0" indent="0" algn="l" defTabSz="889000" rtl="0">
              <a:lnSpc>
                <a:spcPct val="90000"/>
              </a:lnSpc>
              <a:spcBef>
                <a:spcPct val="0"/>
              </a:spcBef>
              <a:spcAft>
                <a:spcPct val="35000"/>
              </a:spcAft>
              <a:buNone/>
            </a:pPr>
            <a:r>
              <a:rPr lang="fr-FR" sz="2000" b="1" kern="1200" noProof="0" dirty="0"/>
              <a:t>Seconde</a:t>
            </a:r>
          </a:p>
          <a:p>
            <a:pPr marL="114300" lvl="1" indent="-114300" algn="l" defTabSz="622300" rtl="0">
              <a:lnSpc>
                <a:spcPct val="90000"/>
              </a:lnSpc>
              <a:spcBef>
                <a:spcPct val="0"/>
              </a:spcBef>
              <a:spcAft>
                <a:spcPct val="15000"/>
              </a:spcAft>
              <a:buChar char="•"/>
            </a:pPr>
            <a:r>
              <a:rPr lang="fr-FR" sz="1400" b="1" kern="1200" noProof="0" dirty="0"/>
              <a:t>Comprendre la </a:t>
            </a:r>
            <a:r>
              <a:rPr lang="fr-FR" sz="1400" b="1" u="sng" kern="1200" noProof="0" dirty="0"/>
              <a:t>formation des roches sédimentaires</a:t>
            </a:r>
            <a:r>
              <a:rPr lang="fr-FR" sz="1400" b="1" kern="1200" noProof="0" dirty="0"/>
              <a:t> et le lien avec les conditions climatiques</a:t>
            </a:r>
          </a:p>
          <a:p>
            <a:pPr marL="114300" lvl="1" indent="-114300" algn="l" defTabSz="622300" rtl="0">
              <a:lnSpc>
                <a:spcPct val="90000"/>
              </a:lnSpc>
              <a:spcBef>
                <a:spcPct val="0"/>
              </a:spcBef>
              <a:spcAft>
                <a:spcPct val="15000"/>
              </a:spcAft>
              <a:buChar char="•"/>
            </a:pPr>
            <a:r>
              <a:rPr lang="fr-FR" sz="1400" b="1" kern="1200" noProof="0" dirty="0"/>
              <a:t>Mettre en relation </a:t>
            </a:r>
            <a:r>
              <a:rPr lang="fr-FR" sz="1400" b="1" u="sng" kern="1200" noProof="0" dirty="0"/>
              <a:t>l’évolution de la biodiversité et les variations climatiques</a:t>
            </a:r>
          </a:p>
        </p:txBody>
      </p:sp>
      <p:sp>
        <p:nvSpPr>
          <p:cNvPr id="7" name="Forme libre : forme 6">
            <a:extLst>
              <a:ext uri="{FF2B5EF4-FFF2-40B4-BE49-F238E27FC236}">
                <a16:creationId xmlns:a16="http://schemas.microsoft.com/office/drawing/2014/main" id="{11F30FD9-4E20-491E-9095-91B3C0EB009E}"/>
              </a:ext>
            </a:extLst>
          </p:cNvPr>
          <p:cNvSpPr/>
          <p:nvPr/>
        </p:nvSpPr>
        <p:spPr>
          <a:xfrm>
            <a:off x="5905499" y="1765393"/>
            <a:ext cx="2845497" cy="5092607"/>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75DBFF"/>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txBody>
          <a:bodyPr spcFirstLastPara="0" vert="horz" wrap="square" lIns="127001" tIns="1018521" rIns="127000" bIns="1018522" numCol="1" spcCol="1270" rtlCol="0" anchor="t" anchorCtr="0">
            <a:noAutofit/>
          </a:bodyPr>
          <a:lstStyle/>
          <a:p>
            <a:pPr marL="0" lvl="0" indent="0" algn="l" defTabSz="889000" rtl="0">
              <a:lnSpc>
                <a:spcPct val="90000"/>
              </a:lnSpc>
              <a:spcBef>
                <a:spcPct val="0"/>
              </a:spcBef>
              <a:spcAft>
                <a:spcPct val="35000"/>
              </a:spcAft>
              <a:buNone/>
            </a:pPr>
            <a:r>
              <a:rPr lang="fr-FR" sz="2000" b="1" kern="1200" noProof="0" dirty="0"/>
              <a:t>Première</a:t>
            </a:r>
          </a:p>
          <a:p>
            <a:pPr marL="114300" lvl="1" indent="-114300" algn="l" defTabSz="622300" rtl="0">
              <a:lnSpc>
                <a:spcPct val="90000"/>
              </a:lnSpc>
              <a:spcBef>
                <a:spcPct val="0"/>
              </a:spcBef>
              <a:spcAft>
                <a:spcPct val="15000"/>
              </a:spcAft>
              <a:buChar char="•"/>
            </a:pPr>
            <a:r>
              <a:rPr lang="fr-FR" sz="1400" b="1" kern="1200" noProof="0" dirty="0"/>
              <a:t>Comprendre le fonctionnement d’un écosystème pour construire un </a:t>
            </a:r>
            <a:r>
              <a:rPr lang="fr-FR" sz="1400" b="1" u="sng" kern="1200" noProof="0" dirty="0"/>
              <a:t>cycle simplifié du C</a:t>
            </a:r>
          </a:p>
          <a:p>
            <a:pPr marL="114300" lvl="1" indent="-114300" algn="l" defTabSz="622300" rtl="0">
              <a:lnSpc>
                <a:spcPct val="90000"/>
              </a:lnSpc>
              <a:spcBef>
                <a:spcPct val="0"/>
              </a:spcBef>
              <a:spcAft>
                <a:spcPct val="15000"/>
              </a:spcAft>
              <a:buChar char="•"/>
            </a:pPr>
            <a:r>
              <a:rPr lang="fr-FR" sz="1400" b="1" kern="1200" noProof="0" dirty="0"/>
              <a:t>Maitriser les </a:t>
            </a:r>
            <a:r>
              <a:rPr lang="fr-FR" sz="1400" b="1" u="sng" kern="1200" noProof="0" dirty="0"/>
              <a:t>éléments de géodynamique interne (tectonique des plaques)</a:t>
            </a:r>
            <a:r>
              <a:rPr lang="fr-FR" sz="1400" b="1" kern="1200" noProof="0" dirty="0"/>
              <a:t> à différentes échelles (temps, espace, amplitude)</a:t>
            </a:r>
          </a:p>
          <a:p>
            <a:pPr marL="114300" lvl="1" indent="-114300" algn="l" defTabSz="622300" rtl="0">
              <a:lnSpc>
                <a:spcPct val="90000"/>
              </a:lnSpc>
              <a:spcBef>
                <a:spcPct val="0"/>
              </a:spcBef>
              <a:spcAft>
                <a:spcPct val="15000"/>
              </a:spcAft>
              <a:buChar char="•"/>
            </a:pPr>
            <a:r>
              <a:rPr lang="fr-FR" sz="1400" b="1" kern="1200" noProof="0" dirty="0" smtClean="0">
                <a:solidFill>
                  <a:schemeClr val="accent6">
                    <a:lumMod val="75000"/>
                  </a:schemeClr>
                </a:solidFill>
              </a:rPr>
              <a:t>ECS :Comprendre </a:t>
            </a:r>
            <a:r>
              <a:rPr lang="fr-FR" sz="1400" b="1" kern="1200" noProof="0" dirty="0">
                <a:solidFill>
                  <a:schemeClr val="accent6">
                    <a:lumMod val="75000"/>
                  </a:schemeClr>
                </a:solidFill>
              </a:rPr>
              <a:t>que la répartition de </a:t>
            </a:r>
            <a:r>
              <a:rPr lang="fr-FR" sz="1400" b="1" u="sng" kern="1200" noProof="0" dirty="0">
                <a:solidFill>
                  <a:schemeClr val="accent6">
                    <a:lumMod val="75000"/>
                  </a:schemeClr>
                </a:solidFill>
              </a:rPr>
              <a:t>l’énergie solaire </a:t>
            </a:r>
            <a:r>
              <a:rPr lang="fr-FR" sz="1400" b="1" kern="1200" noProof="0" dirty="0">
                <a:solidFill>
                  <a:schemeClr val="accent6">
                    <a:lumMod val="75000"/>
                  </a:schemeClr>
                </a:solidFill>
              </a:rPr>
              <a:t>conditionne </a:t>
            </a:r>
            <a:r>
              <a:rPr lang="fr-FR" sz="1400" b="1" u="sng" kern="1200" noProof="0" dirty="0">
                <a:solidFill>
                  <a:schemeClr val="accent6">
                    <a:lumMod val="75000"/>
                  </a:schemeClr>
                </a:solidFill>
              </a:rPr>
              <a:t>température, climat et saisons</a:t>
            </a:r>
          </a:p>
          <a:p>
            <a:pPr marL="114300" lvl="1" indent="-114300" algn="l" defTabSz="622300" rtl="0">
              <a:lnSpc>
                <a:spcPct val="90000"/>
              </a:lnSpc>
              <a:spcBef>
                <a:spcPct val="0"/>
              </a:spcBef>
              <a:spcAft>
                <a:spcPct val="15000"/>
              </a:spcAft>
              <a:buChar char="•"/>
            </a:pPr>
            <a:r>
              <a:rPr lang="fr-FR" sz="1400" b="1" kern="1200" noProof="0" dirty="0" smtClean="0">
                <a:solidFill>
                  <a:schemeClr val="accent6">
                    <a:lumMod val="75000"/>
                  </a:schemeClr>
                </a:solidFill>
              </a:rPr>
              <a:t>ECS : Comprendre </a:t>
            </a:r>
            <a:r>
              <a:rPr lang="fr-FR" sz="1400" b="1" kern="1200" noProof="0" dirty="0">
                <a:solidFill>
                  <a:schemeClr val="accent6">
                    <a:lumMod val="75000"/>
                  </a:schemeClr>
                </a:solidFill>
              </a:rPr>
              <a:t>que le </a:t>
            </a:r>
            <a:r>
              <a:rPr lang="fr-FR" sz="1400" b="1" u="sng" kern="1200" noProof="0" dirty="0">
                <a:solidFill>
                  <a:schemeClr val="accent6">
                    <a:lumMod val="75000"/>
                  </a:schemeClr>
                </a:solidFill>
              </a:rPr>
              <a:t>bilan radiatif </a:t>
            </a:r>
            <a:r>
              <a:rPr lang="fr-FR" sz="1400" b="1" kern="1200" noProof="0" dirty="0">
                <a:solidFill>
                  <a:schemeClr val="accent6">
                    <a:lumMod val="75000"/>
                  </a:schemeClr>
                </a:solidFill>
              </a:rPr>
              <a:t>de la Terre est un </a:t>
            </a:r>
            <a:r>
              <a:rPr lang="fr-FR" sz="1400" b="1" u="sng" kern="1200" noProof="0" dirty="0">
                <a:solidFill>
                  <a:schemeClr val="accent6">
                    <a:lumMod val="75000"/>
                  </a:schemeClr>
                </a:solidFill>
              </a:rPr>
              <a:t>équilibre dynamique </a:t>
            </a:r>
            <a:r>
              <a:rPr lang="fr-FR" sz="1400" b="1" u="sng" kern="1200" noProof="0" dirty="0" smtClean="0">
                <a:solidFill>
                  <a:schemeClr val="accent6">
                    <a:lumMod val="75000"/>
                  </a:schemeClr>
                </a:solidFill>
              </a:rPr>
              <a:t>en</a:t>
            </a:r>
            <a:br>
              <a:rPr lang="fr-FR" sz="1400" b="1" u="sng" kern="1200" noProof="0" dirty="0" smtClean="0">
                <a:solidFill>
                  <a:schemeClr val="accent6">
                    <a:lumMod val="75000"/>
                  </a:schemeClr>
                </a:solidFill>
              </a:rPr>
            </a:br>
            <a:r>
              <a:rPr lang="fr-FR" sz="1400" b="1" u="sng" kern="1200" noProof="0" dirty="0" smtClean="0">
                <a:solidFill>
                  <a:schemeClr val="accent6">
                    <a:lumMod val="75000"/>
                  </a:schemeClr>
                </a:solidFill>
              </a:rPr>
              <a:t> lien avec l’effet</a:t>
            </a:r>
            <a:br>
              <a:rPr lang="fr-FR" sz="1400" b="1" u="sng" kern="1200" noProof="0" dirty="0" smtClean="0">
                <a:solidFill>
                  <a:schemeClr val="accent6">
                    <a:lumMod val="75000"/>
                  </a:schemeClr>
                </a:solidFill>
              </a:rPr>
            </a:br>
            <a:r>
              <a:rPr lang="fr-FR" sz="1400" b="1" u="sng" kern="1200" noProof="0" dirty="0" smtClean="0">
                <a:solidFill>
                  <a:schemeClr val="accent6">
                    <a:lumMod val="75000"/>
                  </a:schemeClr>
                </a:solidFill>
              </a:rPr>
              <a:t>de </a:t>
            </a:r>
            <a:r>
              <a:rPr lang="fr-FR" sz="1400" b="1" u="sng" kern="1200" noProof="0" dirty="0">
                <a:solidFill>
                  <a:schemeClr val="accent6">
                    <a:lumMod val="75000"/>
                  </a:schemeClr>
                </a:solidFill>
              </a:rPr>
              <a:t>serre</a:t>
            </a:r>
            <a:r>
              <a:rPr lang="fr-FR" sz="1400" b="1" kern="1200" noProof="0" dirty="0">
                <a:solidFill>
                  <a:schemeClr val="accent6">
                    <a:lumMod val="75000"/>
                  </a:schemeClr>
                </a:solidFill>
              </a:rPr>
              <a:t>.</a:t>
            </a:r>
          </a:p>
        </p:txBody>
      </p:sp>
      <p:sp>
        <p:nvSpPr>
          <p:cNvPr id="9" name="Forme libre : forme 8">
            <a:extLst>
              <a:ext uri="{FF2B5EF4-FFF2-40B4-BE49-F238E27FC236}">
                <a16:creationId xmlns:a16="http://schemas.microsoft.com/office/drawing/2014/main" id="{36A072DA-2873-491E-B87C-EE2FA2704FFD}"/>
              </a:ext>
            </a:extLst>
          </p:cNvPr>
          <p:cNvSpPr/>
          <p:nvPr/>
        </p:nvSpPr>
        <p:spPr>
          <a:xfrm>
            <a:off x="8990759" y="1765393"/>
            <a:ext cx="3196828" cy="5092607"/>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FF7D7D"/>
          </a:solidFill>
          <a:scene3d>
            <a:camera prst="orthographicFront"/>
            <a:lightRig rig="flat" dir="t"/>
          </a:scene3d>
          <a:sp3d prstMaterial="dkEdge">
            <a:bevelT w="8200" h="38100"/>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txBody>
          <a:bodyPr spcFirstLastPara="0" vert="horz" wrap="square" lIns="127001" tIns="1018521" rIns="127000" bIns="1018522" numCol="1" spcCol="1270" rtlCol="0" anchor="t" anchorCtr="0">
            <a:noAutofit/>
          </a:bodyPr>
          <a:lstStyle/>
          <a:p>
            <a:pPr marL="0" lvl="0" indent="0" algn="l" defTabSz="889000" rtl="0">
              <a:lnSpc>
                <a:spcPct val="90000"/>
              </a:lnSpc>
              <a:spcBef>
                <a:spcPct val="0"/>
              </a:spcBef>
              <a:spcAft>
                <a:spcPct val="35000"/>
              </a:spcAft>
              <a:buNone/>
            </a:pPr>
            <a:r>
              <a:rPr lang="fr-FR" sz="2000" b="1" kern="1200" noProof="0" dirty="0"/>
              <a:t>Terminale</a:t>
            </a:r>
          </a:p>
          <a:p>
            <a:pPr marL="114300" lvl="1" indent="-114300" algn="l" defTabSz="622300" rtl="0">
              <a:lnSpc>
                <a:spcPct val="90000"/>
              </a:lnSpc>
              <a:spcBef>
                <a:spcPct val="0"/>
              </a:spcBef>
              <a:spcAft>
                <a:spcPct val="15000"/>
              </a:spcAft>
              <a:buChar char="•"/>
            </a:pPr>
            <a:r>
              <a:rPr lang="fr-FR" sz="1400" b="1" kern="1200" noProof="0" dirty="0">
                <a:solidFill>
                  <a:schemeClr val="tx1"/>
                </a:solidFill>
              </a:rPr>
              <a:t>Connaître les </a:t>
            </a:r>
            <a:r>
              <a:rPr lang="fr-FR" sz="1400" b="1" u="sng" kern="1200" noProof="0" dirty="0">
                <a:solidFill>
                  <a:schemeClr val="tx1"/>
                </a:solidFill>
              </a:rPr>
              <a:t>outils et les méthodes de mesures du climat</a:t>
            </a:r>
            <a:r>
              <a:rPr lang="fr-FR" sz="1400" b="1" kern="1200" noProof="0" dirty="0">
                <a:solidFill>
                  <a:schemeClr val="tx1"/>
                </a:solidFill>
              </a:rPr>
              <a:t> et expliquer les </a:t>
            </a:r>
            <a:r>
              <a:rPr lang="fr-FR" sz="1400" b="1" u="sng" kern="1200" noProof="0" dirty="0">
                <a:solidFill>
                  <a:schemeClr val="tx1"/>
                </a:solidFill>
              </a:rPr>
              <a:t>mécanismes des variations du climat passées</a:t>
            </a:r>
            <a:r>
              <a:rPr lang="fr-FR" sz="1400" b="1" kern="1200" noProof="0" dirty="0">
                <a:solidFill>
                  <a:schemeClr val="tx1"/>
                </a:solidFill>
              </a:rPr>
              <a:t> et les </a:t>
            </a:r>
            <a:r>
              <a:rPr lang="fr-FR" sz="1400" b="1" u="sng" kern="1200" noProof="0" dirty="0">
                <a:solidFill>
                  <a:schemeClr val="tx1"/>
                </a:solidFill>
              </a:rPr>
              <a:t>transposer au réchauffement climatique actuel</a:t>
            </a:r>
            <a:r>
              <a:rPr lang="fr-FR" sz="1400" b="1" kern="1200" noProof="0" dirty="0">
                <a:solidFill>
                  <a:schemeClr val="tx1"/>
                </a:solidFill>
              </a:rPr>
              <a:t>.</a:t>
            </a:r>
          </a:p>
          <a:p>
            <a:pPr marL="114300" lvl="1" indent="-114300" algn="l" defTabSz="622300" rtl="0">
              <a:lnSpc>
                <a:spcPct val="90000"/>
              </a:lnSpc>
              <a:spcBef>
                <a:spcPct val="0"/>
              </a:spcBef>
              <a:spcAft>
                <a:spcPct val="15000"/>
              </a:spcAft>
              <a:buChar char="•"/>
            </a:pPr>
            <a:r>
              <a:rPr lang="fr-FR" sz="1400" b="1" kern="1200" noProof="0" dirty="0">
                <a:solidFill>
                  <a:schemeClr val="tx1"/>
                </a:solidFill>
              </a:rPr>
              <a:t>Identifier </a:t>
            </a:r>
            <a:r>
              <a:rPr lang="fr-FR" sz="1400" b="1" u="sng" kern="1200" noProof="0" dirty="0">
                <a:solidFill>
                  <a:schemeClr val="tx1"/>
                </a:solidFill>
              </a:rPr>
              <a:t>l’impact des activités humaines sur le fonctionnement du cycle du C </a:t>
            </a:r>
            <a:r>
              <a:rPr lang="fr-FR" sz="1400" b="1" kern="1200" noProof="0" dirty="0">
                <a:solidFill>
                  <a:schemeClr val="tx1"/>
                </a:solidFill>
              </a:rPr>
              <a:t>ainsi que </a:t>
            </a:r>
            <a:r>
              <a:rPr lang="fr-FR" sz="1400" b="1" u="sng" kern="1200" noProof="0" dirty="0">
                <a:solidFill>
                  <a:schemeClr val="tx1"/>
                </a:solidFill>
              </a:rPr>
              <a:t>les éléments amplificateurs et stabilisateurs du système climatique</a:t>
            </a:r>
            <a:r>
              <a:rPr lang="fr-FR" sz="1400" b="1" kern="1200" noProof="0" dirty="0">
                <a:solidFill>
                  <a:schemeClr val="tx1"/>
                </a:solidFill>
              </a:rPr>
              <a:t> pour </a:t>
            </a:r>
            <a:r>
              <a:rPr lang="fr-FR" sz="1400" b="1" u="sng" kern="1200" noProof="0" dirty="0">
                <a:solidFill>
                  <a:schemeClr val="tx1"/>
                </a:solidFill>
              </a:rPr>
              <a:t>comprendre le réchauffement climatique</a:t>
            </a:r>
          </a:p>
          <a:p>
            <a:pPr marL="114300" lvl="1" indent="-114300" algn="l" defTabSz="622300" rtl="0">
              <a:lnSpc>
                <a:spcPct val="90000"/>
              </a:lnSpc>
              <a:spcBef>
                <a:spcPct val="0"/>
              </a:spcBef>
              <a:spcAft>
                <a:spcPct val="15000"/>
              </a:spcAft>
              <a:buChar char="•"/>
            </a:pPr>
            <a:r>
              <a:rPr lang="fr-FR" sz="1400" b="1" kern="1200" noProof="0" dirty="0">
                <a:solidFill>
                  <a:schemeClr val="tx1"/>
                </a:solidFill>
              </a:rPr>
              <a:t>Comprendre </a:t>
            </a:r>
            <a:r>
              <a:rPr lang="fr-FR" sz="1400" b="1" u="sng" kern="1200" noProof="0" dirty="0">
                <a:solidFill>
                  <a:schemeClr val="tx1"/>
                </a:solidFill>
              </a:rPr>
              <a:t>la construction des modèles climatiques</a:t>
            </a:r>
            <a:r>
              <a:rPr lang="fr-FR" sz="1400" b="1" kern="1200" noProof="0" dirty="0">
                <a:solidFill>
                  <a:schemeClr val="tx1"/>
                </a:solidFill>
              </a:rPr>
              <a:t> et leurs </a:t>
            </a:r>
            <a:r>
              <a:rPr lang="fr-FR" sz="1400" b="1" u="sng" kern="1200" noProof="0" dirty="0">
                <a:solidFill>
                  <a:schemeClr val="tx1"/>
                </a:solidFill>
              </a:rPr>
              <a:t>capacités prédictives</a:t>
            </a:r>
          </a:p>
        </p:txBody>
      </p:sp>
    </p:spTree>
    <p:extLst>
      <p:ext uri="{BB962C8B-B14F-4D97-AF65-F5344CB8AC3E}">
        <p14:creationId xmlns:p14="http://schemas.microsoft.com/office/powerpoint/2010/main" val="264344678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2100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5200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6800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10500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85646" y="1305515"/>
            <a:ext cx="8248830" cy="5428659"/>
          </a:xfrm>
          <a:prstGeom prst="rect">
            <a:avLst/>
          </a:prstGeom>
        </p:spPr>
      </p:pic>
      <p:sp>
        <p:nvSpPr>
          <p:cNvPr id="3" name="ZoneTexte 2"/>
          <p:cNvSpPr txBox="1"/>
          <p:nvPr/>
        </p:nvSpPr>
        <p:spPr>
          <a:xfrm>
            <a:off x="104775" y="180975"/>
            <a:ext cx="11944350" cy="1077218"/>
          </a:xfrm>
          <a:prstGeom prst="rect">
            <a:avLst/>
          </a:prstGeom>
          <a:noFill/>
        </p:spPr>
        <p:txBody>
          <a:bodyPr wrap="square" rtlCol="0">
            <a:spAutoFit/>
          </a:bodyPr>
          <a:lstStyle/>
          <a:p>
            <a:pPr algn="ctr"/>
            <a:r>
              <a:rPr lang="fr-FR" sz="3200" b="1" dirty="0" smtClean="0"/>
              <a:t>Une proposition de cohérence à la fois verticale (avec la 1</a:t>
            </a:r>
            <a:r>
              <a:rPr lang="fr-FR" sz="3200" b="1" baseline="30000" dirty="0" smtClean="0"/>
              <a:t>ère</a:t>
            </a:r>
            <a:r>
              <a:rPr lang="fr-FR" sz="3200" b="1" dirty="0" smtClean="0"/>
              <a:t> ECS) et horizontale (entre Spé et ECS de terminale)</a:t>
            </a:r>
            <a:endParaRPr lang="fr-FR" sz="3200" b="1" dirty="0"/>
          </a:p>
        </p:txBody>
      </p:sp>
    </p:spTree>
    <p:extLst>
      <p:ext uri="{BB962C8B-B14F-4D97-AF65-F5344CB8AC3E}">
        <p14:creationId xmlns:p14="http://schemas.microsoft.com/office/powerpoint/2010/main" val="1720080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878091"/>
          </a:xfrm>
        </p:spPr>
        <p:txBody>
          <a:bodyPr>
            <a:normAutofit fontScale="90000"/>
          </a:bodyPr>
          <a:lstStyle/>
          <a:p>
            <a:pPr algn="ctr"/>
            <a:r>
              <a:rPr lang="fr-FR" dirty="0" smtClean="0">
                <a:latin typeface="Arial"/>
                <a:ea typeface="SimSun"/>
                <a:cs typeface="Lucida Sans"/>
              </a:rPr>
              <a:t>Quelques documents permettant d'avoir une vue globale de la partie "climats" </a:t>
            </a:r>
            <a:r>
              <a:rPr lang="fr-FR" dirty="0" smtClean="0">
                <a:latin typeface="Liberation Serif"/>
                <a:ea typeface="SimSun"/>
                <a:cs typeface="Lucida Sans"/>
              </a:rPr>
              <a:t/>
            </a:r>
            <a:br>
              <a:rPr lang="fr-FR" dirty="0" smtClean="0">
                <a:latin typeface="Liberation Serif"/>
                <a:ea typeface="SimSun"/>
                <a:cs typeface="Lucida Sans"/>
              </a:rPr>
            </a:br>
            <a:endParaRPr lang="fr-FR" dirty="0"/>
          </a:p>
        </p:txBody>
      </p:sp>
      <p:pic>
        <p:nvPicPr>
          <p:cNvPr id="1026" name="Picture 2" descr="D:\Documents\Formation et inspections\Inspection\FF\Reforme bac\JDI\2020\documents magistere\climatvueglobale.JPG"/>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2720340" y="2087032"/>
            <a:ext cx="6992954" cy="4409971"/>
          </a:xfrm>
          <a:prstGeom prst="rect">
            <a:avLst/>
          </a:prstGeom>
          <a:noFill/>
        </p:spPr>
      </p:pic>
      <p:sp>
        <p:nvSpPr>
          <p:cNvPr id="3" name="ZoneTexte 2"/>
          <p:cNvSpPr txBox="1"/>
          <p:nvPr/>
        </p:nvSpPr>
        <p:spPr>
          <a:xfrm>
            <a:off x="1417320" y="1508760"/>
            <a:ext cx="958977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magistere.education.fr/ac-grenoble/mod/book/view.php?id=702253&amp;chapterid=6407</a:t>
            </a:r>
            <a:r>
              <a:rPr lang="fr-FR" dirty="0" smtClean="0"/>
              <a:t>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Arial"/>
                <a:ea typeface="SimSun"/>
                <a:cs typeface="Lucida Sans"/>
              </a:rPr>
              <a:t>Bilan des mécanismes intervenant dans les variations climatiques (carte mentale) :  </a:t>
            </a:r>
            <a:r>
              <a:rPr lang="fr-FR" dirty="0" smtClean="0">
                <a:latin typeface="Liberation Serif"/>
                <a:ea typeface="SimSun"/>
                <a:cs typeface="Lucida Sans"/>
              </a:rPr>
              <a:t/>
            </a:r>
            <a:br>
              <a:rPr lang="fr-FR" dirty="0" smtClean="0">
                <a:latin typeface="Liberation Serif"/>
                <a:ea typeface="SimSun"/>
                <a:cs typeface="Lucida Sans"/>
              </a:rPr>
            </a:br>
            <a:endParaRPr lang="fr-FR" dirty="0"/>
          </a:p>
        </p:txBody>
      </p:sp>
      <p:pic>
        <p:nvPicPr>
          <p:cNvPr id="2050" name="Picture 2" descr="D:\Documents\Formation et inspections\Inspection\FF\Reforme bac\JDI\2020\documents magistere\cartementaleclima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051810" y="2093395"/>
            <a:ext cx="5759679" cy="4195109"/>
          </a:xfrm>
          <a:prstGeom prst="rect">
            <a:avLst/>
          </a:prstGeom>
          <a:noFill/>
        </p:spPr>
      </p:pic>
      <p:sp>
        <p:nvSpPr>
          <p:cNvPr id="4" name="ZoneTexte 3"/>
          <p:cNvSpPr txBox="1"/>
          <p:nvPr/>
        </p:nvSpPr>
        <p:spPr>
          <a:xfrm>
            <a:off x="1417320" y="1508760"/>
            <a:ext cx="958977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magistere.education.fr/ac-grenoble/mod/book/view.php?id=702253&amp;chapterid=6407</a:t>
            </a:r>
            <a:r>
              <a:rPr lang="fr-FR" dirty="0" smtClean="0"/>
              <a:t>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24168"/>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smtClean="0"/>
              <a:t>Enjeux planétaires contemporains</a:t>
            </a:r>
            <a:endParaRPr lang="fr-FR" sz="1200" b="1" dirty="0"/>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149438"/>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Reconstituer et comprendre les variations climatiques </a:t>
            </a:r>
            <a:r>
              <a:rPr lang="fr-FR" b="1" dirty="0" smtClean="0"/>
              <a:t>passées (2)</a:t>
            </a:r>
            <a:endParaRPr lang="fr-FR" b="1" dirty="0"/>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33312"/>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Les climats de la Terre : comprendre le passé pour agir aujourd’hui et demain</a:t>
            </a:r>
          </a:p>
        </p:txBody>
      </p:sp>
      <p:sp>
        <p:nvSpPr>
          <p:cNvPr id="12" name="ZoneTexte 11">
            <a:extLst>
              <a:ext uri="{FF2B5EF4-FFF2-40B4-BE49-F238E27FC236}">
                <a16:creationId xmlns:a16="http://schemas.microsoft.com/office/drawing/2014/main" id="{A91216B6-67BD-4E37-9757-61A3E2CBCAAC}"/>
              </a:ext>
            </a:extLst>
          </p:cNvPr>
          <p:cNvSpPr txBox="1"/>
          <p:nvPr/>
        </p:nvSpPr>
        <p:spPr>
          <a:xfrm>
            <a:off x="150995" y="1220513"/>
            <a:ext cx="11678148" cy="5047536"/>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400" b="1" dirty="0" smtClean="0"/>
              <a:t>Activités possibles :</a:t>
            </a:r>
          </a:p>
          <a:p>
            <a:pPr marL="103188" indent="-103188">
              <a:buFontTx/>
              <a:buChar char="-"/>
            </a:pPr>
            <a:r>
              <a:rPr lang="fr-FR" sz="1400" b="1" dirty="0"/>
              <a:t>Mettre en évidence l’amplitude et la période des variations climatiques étudiées à partir d’une convergence d’indices.</a:t>
            </a:r>
          </a:p>
          <a:p>
            <a:pPr marL="103188" indent="-103188">
              <a:buFontTx/>
              <a:buChar char="-"/>
            </a:pPr>
            <a:r>
              <a:rPr lang="fr-FR" sz="1400" b="1" dirty="0"/>
              <a:t>Mobiliser les connaissances acquises sur les conséquences des activités humaines sur l’effet de serre et sur le cycle du carbone.</a:t>
            </a:r>
          </a:p>
          <a:p>
            <a:pPr marL="103188" indent="-103188">
              <a:buFontTx/>
              <a:buChar char="-"/>
            </a:pPr>
            <a:r>
              <a:rPr lang="fr-FR" sz="1400" b="1" dirty="0"/>
              <a:t>Rassembler et confronter une diversité d’indices sur le dernier maximum glaciaire et sur le réchauffement de </a:t>
            </a:r>
            <a:r>
              <a:rPr lang="fr-FR" sz="1400" b="1" dirty="0">
                <a:solidFill>
                  <a:srgbClr val="FF0000"/>
                </a:solidFill>
              </a:rPr>
              <a:t>l’Holocène</a:t>
            </a:r>
            <a:r>
              <a:rPr lang="fr-FR" sz="1400" b="1" dirty="0"/>
              <a:t> (changement de la mégafaune dans les peintures rupestres, cartographie des fronts morainiques, construction et utilisation de diagrammes polliniques, terrasses, </a:t>
            </a:r>
            <a:r>
              <a:rPr lang="fr-FR" sz="1400" b="1" dirty="0" err="1"/>
              <a:t>paléoniveaux</a:t>
            </a:r>
            <a:r>
              <a:rPr lang="fr-FR" sz="1400" b="1" dirty="0"/>
              <a:t> marins…).</a:t>
            </a:r>
          </a:p>
          <a:p>
            <a:pPr marL="103188" indent="-103188">
              <a:buFontTx/>
              <a:buChar char="-"/>
            </a:pPr>
            <a:r>
              <a:rPr lang="fr-FR" sz="1400" b="1" dirty="0"/>
              <a:t>Comprendre et utiliser le concept de thermomètre isotopique </a:t>
            </a:r>
            <a:r>
              <a:rPr lang="fr-FR" sz="1400" b="1" dirty="0" smtClean="0"/>
              <a:t>(</a:t>
            </a:r>
            <a:r>
              <a:rPr lang="fr-FR" sz="1400" b="1" baseline="30000" dirty="0" smtClean="0"/>
              <a:t>18</a:t>
            </a:r>
            <a:r>
              <a:rPr lang="fr-FR" sz="1400" b="1" dirty="0" smtClean="0"/>
              <a:t>O </a:t>
            </a:r>
            <a:r>
              <a:rPr lang="fr-FR" sz="1400" b="1" dirty="0"/>
              <a:t>dans les glaces arctiques et antarctiques, </a:t>
            </a:r>
            <a:r>
              <a:rPr lang="fr-FR" sz="1400" b="1" baseline="30000" dirty="0" smtClean="0"/>
              <a:t>18</a:t>
            </a:r>
            <a:r>
              <a:rPr lang="fr-FR" sz="1400" b="1" dirty="0" smtClean="0"/>
              <a:t>O </a:t>
            </a:r>
            <a:r>
              <a:rPr lang="fr-FR" sz="1400" b="1" dirty="0"/>
              <a:t>dans les carbonates des sédiments océaniques) pour reconstituer indirectement des variations de températures.</a:t>
            </a:r>
          </a:p>
          <a:p>
            <a:pPr marL="103188" indent="-103188">
              <a:buFontTx/>
              <a:buChar char="-"/>
            </a:pPr>
            <a:r>
              <a:rPr lang="fr-FR" sz="1400" b="1" dirty="0"/>
              <a:t>Mettre les variations temporelles des paramètres orbitaux, définis par </a:t>
            </a:r>
            <a:r>
              <a:rPr lang="fr-FR" sz="1400" b="1" dirty="0" err="1"/>
              <a:t>Milankovitch</a:t>
            </a:r>
            <a:r>
              <a:rPr lang="fr-FR" sz="1400" b="1" dirty="0"/>
              <a:t>, en relation avec les variations cycliques des températures au </a:t>
            </a:r>
            <a:r>
              <a:rPr lang="fr-FR" sz="1400" b="1" dirty="0">
                <a:solidFill>
                  <a:srgbClr val="FF0000"/>
                </a:solidFill>
              </a:rPr>
              <a:t>Quaternaire</a:t>
            </a:r>
            <a:r>
              <a:rPr lang="fr-FR" sz="1400" b="1" dirty="0"/>
              <a:t>.</a:t>
            </a:r>
          </a:p>
          <a:p>
            <a:pPr marL="103188" indent="-103188">
              <a:buFontTx/>
              <a:buChar char="-"/>
            </a:pPr>
            <a:r>
              <a:rPr lang="fr-FR" sz="1400" b="1" dirty="0"/>
              <a:t>Exploiter la carte géologique du monde pour calculer les vitesses d’extension des dorsales aux périodes considérées.</a:t>
            </a:r>
          </a:p>
          <a:p>
            <a:pPr marL="103188" indent="-103188">
              <a:buFontTx/>
              <a:buChar char="-"/>
            </a:pPr>
            <a:r>
              <a:rPr lang="fr-FR" sz="1400" b="1" dirty="0"/>
              <a:t>Utiliser les connaissances acquises sur la géodynamique interne et la tectonique des plaques pour comprendre leur rôle sur le climat et mettre en relation la nature des roches formées avec les paléoclimats du </a:t>
            </a:r>
            <a:r>
              <a:rPr lang="fr-FR" sz="1400" b="1" dirty="0">
                <a:solidFill>
                  <a:srgbClr val="FF0000"/>
                </a:solidFill>
              </a:rPr>
              <a:t>Crétacé</a:t>
            </a:r>
            <a:r>
              <a:rPr lang="fr-FR" sz="1400" b="1" dirty="0"/>
              <a:t>.</a:t>
            </a:r>
          </a:p>
          <a:p>
            <a:pPr marL="103188" indent="-103188">
              <a:buFontTx/>
              <a:buChar char="-"/>
            </a:pPr>
            <a:r>
              <a:rPr lang="fr-FR" sz="1400" b="1" dirty="0"/>
              <a:t>Reconstituer l’extension de la glaciation </a:t>
            </a:r>
            <a:r>
              <a:rPr lang="fr-FR" sz="1400" b="1" dirty="0">
                <a:solidFill>
                  <a:srgbClr val="FF0000"/>
                </a:solidFill>
              </a:rPr>
              <a:t>permienne</a:t>
            </a:r>
            <a:r>
              <a:rPr lang="fr-FR" sz="1400" b="1" dirty="0"/>
              <a:t> à partir de la distribution des tillites.</a:t>
            </a:r>
          </a:p>
          <a:p>
            <a:pPr marL="103188" indent="-103188">
              <a:buFontTx/>
              <a:buChar char="-"/>
            </a:pPr>
            <a:r>
              <a:rPr lang="fr-FR" sz="1400" b="1" dirty="0"/>
              <a:t>Reconstituer un paléoclimat local à partir d’une variété d’indices paléontologiques ou géologiques en tenant compte de la paléo-latitude (ex : </a:t>
            </a:r>
            <a:r>
              <a:rPr lang="fr-FR" sz="1400" b="1" dirty="0" err="1"/>
              <a:t>paléobiocénose</a:t>
            </a:r>
            <a:r>
              <a:rPr lang="fr-FR" sz="1400" b="1" dirty="0"/>
              <a:t> des forêts </a:t>
            </a:r>
            <a:r>
              <a:rPr lang="fr-FR" sz="1400" b="1" dirty="0">
                <a:solidFill>
                  <a:srgbClr val="FF0000"/>
                </a:solidFill>
              </a:rPr>
              <a:t>carbonifères</a:t>
            </a:r>
            <a:r>
              <a:rPr lang="fr-FR" sz="1400" b="1" dirty="0"/>
              <a:t> de Montceau-les-Mines par rapport à d’autres indices localisés à d’autres endroits de la planète).</a:t>
            </a:r>
          </a:p>
          <a:p>
            <a:pPr marL="103188" indent="-103188">
              <a:buFontTx/>
              <a:buChar char="-"/>
            </a:pPr>
            <a:r>
              <a:rPr lang="fr-FR" sz="1400" b="1" dirty="0"/>
              <a:t>Exploiter des bases de données pour reconstituer les </a:t>
            </a:r>
            <a:r>
              <a:rPr lang="fr-FR" sz="1400" b="1" dirty="0" err="1"/>
              <a:t>paléoceintures</a:t>
            </a:r>
            <a:r>
              <a:rPr lang="fr-FR" sz="1400" b="1" dirty="0"/>
              <a:t> climatiques.</a:t>
            </a:r>
          </a:p>
          <a:p>
            <a:pPr marL="103188" indent="-103188">
              <a:buFontTx/>
              <a:buChar char="-"/>
            </a:pPr>
            <a:r>
              <a:rPr lang="fr-FR" sz="1400" b="1" dirty="0"/>
              <a:t>Exploiter les équations chimiques associées aux transformations d’origines géologiques pour modéliser les modifications de la concentration en CO</a:t>
            </a:r>
            <a:r>
              <a:rPr lang="fr-FR" sz="1400" b="1" baseline="-25000" dirty="0"/>
              <a:t>2</a:t>
            </a:r>
            <a:r>
              <a:rPr lang="fr-FR" sz="1400" b="1" dirty="0"/>
              <a:t> atmosphérique.</a:t>
            </a:r>
          </a:p>
          <a:p>
            <a:pPr marL="103188" indent="-103188">
              <a:buFontTx/>
              <a:buChar char="-"/>
            </a:pPr>
            <a:r>
              <a:rPr lang="fr-FR" sz="1400" b="1" dirty="0"/>
              <a:t>Mobiliser les acquis antérieurs sur le cycle du carbone biosphérique et les enrichir des connaissances sur les réservoirs géologiques (carbonates, matière organique fossile) et leurs interactions.</a:t>
            </a:r>
          </a:p>
          <a:p>
            <a:pPr marL="103188" indent="-103188">
              <a:buFontTx/>
              <a:buChar char="-"/>
            </a:pPr>
            <a:r>
              <a:rPr lang="fr-FR" sz="1400" b="1" dirty="0"/>
              <a:t>Discuter de l’existence d’indices pas toujours cohérents avec l’amplitude, la période et la temporalité des variations climatiques pour des raisons résolues (exemples des terrasses fluviatiles) ou encore à résoudre (petit âge glaciaire).</a:t>
            </a:r>
            <a:endParaRPr lang="fr-FR" sz="1400" dirty="0"/>
          </a:p>
        </p:txBody>
      </p:sp>
    </p:spTree>
    <p:extLst>
      <p:ext uri="{BB962C8B-B14F-4D97-AF65-F5344CB8AC3E}">
        <p14:creationId xmlns:p14="http://schemas.microsoft.com/office/powerpoint/2010/main" val="4160107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2019299"/>
          </a:xfrm>
        </p:spPr>
        <p:txBody>
          <a:bodyPr>
            <a:normAutofit/>
          </a:bodyPr>
          <a:lstStyle/>
          <a:p>
            <a:pPr algn="ctr"/>
            <a:r>
              <a:rPr lang="fr-FR" dirty="0" smtClean="0">
                <a:latin typeface="Arial"/>
                <a:ea typeface="SimSun"/>
                <a:cs typeface="Lucida Sans"/>
              </a:rPr>
              <a:t>Frise bilan : </a:t>
            </a:r>
            <a:br>
              <a:rPr lang="fr-FR" dirty="0" smtClean="0">
                <a:latin typeface="Arial"/>
                <a:ea typeface="SimSun"/>
                <a:cs typeface="Lucida Sans"/>
              </a:rPr>
            </a:br>
            <a:r>
              <a:rPr lang="fr-FR" dirty="0" smtClean="0">
                <a:latin typeface="Arial"/>
                <a:ea typeface="SimSun"/>
                <a:cs typeface="Lucida Sans"/>
              </a:rPr>
              <a:t>variations, méthode d’étude et causes.</a:t>
            </a:r>
            <a:r>
              <a:rPr lang="fr-FR" dirty="0" smtClean="0">
                <a:latin typeface="Liberation Serif"/>
                <a:ea typeface="SimSun"/>
                <a:cs typeface="Lucida Sans"/>
              </a:rPr>
              <a:t/>
            </a:r>
            <a:br>
              <a:rPr lang="fr-FR" dirty="0" smtClean="0">
                <a:latin typeface="Liberation Serif"/>
                <a:ea typeface="SimSun"/>
                <a:cs typeface="Lucida Sans"/>
              </a:rPr>
            </a:br>
            <a:endParaRPr lang="fr-FR" dirty="0"/>
          </a:p>
        </p:txBody>
      </p:sp>
      <p:pic>
        <p:nvPicPr>
          <p:cNvPr id="3074" name="Picture 2" descr="D:\Documents\Formation et inspections\Inspection\FF\Reforme bac\JDI\2020\documents magistere\tableauclima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846070" y="1904554"/>
            <a:ext cx="6815138" cy="4758685"/>
          </a:xfrm>
          <a:prstGeom prst="rect">
            <a:avLst/>
          </a:prstGeom>
          <a:noFill/>
        </p:spPr>
      </p:pic>
      <p:sp>
        <p:nvSpPr>
          <p:cNvPr id="4" name="ZoneTexte 3"/>
          <p:cNvSpPr txBox="1"/>
          <p:nvPr/>
        </p:nvSpPr>
        <p:spPr>
          <a:xfrm>
            <a:off x="1417320" y="1508760"/>
            <a:ext cx="958977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magistere.education.fr/ac-grenoble/mod/book/view.php?id=702253&amp;chapterid=6407</a:t>
            </a:r>
            <a:r>
              <a:rPr lang="fr-FR" dirty="0" smtClean="0"/>
              <a:t>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latin typeface="Arial"/>
                <a:ea typeface="SimSun"/>
                <a:cs typeface="Lucida Sans"/>
              </a:rPr>
              <a:t>Ressource mettant en relation le climat au carbonifère (glaciation) et au permien (réchauffement) avec des données paléogéographiques et </a:t>
            </a:r>
            <a:r>
              <a:rPr lang="fr-FR" sz="3600" dirty="0" err="1" smtClean="0">
                <a:latin typeface="Arial"/>
                <a:ea typeface="SimSun"/>
                <a:cs typeface="Lucida Sans"/>
              </a:rPr>
              <a:t>paléoécologiques</a:t>
            </a:r>
            <a:r>
              <a:rPr lang="fr-FR" dirty="0" smtClean="0">
                <a:latin typeface="Liberation Serif"/>
                <a:ea typeface="SimSun"/>
                <a:cs typeface="Lucida Sans"/>
              </a:rPr>
              <a:t/>
            </a:r>
            <a:br>
              <a:rPr lang="fr-FR" dirty="0" smtClean="0">
                <a:latin typeface="Liberation Serif"/>
                <a:ea typeface="SimSun"/>
                <a:cs typeface="Lucida Sans"/>
              </a:rPr>
            </a:br>
            <a:endParaRPr lang="fr-FR" dirty="0"/>
          </a:p>
        </p:txBody>
      </p:sp>
      <p:pic>
        <p:nvPicPr>
          <p:cNvPr id="6146" name="Picture 2" descr="D:\Documents\Formation et inspections\Inspection\FF\Reforme bac\JDI\2020\documents magistere\carboniferepermien.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034790" y="2407264"/>
            <a:ext cx="5709369" cy="3641779"/>
          </a:xfrm>
          <a:prstGeom prst="rect">
            <a:avLst/>
          </a:prstGeom>
          <a:noFill/>
        </p:spPr>
      </p:pic>
      <p:sp>
        <p:nvSpPr>
          <p:cNvPr id="3" name="ZoneTexte 2"/>
          <p:cNvSpPr txBox="1"/>
          <p:nvPr/>
        </p:nvSpPr>
        <p:spPr>
          <a:xfrm>
            <a:off x="1531620" y="1690688"/>
            <a:ext cx="8915400" cy="37814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magistere.education.fr/ac-grenoble/mod/book/view.php?id=702253&amp;chapterid=6406</a:t>
            </a:r>
            <a:r>
              <a:rPr lang="fr-FR" dirty="0" smtClean="0"/>
              <a:t>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smtClean="0">
                <a:latin typeface="Arial"/>
                <a:ea typeface="SimSun"/>
              </a:rPr>
              <a:t>Proposition d’activité pour modéliser le climat de la Terre en modifiants certains paramètres orbitaux (constante solaire, inclinaison de l’axe </a:t>
            </a:r>
            <a:r>
              <a:rPr lang="fr-FR" sz="3200" smtClean="0">
                <a:latin typeface="Arial"/>
                <a:ea typeface="SimSun"/>
              </a:rPr>
              <a:t>de rotation excentricité </a:t>
            </a:r>
            <a:r>
              <a:rPr lang="fr-FR" sz="3200" dirty="0" smtClean="0">
                <a:latin typeface="Arial"/>
                <a:ea typeface="SimSun"/>
              </a:rPr>
              <a:t>de l’orbite</a:t>
            </a:r>
            <a:endParaRPr lang="fr-FR" sz="3200" dirty="0"/>
          </a:p>
        </p:txBody>
      </p:sp>
      <p:pic>
        <p:nvPicPr>
          <p:cNvPr id="5122" name="Picture 2" descr="D:\Documents\Formation et inspections\Inspection\FF\Reforme bac\JDI\2020\documents magistere\BYOE.JPG"/>
          <p:cNvPicPr>
            <a:picLocks noChangeAspect="1" noChangeArrowheads="1"/>
          </p:cNvPicPr>
          <p:nvPr/>
        </p:nvPicPr>
        <p:blipFill>
          <a:blip r:embed="rId2" cstate="print"/>
          <a:srcRect/>
          <a:stretch>
            <a:fillRect/>
          </a:stretch>
        </p:blipFill>
        <p:spPr bwMode="auto">
          <a:xfrm>
            <a:off x="3416300" y="2611755"/>
            <a:ext cx="6248400" cy="3886200"/>
          </a:xfrm>
          <a:prstGeom prst="rect">
            <a:avLst/>
          </a:prstGeom>
          <a:noFill/>
        </p:spPr>
      </p:pic>
      <p:sp>
        <p:nvSpPr>
          <p:cNvPr id="3" name="ZoneTexte 2"/>
          <p:cNvSpPr txBox="1"/>
          <p:nvPr/>
        </p:nvSpPr>
        <p:spPr>
          <a:xfrm>
            <a:off x="2594610" y="1520190"/>
            <a:ext cx="899541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magistere.education.fr/ac-grenoble/mod/book/view.php?id=702253&amp;chapterid=6405</a:t>
            </a:r>
            <a:r>
              <a:rPr lang="fr-FR" dirty="0" smtClean="0"/>
              <a:t>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41872"/>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smtClean="0"/>
              <a:t>Enjeux planétaires contemporains</a:t>
            </a:r>
            <a:endParaRPr lang="fr-FR" sz="1200" b="1" dirty="0"/>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57998"/>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Comprendre les conséquences du réchauffement climatique et les possibilités </a:t>
            </a:r>
            <a:r>
              <a:rPr lang="fr-FR" b="1" dirty="0" smtClean="0"/>
              <a:t>d’actions (1)</a:t>
            </a:r>
            <a:endParaRPr lang="fr-FR" b="1" dirty="0"/>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41872"/>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Les climats de la Terre : comprendre le passé pour agir aujourd’hui et demain</a:t>
            </a:r>
          </a:p>
        </p:txBody>
      </p:sp>
      <p:sp>
        <p:nvSpPr>
          <p:cNvPr id="8" name="ZoneTexte 7">
            <a:extLst>
              <a:ext uri="{FF2B5EF4-FFF2-40B4-BE49-F238E27FC236}">
                <a16:creationId xmlns:a16="http://schemas.microsoft.com/office/drawing/2014/main" id="{5E2C578C-E7F8-4546-AF5F-1B3E239CC8D9}"/>
              </a:ext>
            </a:extLst>
          </p:cNvPr>
          <p:cNvSpPr txBox="1"/>
          <p:nvPr/>
        </p:nvSpPr>
        <p:spPr>
          <a:xfrm>
            <a:off x="5806440" y="880919"/>
            <a:ext cx="6281928" cy="5478423"/>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193675" indent="-193675">
              <a:buFontTx/>
              <a:buChar char="-"/>
            </a:pPr>
            <a:r>
              <a:rPr lang="fr-FR" sz="1400" dirty="0" smtClean="0">
                <a:ea typeface="Calibri" panose="020F0502020204030204" pitchFamily="34" charset="0"/>
                <a:cs typeface="Calibri" panose="020F0502020204030204" pitchFamily="34" charset="0"/>
              </a:rPr>
              <a:t>qu'un </a:t>
            </a:r>
            <a:r>
              <a:rPr lang="fr-FR" sz="1400" dirty="0">
                <a:ea typeface="Calibri" panose="020F0502020204030204" pitchFamily="34" charset="0"/>
                <a:cs typeface="Calibri" panose="020F0502020204030204" pitchFamily="34" charset="0"/>
              </a:rPr>
              <a:t>effort de recherche scientifique majeur est mené depuis quelques dizaines d’années pour élaborer un modèle robuste sur le changement climatique, ses causes et ses conséquences, et pour définir les actions qui peuvent être conduites pour y faire face.</a:t>
            </a:r>
          </a:p>
          <a:p>
            <a:pPr marL="193675" indent="-193675">
              <a:buFontTx/>
              <a:buChar char="-"/>
            </a:pPr>
            <a:r>
              <a:rPr lang="fr-FR" sz="1400" dirty="0" smtClean="0">
                <a:ea typeface="Calibri" panose="020F0502020204030204" pitchFamily="34" charset="0"/>
                <a:cs typeface="Calibri" panose="020F0502020204030204" pitchFamily="34" charset="0"/>
              </a:rPr>
              <a:t>qu'en </a:t>
            </a:r>
            <a:r>
              <a:rPr lang="fr-FR" sz="1400" dirty="0">
                <a:ea typeface="Calibri" panose="020F0502020204030204" pitchFamily="34" charset="0"/>
                <a:cs typeface="Calibri" panose="020F0502020204030204" pitchFamily="34" charset="0"/>
              </a:rPr>
              <a:t>dehors des effets abiotiques, le réchauffement climatique a des impacts importants sur la biodiversité et la santé humaine :</a:t>
            </a:r>
          </a:p>
          <a:p>
            <a:pPr marL="265113" lvl="1" indent="-82550">
              <a:buFont typeface="Arial" panose="020B0604020202020204" pitchFamily="34" charset="0"/>
              <a:buChar char="•"/>
            </a:pPr>
            <a:r>
              <a:rPr lang="fr-FR" sz="1400" dirty="0" smtClean="0">
                <a:ea typeface="Calibri" panose="020F0502020204030204" pitchFamily="34" charset="0"/>
                <a:cs typeface="Calibri" panose="020F0502020204030204" pitchFamily="34" charset="0"/>
              </a:rPr>
              <a:t>par </a:t>
            </a:r>
            <a:r>
              <a:rPr lang="fr-FR" sz="1400" dirty="0">
                <a:ea typeface="Calibri" panose="020F0502020204030204" pitchFamily="34" charset="0"/>
                <a:cs typeface="Calibri" panose="020F0502020204030204" pitchFamily="34" charset="0"/>
              </a:rPr>
              <a:t>des effets directs sur les populations (effectifs, état sanitaire, répartition à la surface du globe) et sur leur évolution ;</a:t>
            </a:r>
          </a:p>
          <a:p>
            <a:pPr marL="265113" lvl="1" indent="-82550">
              <a:buFont typeface="Arial" panose="020B0604020202020204" pitchFamily="34" charset="0"/>
              <a:buChar char="•"/>
            </a:pPr>
            <a:r>
              <a:rPr lang="fr-FR" sz="1400" dirty="0">
                <a:ea typeface="Calibri" panose="020F0502020204030204" pitchFamily="34" charset="0"/>
                <a:cs typeface="Calibri" panose="020F0502020204030204" pitchFamily="34" charset="0"/>
              </a:rPr>
              <a:t>par des effets indirects liés aux perturbations des écosystèmes naturels et agricoles (approvisionnement et régulation).</a:t>
            </a:r>
          </a:p>
          <a:p>
            <a:pPr marL="193675" indent="-193675">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l’augmentation </a:t>
            </a:r>
            <a:r>
              <a:rPr lang="fr-FR" sz="1400" dirty="0">
                <a:ea typeface="Calibri" panose="020F0502020204030204" pitchFamily="34" charset="0"/>
                <a:cs typeface="Calibri" panose="020F0502020204030204" pitchFamily="34" charset="0"/>
              </a:rPr>
              <a:t>de la concentration en CO2 favorise la production de biomasse, mais des difficultés peuvent résulter de la faible disponibilité des terres agricoles suite à la désertification ou à la montée du niveau marin, à la diffusion de pathogènes, à l’évolution de la qualité des sols et des apports en eau).</a:t>
            </a:r>
          </a:p>
          <a:p>
            <a:pPr marL="193675" indent="-193675">
              <a:buFontTx/>
              <a:buChar char="-"/>
            </a:pPr>
            <a:r>
              <a:rPr lang="fr-FR" sz="1400" dirty="0" smtClean="0">
                <a:ea typeface="Calibri" panose="020F0502020204030204" pitchFamily="34" charset="0"/>
                <a:cs typeface="Calibri" panose="020F0502020204030204" pitchFamily="34" charset="0"/>
              </a:rPr>
              <a:t>qu'aux </a:t>
            </a:r>
            <a:r>
              <a:rPr lang="fr-FR" sz="1400" dirty="0">
                <a:ea typeface="Calibri" panose="020F0502020204030204" pitchFamily="34" charset="0"/>
                <a:cs typeface="Calibri" panose="020F0502020204030204" pitchFamily="34" charset="0"/>
              </a:rPr>
              <a:t>niveaux individuel et collectif, il convient de mener des recherches et d’entreprendre des actions :</a:t>
            </a:r>
          </a:p>
          <a:p>
            <a:pPr marL="265113" lvl="1" indent="-90488">
              <a:buFont typeface="Arial" panose="020B0604020202020204" pitchFamily="34" charset="0"/>
              <a:buChar char="•"/>
            </a:pPr>
            <a:r>
              <a:rPr lang="fr-FR" sz="1400" dirty="0" smtClean="0">
                <a:ea typeface="Calibri" panose="020F0502020204030204" pitchFamily="34" charset="0"/>
                <a:cs typeface="Calibri" panose="020F0502020204030204" pitchFamily="34" charset="0"/>
              </a:rPr>
              <a:t>en </a:t>
            </a:r>
            <a:r>
              <a:rPr lang="fr-FR" sz="1400" dirty="0">
                <a:ea typeface="Calibri" panose="020F0502020204030204" pitchFamily="34" charset="0"/>
                <a:cs typeface="Calibri" panose="020F0502020204030204" pitchFamily="34" charset="0"/>
              </a:rPr>
              <a:t>agissant par la réduction des émissions de gaz à effet de serre (les bénéfices et inconvénients de méthodes de stockage du carbone sont à l’étude) ;</a:t>
            </a:r>
          </a:p>
          <a:p>
            <a:pPr marL="265113" lvl="1" indent="-90488">
              <a:buFont typeface="Arial" panose="020B0604020202020204" pitchFamily="34" charset="0"/>
              <a:buChar char="•"/>
            </a:pPr>
            <a:r>
              <a:rPr lang="fr-FR" sz="1400" dirty="0">
                <a:ea typeface="Calibri" panose="020F0502020204030204" pitchFamily="34" charset="0"/>
                <a:cs typeface="Calibri" panose="020F0502020204030204" pitchFamily="34" charset="0"/>
              </a:rPr>
              <a:t>en proposant des adaptations.</a:t>
            </a:r>
          </a:p>
          <a:p>
            <a:pPr marL="193675" indent="-193675">
              <a:buFontTx/>
              <a:buChar char="-"/>
            </a:pPr>
            <a:r>
              <a:rPr lang="fr-FR" sz="1400" dirty="0" smtClean="0">
                <a:ea typeface="Calibri" panose="020F0502020204030204" pitchFamily="34" charset="0"/>
                <a:cs typeface="Calibri" panose="020F0502020204030204" pitchFamily="34" charset="0"/>
              </a:rPr>
              <a:t>qu'il </a:t>
            </a:r>
            <a:r>
              <a:rPr lang="fr-FR" sz="1400" dirty="0">
                <a:ea typeface="Calibri" panose="020F0502020204030204" pitchFamily="34" charset="0"/>
                <a:cs typeface="Calibri" panose="020F0502020204030204" pitchFamily="34" charset="0"/>
              </a:rPr>
              <a:t>existe, dans différents pays, des plans d’action bâtis sur un consensus scientifique, dont l’objectif est de renforcer l’acquisition des connaissances, ainsi que l’évaluation éclairée et modulable des stratégies mises en place.</a:t>
            </a:r>
            <a:endParaRPr lang="fr-FR" sz="14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73152" y="945676"/>
            <a:ext cx="5623560" cy="1384995"/>
          </a:xfrm>
          <a:prstGeom prst="rect">
            <a:avLst/>
          </a:prstGeom>
          <a:noFill/>
          <a:ln w="19050">
            <a:solidFill>
              <a:srgbClr val="7030A0"/>
            </a:solidFill>
          </a:ln>
        </p:spPr>
        <p:txBody>
          <a:bodyPr wrap="square" rtlCol="0">
            <a:spAutoFit/>
          </a:bodyPr>
          <a:lstStyle/>
          <a:p>
            <a:r>
              <a:rPr lang="fr-FR" sz="1400" b="1" dirty="0">
                <a:solidFill>
                  <a:srgbClr val="0070C0"/>
                </a:solidFill>
              </a:rPr>
              <a:t>C4 : </a:t>
            </a:r>
            <a:r>
              <a:rPr lang="fr-FR" sz="1400" dirty="0">
                <a:solidFill>
                  <a:srgbClr val="0070C0"/>
                </a:solidFill>
              </a:rPr>
              <a:t>activité externe de la Terre (phénomènes météo et climatiques). Vents et courants océaniques. Météo/climato. Zones climatiques. Changements climatiques passés. </a:t>
            </a:r>
            <a:r>
              <a:rPr lang="fr-FR" sz="1400" dirty="0" smtClean="0">
                <a:solidFill>
                  <a:srgbClr val="0070C0"/>
                </a:solidFill>
              </a:rPr>
              <a:t>Comportements responsables.</a:t>
            </a:r>
            <a:endParaRPr lang="fr-FR" sz="1400" b="1" dirty="0">
              <a:solidFill>
                <a:srgbClr val="0070C0"/>
              </a:solidFill>
            </a:endParaRPr>
          </a:p>
          <a:p>
            <a:r>
              <a:rPr lang="fr-FR" sz="1400" b="1" dirty="0" smtClean="0">
                <a:solidFill>
                  <a:srgbClr val="0070C0"/>
                </a:solidFill>
              </a:rPr>
              <a:t>2de </a:t>
            </a:r>
            <a:r>
              <a:rPr lang="fr-FR" sz="1400" b="1" dirty="0">
                <a:solidFill>
                  <a:srgbClr val="0070C0"/>
                </a:solidFill>
              </a:rPr>
              <a:t>: </a:t>
            </a:r>
            <a:r>
              <a:rPr lang="fr-FR" sz="1400" dirty="0" smtClean="0">
                <a:solidFill>
                  <a:srgbClr val="0070C0"/>
                </a:solidFill>
              </a:rPr>
              <a:t>agrosystèmes, biodiversité passée.</a:t>
            </a:r>
          </a:p>
          <a:p>
            <a:r>
              <a:rPr lang="fr-FR" sz="1400" b="1" dirty="0" smtClean="0">
                <a:solidFill>
                  <a:srgbClr val="0070C0"/>
                </a:solidFill>
              </a:rPr>
              <a:t>Spé 1ère </a:t>
            </a:r>
            <a:r>
              <a:rPr lang="fr-FR" sz="1400" b="1" dirty="0">
                <a:solidFill>
                  <a:srgbClr val="0070C0"/>
                </a:solidFill>
              </a:rPr>
              <a:t>: </a:t>
            </a:r>
            <a:r>
              <a:rPr lang="fr-FR" sz="1400" dirty="0">
                <a:solidFill>
                  <a:srgbClr val="0070C0"/>
                </a:solidFill>
              </a:rPr>
              <a:t>services </a:t>
            </a:r>
            <a:r>
              <a:rPr lang="fr-FR" sz="1400" dirty="0" smtClean="0">
                <a:solidFill>
                  <a:srgbClr val="0070C0"/>
                </a:solidFill>
              </a:rPr>
              <a:t>écosystémiques</a:t>
            </a:r>
          </a:p>
          <a:p>
            <a:r>
              <a:rPr lang="fr-FR" sz="1400" b="1" dirty="0" smtClean="0">
                <a:solidFill>
                  <a:srgbClr val="0070C0"/>
                </a:solidFill>
              </a:rPr>
              <a:t>ECS 1</a:t>
            </a:r>
            <a:r>
              <a:rPr lang="fr-FR" sz="1400" b="1" baseline="30000" dirty="0" smtClean="0">
                <a:solidFill>
                  <a:srgbClr val="0070C0"/>
                </a:solidFill>
              </a:rPr>
              <a:t>ère</a:t>
            </a:r>
            <a:r>
              <a:rPr lang="fr-FR" sz="1400" b="1" dirty="0" smtClean="0">
                <a:solidFill>
                  <a:srgbClr val="0070C0"/>
                </a:solidFill>
              </a:rPr>
              <a:t> :</a:t>
            </a:r>
            <a:r>
              <a:rPr lang="fr-FR" sz="1400" dirty="0" smtClean="0">
                <a:solidFill>
                  <a:srgbClr val="0070C0"/>
                </a:solidFill>
              </a:rPr>
              <a:t> énergies fossiles, énergies renouvelables.</a:t>
            </a:r>
            <a:endParaRPr lang="fr-FR" sz="1400" dirty="0">
              <a:solidFill>
                <a:srgbClr val="0070C0"/>
              </a:solidFill>
            </a:endParaRPr>
          </a:p>
        </p:txBody>
      </p:sp>
      <p:sp>
        <p:nvSpPr>
          <p:cNvPr id="11" name="ZoneTexte 10">
            <a:extLst>
              <a:ext uri="{FF2B5EF4-FFF2-40B4-BE49-F238E27FC236}">
                <a16:creationId xmlns:a16="http://schemas.microsoft.com/office/drawing/2014/main" id="{32351943-116F-4DAC-A099-7015F482EFED}"/>
              </a:ext>
            </a:extLst>
          </p:cNvPr>
          <p:cNvSpPr txBox="1"/>
          <p:nvPr/>
        </p:nvSpPr>
        <p:spPr>
          <a:xfrm>
            <a:off x="73152" y="2403478"/>
            <a:ext cx="5623560" cy="4401205"/>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400" b="1" dirty="0" smtClean="0"/>
              <a:t>Discussions et approches :</a:t>
            </a:r>
            <a:endParaRPr lang="fr-FR" sz="1400" b="1" dirty="0"/>
          </a:p>
          <a:p>
            <a:pPr marL="285750" lvl="1" indent="-285750" algn="just">
              <a:buFont typeface="Wingdings" panose="05000000000000000000" pitchFamily="2" charset="2"/>
              <a:buChar char="Ø"/>
            </a:pPr>
            <a:r>
              <a:rPr lang="fr-FR" sz="1400" dirty="0">
                <a:solidFill>
                  <a:srgbClr val="FF0000"/>
                </a:solidFill>
              </a:rPr>
              <a:t>une connaissance détaillée des différentes stratégies d’atténuation et d’adaptation n’est pas </a:t>
            </a:r>
            <a:r>
              <a:rPr lang="fr-FR" sz="1400" dirty="0" smtClean="0">
                <a:solidFill>
                  <a:srgbClr val="FF0000"/>
                </a:solidFill>
              </a:rPr>
              <a:t>attendue.</a:t>
            </a:r>
          </a:p>
          <a:p>
            <a:pPr marL="285750" lvl="1" indent="-285750" algn="just">
              <a:buFont typeface="Wingdings" panose="05000000000000000000" pitchFamily="2" charset="2"/>
              <a:buChar char="Ø"/>
            </a:pPr>
            <a:r>
              <a:rPr lang="fr-FR" sz="1400" dirty="0">
                <a:solidFill>
                  <a:srgbClr val="FF0000"/>
                </a:solidFill>
              </a:rPr>
              <a:t>plusieurs éléments de cette partie sont abordés en enseignement scientifique de la classe terminale.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Ils </a:t>
            </a:r>
            <a:r>
              <a:rPr lang="fr-FR" sz="1400" dirty="0">
                <a:solidFill>
                  <a:srgbClr val="FF0000"/>
                </a:solidFill>
              </a:rPr>
              <a:t>sont mobilisés ici comme outils d’analyse.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Il </a:t>
            </a:r>
            <a:r>
              <a:rPr lang="fr-FR" sz="1400" dirty="0">
                <a:solidFill>
                  <a:srgbClr val="FF0000"/>
                </a:solidFill>
              </a:rPr>
              <a:t>ne s’agit pas de réaliser un catalogue des conséquences du réchauffement climatique ni des actions </a:t>
            </a:r>
            <a:r>
              <a:rPr lang="fr-FR" sz="1400" dirty="0" smtClean="0">
                <a:solidFill>
                  <a:srgbClr val="FF0000"/>
                </a:solidFill>
              </a:rPr>
              <a:t>possibles</a:t>
            </a:r>
            <a:r>
              <a:rPr lang="fr-FR" sz="1400" dirty="0">
                <a:solidFill>
                  <a:srgbClr val="FF0000"/>
                </a:solidFill>
              </a:rPr>
              <a:t>.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À </a:t>
            </a:r>
            <a:r>
              <a:rPr lang="fr-FR" sz="1400" dirty="0">
                <a:solidFill>
                  <a:srgbClr val="FF0000"/>
                </a:solidFill>
              </a:rPr>
              <a:t>partir d’un nombre réduit d’exemples, </a:t>
            </a:r>
            <a:r>
              <a:rPr lang="fr-FR" sz="1400" dirty="0" smtClean="0">
                <a:solidFill>
                  <a:srgbClr val="FF0000"/>
                </a:solidFill>
              </a:rPr>
              <a:t>réinvestir </a:t>
            </a:r>
            <a:r>
              <a:rPr lang="fr-FR" sz="1400" dirty="0">
                <a:solidFill>
                  <a:srgbClr val="FF0000"/>
                </a:solidFill>
              </a:rPr>
              <a:t>les connaissances et outils vus précédemment pour comprendre un problème donné, à partir d’un corpus d’informations fournies. </a:t>
            </a:r>
            <a:endParaRPr lang="fr-FR" sz="1400" dirty="0" smtClean="0">
              <a:solidFill>
                <a:srgbClr val="FF0000"/>
              </a:solidFill>
            </a:endParaRPr>
          </a:p>
          <a:p>
            <a:pPr marL="285750" lvl="1" indent="-285750" algn="just">
              <a:buFont typeface="Wingdings" panose="05000000000000000000" pitchFamily="2" charset="2"/>
              <a:buChar char="Ø"/>
            </a:pPr>
            <a:r>
              <a:rPr lang="fr-FR" sz="1400" dirty="0" smtClean="0">
                <a:solidFill>
                  <a:srgbClr val="FF0000"/>
                </a:solidFill>
              </a:rPr>
              <a:t>Complémentarité </a:t>
            </a:r>
            <a:r>
              <a:rPr lang="fr-FR" sz="1400" dirty="0">
                <a:solidFill>
                  <a:srgbClr val="FF0000"/>
                </a:solidFill>
              </a:rPr>
              <a:t>avec ce qui est développé en </a:t>
            </a:r>
            <a:r>
              <a:rPr lang="fr-FR" sz="1400" dirty="0" smtClean="0">
                <a:solidFill>
                  <a:srgbClr val="FF0000"/>
                </a:solidFill>
              </a:rPr>
              <a:t>ECS. </a:t>
            </a:r>
          </a:p>
          <a:p>
            <a:pPr marL="285750" lvl="1" indent="-285750" algn="just">
              <a:buFont typeface="Wingdings" panose="05000000000000000000" pitchFamily="2" charset="2"/>
              <a:buChar char="Ø"/>
            </a:pPr>
            <a:r>
              <a:rPr lang="fr-FR" sz="1400" dirty="0" smtClean="0">
                <a:solidFill>
                  <a:srgbClr val="FF0000"/>
                </a:solidFill>
              </a:rPr>
              <a:t>Dans </a:t>
            </a:r>
            <a:r>
              <a:rPr lang="fr-FR" sz="1400" dirty="0">
                <a:solidFill>
                  <a:srgbClr val="FF0000"/>
                </a:solidFill>
              </a:rPr>
              <a:t>la mesure du possible, </a:t>
            </a:r>
            <a:r>
              <a:rPr lang="fr-FR" sz="1400" dirty="0" smtClean="0">
                <a:solidFill>
                  <a:srgbClr val="FF0000"/>
                </a:solidFill>
              </a:rPr>
              <a:t>favoriser </a:t>
            </a:r>
            <a:r>
              <a:rPr lang="fr-FR" sz="1400" dirty="0">
                <a:solidFill>
                  <a:srgbClr val="FF0000"/>
                </a:solidFill>
              </a:rPr>
              <a:t>une démarche de projet en étudiant un exemple de manière approfondie, en insistant sur les méthodes d’études, d’évaluation et de synthèse (revues systématiques, méta-analyses).</a:t>
            </a:r>
          </a:p>
          <a:p>
            <a:pPr marL="285750" lvl="1" indent="-285750" algn="just">
              <a:buFont typeface="Wingdings" panose="05000000000000000000" pitchFamily="2" charset="2"/>
              <a:buChar char="Ø"/>
            </a:pPr>
            <a:r>
              <a:rPr lang="fr-FR" sz="1400" dirty="0">
                <a:solidFill>
                  <a:srgbClr val="FF0000"/>
                </a:solidFill>
              </a:rPr>
              <a:t>On insiste enfin sur la complémentarité entre atténuation et adaptation, entre démarche individuelle et démarche collective, et entre politiques nationales et internationales, pour faire face au réchauffement </a:t>
            </a:r>
            <a:r>
              <a:rPr lang="fr-FR" sz="1400" dirty="0" smtClean="0">
                <a:solidFill>
                  <a:srgbClr val="FF0000"/>
                </a:solidFill>
              </a:rPr>
              <a:t>climatique.</a:t>
            </a:r>
          </a:p>
        </p:txBody>
      </p:sp>
      <p:sp>
        <p:nvSpPr>
          <p:cNvPr id="14" name="ZoneTexte 13">
            <a:extLst>
              <a:ext uri="{FF2B5EF4-FFF2-40B4-BE49-F238E27FC236}">
                <a16:creationId xmlns:a16="http://schemas.microsoft.com/office/drawing/2014/main" id="{A91216B6-67BD-4E37-9757-61A3E2CBCAAC}"/>
              </a:ext>
            </a:extLst>
          </p:cNvPr>
          <p:cNvSpPr txBox="1"/>
          <p:nvPr/>
        </p:nvSpPr>
        <p:spPr>
          <a:xfrm>
            <a:off x="5806440" y="6403099"/>
            <a:ext cx="6281928" cy="276999"/>
          </a:xfrm>
          <a:prstGeom prst="rect">
            <a:avLst/>
          </a:prstGeom>
          <a:noFill/>
          <a:ln w="19050">
            <a:solidFill>
              <a:srgbClr val="0070C0"/>
            </a:solidFill>
          </a:ln>
        </p:spPr>
        <p:txBody>
          <a:bodyPr wrap="square" rtlCol="0">
            <a:spAutoFit/>
          </a:bodyPr>
          <a:lstStyle/>
          <a:p>
            <a:r>
              <a:rPr lang="fr-FR" sz="1200" b="1" dirty="0" smtClean="0">
                <a:latin typeface="Calibri" panose="020F0502020204030204" pitchFamily="34" charset="0"/>
                <a:ea typeface="Calibri" panose="020F0502020204030204" pitchFamily="34" charset="0"/>
                <a:cs typeface="Calibri" panose="020F0502020204030204" pitchFamily="34" charset="0"/>
              </a:rPr>
              <a:t>Mots </a:t>
            </a:r>
            <a:r>
              <a:rPr lang="fr-FR" sz="1200" b="1" dirty="0">
                <a:latin typeface="Calibri" panose="020F0502020204030204" pitchFamily="34" charset="0"/>
                <a:ea typeface="Calibri" panose="020F0502020204030204" pitchFamily="34" charset="0"/>
                <a:cs typeface="Calibri" panose="020F0502020204030204" pitchFamily="34" charset="0"/>
              </a:rPr>
              <a:t>clés : élaboration du consensus scientifique, stratégies d’atténuation et d’adaptation.</a:t>
            </a:r>
            <a:endParaRPr lang="fr-FR" sz="20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50331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629</TotalTime>
  <Words>2314</Words>
  <Application>Microsoft Office PowerPoint</Application>
  <PresentationFormat>Grand écran</PresentationFormat>
  <Paragraphs>127</Paragraphs>
  <Slides>12</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12</vt:i4>
      </vt:variant>
    </vt:vector>
  </HeadingPairs>
  <TitlesOfParts>
    <vt:vector size="21" baseType="lpstr">
      <vt:lpstr>SimSun</vt:lpstr>
      <vt:lpstr>Arial</vt:lpstr>
      <vt:lpstr>Calibri</vt:lpstr>
      <vt:lpstr>Calibri Light</vt:lpstr>
      <vt:lpstr>Liberation Serif</vt:lpstr>
      <vt:lpstr>Lucida Sans</vt:lpstr>
      <vt:lpstr>Wingdings</vt:lpstr>
      <vt:lpstr>Wingdings 3</vt:lpstr>
      <vt:lpstr>Thème Office</vt:lpstr>
      <vt:lpstr>Présentation PowerPoint</vt:lpstr>
      <vt:lpstr>Présentation PowerPoint</vt:lpstr>
      <vt:lpstr>Quelques documents permettant d'avoir une vue globale de la partie "climats"  </vt:lpstr>
      <vt:lpstr>Bilan des mécanismes intervenant dans les variations climatiques (carte mentale) :   </vt:lpstr>
      <vt:lpstr>Présentation PowerPoint</vt:lpstr>
      <vt:lpstr>Frise bilan :  variations, méthode d’étude et causes. </vt:lpstr>
      <vt:lpstr>Ressource mettant en relation le climat au carbonifère (glaciation) et au permien (réchauffement) avec des données paléogéographiques et paléoécologiques </vt:lpstr>
      <vt:lpstr>Proposition d’activité pour modéliser le climat de la Terre en modifiants certains paramètres orbitaux (constante solaire, inclinaison de l’axe de rotation excentricité de l’orbite</vt:lpstr>
      <vt:lpstr>Présentation PowerPoint</vt:lpstr>
      <vt:lpstr>Logiciel C-Roads : fiche technique et proposition d'une séquence de simulation de l'organisation d'une COP</vt:lpstr>
      <vt:lpstr>Présentation PowerPoint</vt:lpstr>
      <vt:lpstr>Spiralité des apprentissages et repères de progressivité (académie de Toulouse)</vt:lpstr>
    </vt:vector>
  </TitlesOfParts>
  <Company>Académie de Grenoble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JMS</dc:creator>
  <cp:lastModifiedBy>JMS</cp:lastModifiedBy>
  <cp:revision>14</cp:revision>
  <dcterms:created xsi:type="dcterms:W3CDTF">2020-05-13T13:41:40Z</dcterms:created>
  <dcterms:modified xsi:type="dcterms:W3CDTF">2020-06-30T08:21:23Z</dcterms:modified>
</cp:coreProperties>
</file>