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1" r:id="rId2"/>
    <p:sldId id="256" r:id="rId3"/>
    <p:sldId id="257" r:id="rId4"/>
    <p:sldId id="258" r:id="rId5"/>
    <p:sldId id="259" r:id="rId6"/>
    <p:sldId id="260"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01" d="100"/>
          <a:sy n="101" d="100"/>
        </p:scale>
        <p:origin x="150" y="2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D6E442-ADB3-4C45-81CE-10A3A7C337D6}" type="datetimeFigureOut">
              <a:rPr lang="fr-FR" smtClean="0"/>
              <a:pPr/>
              <a:t>30/06/2020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20E8CC-3764-47BF-B364-1776148D9B9E}" type="slidenum">
              <a:rPr lang="fr-FR" smtClean="0"/>
              <a:pPr/>
              <a:t>‹N°›</a:t>
            </a:fld>
            <a:endParaRPr lang="fr-FR"/>
          </a:p>
        </p:txBody>
      </p:sp>
    </p:spTree>
    <p:extLst>
      <p:ext uri="{BB962C8B-B14F-4D97-AF65-F5344CB8AC3E}">
        <p14:creationId xmlns:p14="http://schemas.microsoft.com/office/powerpoint/2010/main" val="3060022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391292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2701648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2517470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958222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2220791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3587015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949219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2543134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912074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3240316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3772128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B35929-1FDD-421F-8AB9-0C5458C097B1}" type="datetimeFigureOut">
              <a:rPr lang="fr-FR" smtClean="0"/>
              <a:pPr/>
              <a:t>30/06/2020</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CEEEA8-4B0F-42DF-B42B-19B6B18326DF}" type="slidenum">
              <a:rPr lang="fr-FR" smtClean="0"/>
              <a:pPr/>
              <a:t>‹N°›</a:t>
            </a:fld>
            <a:endParaRPr lang="fr-FR"/>
          </a:p>
        </p:txBody>
      </p:sp>
    </p:spTree>
    <p:extLst>
      <p:ext uri="{BB962C8B-B14F-4D97-AF65-F5344CB8AC3E}">
        <p14:creationId xmlns:p14="http://schemas.microsoft.com/office/powerpoint/2010/main" val="13360067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magistere.education.fr/ac-grenoble/mod/book/view.php?id=702252&amp;chapterid=6427"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6012" y="1"/>
            <a:ext cx="11920737" cy="1152524"/>
          </a:xfrm>
        </p:spPr>
        <p:txBody>
          <a:bodyPr>
            <a:normAutofit/>
          </a:bodyPr>
          <a:lstStyle/>
          <a:p>
            <a:r>
              <a:rPr lang="fr-FR" sz="3200" b="1" dirty="0" smtClean="0">
                <a:latin typeface="Arial" panose="020B0604020202020204" pitchFamily="34" charset="0"/>
                <a:ea typeface="SimSun"/>
                <a:cs typeface="Arial" panose="020B0604020202020204" pitchFamily="34" charset="0"/>
              </a:rPr>
              <a:t>Progression pour </a:t>
            </a:r>
            <a:r>
              <a:rPr lang="fr-FR" sz="3200" b="1" dirty="0" smtClean="0">
                <a:latin typeface="Arial" panose="020B0604020202020204" pitchFamily="34" charset="0"/>
                <a:ea typeface="SimSun"/>
                <a:cs typeface="Arial" panose="020B0604020202020204" pitchFamily="34" charset="0"/>
              </a:rPr>
              <a:t>"</a:t>
            </a:r>
            <a:r>
              <a:rPr lang="fr-FR" sz="3200" b="1" dirty="0" smtClean="0">
                <a:latin typeface="Arial" panose="020B0604020202020204" pitchFamily="34" charset="0"/>
                <a:cs typeface="Arial" panose="020B0604020202020204" pitchFamily="34" charset="0"/>
              </a:rPr>
              <a:t>3.2. </a:t>
            </a:r>
            <a:r>
              <a:rPr lang="fr-FR" sz="3200" b="1" dirty="0">
                <a:latin typeface="Arial" panose="020B0604020202020204" pitchFamily="34" charset="0"/>
                <a:cs typeface="Arial" panose="020B0604020202020204" pitchFamily="34" charset="0"/>
              </a:rPr>
              <a:t>Produire le mouvement : contraction musculaire et apport </a:t>
            </a:r>
            <a:r>
              <a:rPr lang="fr-FR" sz="3200" b="1" dirty="0" smtClean="0">
                <a:latin typeface="Arial" panose="020B0604020202020204" pitchFamily="34" charset="0"/>
                <a:cs typeface="Arial" panose="020B0604020202020204" pitchFamily="34" charset="0"/>
              </a:rPr>
              <a:t>d’énergie"</a:t>
            </a:r>
            <a:endParaRPr lang="fr-FR" sz="3200" b="1" dirty="0">
              <a:latin typeface="Arial" panose="020B0604020202020204" pitchFamily="34" charset="0"/>
              <a:cs typeface="Arial" panose="020B0604020202020204" pitchFamily="34" charset="0"/>
            </a:endParaRPr>
          </a:p>
        </p:txBody>
      </p:sp>
      <p:pic>
        <p:nvPicPr>
          <p:cNvPr id="1026" name="Picture 2" descr="D:\Documents\Formation et inspections\Inspection\FF\Reforme bac\JDI\2020\documents magistere\progressionmouvement.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834147" y="1690688"/>
            <a:ext cx="8092658" cy="5075601"/>
          </a:xfrm>
          <a:prstGeom prst="rect">
            <a:avLst/>
          </a:prstGeom>
          <a:noFill/>
        </p:spPr>
      </p:pic>
      <p:sp>
        <p:nvSpPr>
          <p:cNvPr id="3" name="ZoneTexte 2"/>
          <p:cNvSpPr txBox="1"/>
          <p:nvPr/>
        </p:nvSpPr>
        <p:spPr>
          <a:xfrm>
            <a:off x="176013" y="1321356"/>
            <a:ext cx="11750792" cy="369332"/>
          </a:xfrm>
          <a:prstGeom prst="rect">
            <a:avLst/>
          </a:prstGeom>
          <a:noFill/>
        </p:spPr>
        <p:txBody>
          <a:bodyPr wrap="square" rtlCol="0">
            <a:spAutoFit/>
          </a:bodyPr>
          <a:lstStyle/>
          <a:p>
            <a:r>
              <a:rPr lang="fr-FR" dirty="0">
                <a:hlinkClick r:id="rId3"/>
              </a:rPr>
              <a:t>https://</a:t>
            </a:r>
            <a:r>
              <a:rPr lang="fr-FR" dirty="0" smtClean="0">
                <a:hlinkClick r:id="rId3"/>
              </a:rPr>
              <a:t>magistere.education.fr/ac-grenoble/mod/book/view.php?id=702252&amp;chapterid=6427</a:t>
            </a:r>
            <a:r>
              <a:rPr lang="fr-FR" dirty="0" smtClean="0"/>
              <a:t> </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B7CEE2F9-6D48-4B84-805B-940601940EB4}"/>
              </a:ext>
            </a:extLst>
          </p:cNvPr>
          <p:cNvSpPr txBox="1"/>
          <p:nvPr/>
        </p:nvSpPr>
        <p:spPr>
          <a:xfrm>
            <a:off x="150995" y="188176"/>
            <a:ext cx="2324576"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fr-FR" sz="1200" b="1" dirty="0"/>
              <a:t>Classe de Terminale</a:t>
            </a:r>
          </a:p>
          <a:p>
            <a:r>
              <a:rPr lang="fr-FR" sz="1200" b="1" dirty="0"/>
              <a:t>THEMATIQUE :</a:t>
            </a:r>
          </a:p>
          <a:p>
            <a:r>
              <a:rPr lang="fr-FR" sz="1200" b="1" dirty="0"/>
              <a:t>Corps humain et santé</a:t>
            </a:r>
          </a:p>
        </p:txBody>
      </p:sp>
      <p:sp>
        <p:nvSpPr>
          <p:cNvPr id="6" name="ZoneTexte 5">
            <a:extLst>
              <a:ext uri="{FF2B5EF4-FFF2-40B4-BE49-F238E27FC236}">
                <a16:creationId xmlns:a16="http://schemas.microsoft.com/office/drawing/2014/main" id="{5A7319B2-606A-4F76-8F07-1755347D2A2A}"/>
              </a:ext>
            </a:extLst>
          </p:cNvPr>
          <p:cNvSpPr txBox="1"/>
          <p:nvPr/>
        </p:nvSpPr>
        <p:spPr>
          <a:xfrm>
            <a:off x="5290456" y="204302"/>
            <a:ext cx="6538687" cy="64633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fr-FR" b="1" dirty="0"/>
              <a:t>Sous-thème : La cellule musculaire : une structure spécialisée permettant son propre raccourcissement</a:t>
            </a:r>
            <a:r>
              <a:rPr lang="fr-FR" dirty="0"/>
              <a:t>	</a:t>
            </a:r>
          </a:p>
        </p:txBody>
      </p:sp>
      <p:sp>
        <p:nvSpPr>
          <p:cNvPr id="7" name="ZoneTexte 6">
            <a:extLst>
              <a:ext uri="{FF2B5EF4-FFF2-40B4-BE49-F238E27FC236}">
                <a16:creationId xmlns:a16="http://schemas.microsoft.com/office/drawing/2014/main" id="{B848954D-4914-420B-B386-BD2788029894}"/>
              </a:ext>
            </a:extLst>
          </p:cNvPr>
          <p:cNvSpPr txBox="1"/>
          <p:nvPr/>
        </p:nvSpPr>
        <p:spPr>
          <a:xfrm>
            <a:off x="2530164" y="188176"/>
            <a:ext cx="2694190" cy="64633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fr-FR" sz="1200" b="1" dirty="0"/>
              <a:t>Thème </a:t>
            </a:r>
            <a:r>
              <a:rPr lang="fr-FR" sz="1200" b="1" dirty="0" smtClean="0"/>
              <a:t>:</a:t>
            </a:r>
          </a:p>
          <a:p>
            <a:r>
              <a:rPr lang="fr-FR" sz="1200" b="1" dirty="0"/>
              <a:t>Produire le mouvement : contraction musculaire et apport d’énergie</a:t>
            </a:r>
          </a:p>
        </p:txBody>
      </p:sp>
      <p:sp>
        <p:nvSpPr>
          <p:cNvPr id="8" name="ZoneTexte 7">
            <a:extLst>
              <a:ext uri="{FF2B5EF4-FFF2-40B4-BE49-F238E27FC236}">
                <a16:creationId xmlns:a16="http://schemas.microsoft.com/office/drawing/2014/main" id="{5E2C578C-E7F8-4546-AF5F-1B3E239CC8D9}"/>
              </a:ext>
            </a:extLst>
          </p:cNvPr>
          <p:cNvSpPr txBox="1"/>
          <p:nvPr/>
        </p:nvSpPr>
        <p:spPr>
          <a:xfrm>
            <a:off x="5290456" y="928347"/>
            <a:ext cx="6538686" cy="3170099"/>
          </a:xfrm>
          <a:prstGeom prst="rect">
            <a:avLst/>
          </a:prstGeom>
          <a:noFill/>
          <a:ln w="19050">
            <a:solidFill>
              <a:srgbClr val="FF0000"/>
            </a:solidFill>
          </a:ln>
        </p:spPr>
        <p:txBody>
          <a:bodyPr wrap="square" rtlCol="0">
            <a:spAutoFit/>
          </a:bodyPr>
          <a:lstStyle/>
          <a:p>
            <a:pPr algn="just"/>
            <a:r>
              <a:rPr lang="fr-FR" sz="1600" b="1" dirty="0"/>
              <a:t>Objectifs</a:t>
            </a:r>
            <a:r>
              <a:rPr lang="fr-FR" sz="1600" b="1" dirty="0">
                <a:solidFill>
                  <a:srgbClr val="FF0000"/>
                </a:solidFill>
              </a:rPr>
              <a:t> </a:t>
            </a:r>
            <a:r>
              <a:rPr lang="fr-FR" sz="1600" b="1" dirty="0" smtClean="0"/>
              <a:t>du programme :</a:t>
            </a:r>
            <a:endParaRPr lang="fr-FR" sz="1600" dirty="0"/>
          </a:p>
          <a:p>
            <a:pPr algn="just"/>
            <a:r>
              <a:rPr lang="fr-FR" sz="1600" dirty="0">
                <a:sym typeface="Wingdings 3" panose="05040102010807070707" pitchFamily="18" charset="2"/>
              </a:rPr>
              <a:t>Les élèves apprennent </a:t>
            </a:r>
            <a:r>
              <a:rPr lang="fr-FR" sz="1600" dirty="0" smtClean="0">
                <a:sym typeface="Wingdings 3" panose="05040102010807070707" pitchFamily="18" charset="2"/>
              </a:rPr>
              <a:t>:</a:t>
            </a:r>
          </a:p>
          <a:p>
            <a:pPr marL="193675" indent="-193675">
              <a:buFontTx/>
              <a:buChar char="-"/>
            </a:pPr>
            <a:r>
              <a:rPr lang="fr-FR" sz="1400" dirty="0" smtClean="0">
                <a:ea typeface="Calibri" panose="020F0502020204030204" pitchFamily="34" charset="0"/>
                <a:cs typeface="Calibri" panose="020F0502020204030204" pitchFamily="34" charset="0"/>
              </a:rPr>
              <a:t>que le </a:t>
            </a:r>
            <a:r>
              <a:rPr lang="fr-FR" sz="1400" dirty="0">
                <a:ea typeface="Calibri" panose="020F0502020204030204" pitchFamily="34" charset="0"/>
                <a:cs typeface="Calibri" panose="020F0502020204030204" pitchFamily="34" charset="0"/>
              </a:rPr>
              <a:t>muscle strié est un ensemble de cellules musculaires dites striées, organisées en faisceaux musculaires. </a:t>
            </a:r>
            <a:endParaRPr lang="fr-FR" sz="1400" dirty="0" smtClean="0">
              <a:ea typeface="Calibri" panose="020F0502020204030204" pitchFamily="34" charset="0"/>
              <a:cs typeface="Calibri" panose="020F0502020204030204" pitchFamily="34" charset="0"/>
            </a:endParaRPr>
          </a:p>
          <a:p>
            <a:pPr marL="193675" indent="-193675">
              <a:buFontTx/>
              <a:buChar char="-"/>
            </a:pPr>
            <a:r>
              <a:rPr lang="fr-FR" sz="1400" dirty="0">
                <a:ea typeface="Calibri" panose="020F0502020204030204" pitchFamily="34" charset="0"/>
                <a:cs typeface="Calibri" panose="020F0502020204030204" pitchFamily="34" charset="0"/>
              </a:rPr>
              <a:t>que </a:t>
            </a:r>
            <a:r>
              <a:rPr lang="fr-FR" sz="1400" dirty="0" smtClean="0">
                <a:ea typeface="Calibri" panose="020F0502020204030204" pitchFamily="34" charset="0"/>
                <a:cs typeface="Calibri" panose="020F0502020204030204" pitchFamily="34" charset="0"/>
              </a:rPr>
              <a:t>le </a:t>
            </a:r>
            <a:r>
              <a:rPr lang="fr-FR" sz="1400" dirty="0">
                <a:ea typeface="Calibri" panose="020F0502020204030204" pitchFamily="34" charset="0"/>
                <a:cs typeface="Calibri" panose="020F0502020204030204" pitchFamily="34" charset="0"/>
              </a:rPr>
              <a:t>raccourcissement et l’épaississement des muscles lors de la contraction musculaire permettent le mouvement relatif des deux os auxquels ils sont reliés par des tendons.</a:t>
            </a:r>
          </a:p>
          <a:p>
            <a:pPr marL="193675" indent="-193675">
              <a:buFontTx/>
              <a:buChar char="-"/>
            </a:pPr>
            <a:r>
              <a:rPr lang="fr-FR" sz="1400" dirty="0">
                <a:ea typeface="Calibri" panose="020F0502020204030204" pitchFamily="34" charset="0"/>
                <a:cs typeface="Calibri" panose="020F0502020204030204" pitchFamily="34" charset="0"/>
              </a:rPr>
              <a:t>que </a:t>
            </a:r>
            <a:r>
              <a:rPr lang="fr-FR" sz="1400" dirty="0" smtClean="0">
                <a:ea typeface="Calibri" panose="020F0502020204030204" pitchFamily="34" charset="0"/>
                <a:cs typeface="Calibri" panose="020F0502020204030204" pitchFamily="34" charset="0"/>
              </a:rPr>
              <a:t>la </a:t>
            </a:r>
            <a:r>
              <a:rPr lang="fr-FR" sz="1400" dirty="0">
                <a:ea typeface="Calibri" panose="020F0502020204030204" pitchFamily="34" charset="0"/>
                <a:cs typeface="Calibri" panose="020F0502020204030204" pitchFamily="34" charset="0"/>
              </a:rPr>
              <a:t>cellule musculaire, cellule spécialisée, est caractérisée par un cytosquelette particulier (actine et myosine) permettant le raccourcissement de la cellule.</a:t>
            </a:r>
          </a:p>
          <a:p>
            <a:pPr marL="193675" indent="-193675">
              <a:buFontTx/>
              <a:buChar char="-"/>
            </a:pPr>
            <a:r>
              <a:rPr lang="fr-FR" sz="1400" dirty="0">
                <a:ea typeface="Calibri" panose="020F0502020204030204" pitchFamily="34" charset="0"/>
                <a:cs typeface="Calibri" panose="020F0502020204030204" pitchFamily="34" charset="0"/>
              </a:rPr>
              <a:t>que </a:t>
            </a:r>
            <a:r>
              <a:rPr lang="fr-FR" sz="1400" dirty="0" smtClean="0">
                <a:ea typeface="Calibri" panose="020F0502020204030204" pitchFamily="34" charset="0"/>
                <a:cs typeface="Calibri" panose="020F0502020204030204" pitchFamily="34" charset="0"/>
              </a:rPr>
              <a:t>la </a:t>
            </a:r>
            <a:r>
              <a:rPr lang="fr-FR" sz="1400" dirty="0">
                <a:ea typeface="Calibri" panose="020F0502020204030204" pitchFamily="34" charset="0"/>
                <a:cs typeface="Calibri" panose="020F0502020204030204" pitchFamily="34" charset="0"/>
              </a:rPr>
              <a:t>contraction musculaire nécessite des ions calcium et l’utilisation d’ATP comme source d’énergie.</a:t>
            </a:r>
          </a:p>
          <a:p>
            <a:pPr marL="193675" indent="-193675">
              <a:buFontTx/>
              <a:buChar char="-"/>
            </a:pPr>
            <a:r>
              <a:rPr lang="fr-FR" sz="1400" dirty="0">
                <a:ea typeface="Calibri" panose="020F0502020204030204" pitchFamily="34" charset="0"/>
                <a:cs typeface="Calibri" panose="020F0502020204030204" pitchFamily="34" charset="0"/>
              </a:rPr>
              <a:t>que </a:t>
            </a:r>
            <a:r>
              <a:rPr lang="fr-FR" sz="1400" dirty="0" smtClean="0">
                <a:ea typeface="Calibri" panose="020F0502020204030204" pitchFamily="34" charset="0"/>
                <a:cs typeface="Calibri" panose="020F0502020204030204" pitchFamily="34" charset="0"/>
              </a:rPr>
              <a:t>dans </a:t>
            </a:r>
            <a:r>
              <a:rPr lang="fr-FR" sz="1400" dirty="0">
                <a:ea typeface="Calibri" panose="020F0502020204030204" pitchFamily="34" charset="0"/>
                <a:cs typeface="Calibri" panose="020F0502020204030204" pitchFamily="34" charset="0"/>
              </a:rPr>
              <a:t>certaines myopathies, la dégénérescence des cellules musculaires est due à un défaut dans les interactions entre les protéines membranaires des cellules et la matrice </a:t>
            </a:r>
            <a:r>
              <a:rPr lang="fr-FR" sz="1400" dirty="0" err="1" smtClean="0">
                <a:ea typeface="Calibri" panose="020F0502020204030204" pitchFamily="34" charset="0"/>
                <a:cs typeface="Calibri" panose="020F0502020204030204" pitchFamily="34" charset="0"/>
              </a:rPr>
              <a:t>extra-cellulaire</a:t>
            </a:r>
            <a:r>
              <a:rPr lang="fr-FR" sz="1400" dirty="0" smtClean="0">
                <a:ea typeface="Calibri" panose="020F0502020204030204" pitchFamily="34" charset="0"/>
                <a:cs typeface="Calibri" panose="020F0502020204030204" pitchFamily="34" charset="0"/>
              </a:rPr>
              <a:t>.</a:t>
            </a:r>
            <a:endParaRPr lang="fr-FR" sz="1400" dirty="0">
              <a:ea typeface="Calibri" panose="020F0502020204030204" pitchFamily="34" charset="0"/>
              <a:cs typeface="Calibri" panose="020F0502020204030204" pitchFamily="34" charset="0"/>
              <a:sym typeface="Wingdings 3" panose="05040102010807070707" pitchFamily="18" charset="2"/>
            </a:endParaRPr>
          </a:p>
        </p:txBody>
      </p:sp>
      <p:sp>
        <p:nvSpPr>
          <p:cNvPr id="9" name="ZoneTexte 8">
            <a:extLst>
              <a:ext uri="{FF2B5EF4-FFF2-40B4-BE49-F238E27FC236}">
                <a16:creationId xmlns:a16="http://schemas.microsoft.com/office/drawing/2014/main" id="{C18FB186-6BF0-4507-A6A2-CCDE0525F375}"/>
              </a:ext>
            </a:extLst>
          </p:cNvPr>
          <p:cNvSpPr txBox="1"/>
          <p:nvPr/>
        </p:nvSpPr>
        <p:spPr>
          <a:xfrm>
            <a:off x="174172" y="885006"/>
            <a:ext cx="5018766" cy="1600438"/>
          </a:xfrm>
          <a:prstGeom prst="rect">
            <a:avLst/>
          </a:prstGeom>
          <a:noFill/>
          <a:ln w="19050">
            <a:solidFill>
              <a:srgbClr val="7030A0"/>
            </a:solidFill>
          </a:ln>
        </p:spPr>
        <p:txBody>
          <a:bodyPr wrap="square" rtlCol="0">
            <a:spAutoFit/>
          </a:bodyPr>
          <a:lstStyle/>
          <a:p>
            <a:r>
              <a:rPr lang="fr-FR" sz="1400" b="1" dirty="0" smtClean="0">
                <a:solidFill>
                  <a:srgbClr val="0070C0"/>
                </a:solidFill>
              </a:rPr>
              <a:t>C4 </a:t>
            </a:r>
            <a:r>
              <a:rPr lang="fr-FR" sz="1400" b="1" dirty="0">
                <a:solidFill>
                  <a:srgbClr val="0070C0"/>
                </a:solidFill>
              </a:rPr>
              <a:t>: </a:t>
            </a:r>
            <a:r>
              <a:rPr lang="fr-FR" sz="1400" dirty="0">
                <a:solidFill>
                  <a:srgbClr val="0070C0"/>
                </a:solidFill>
              </a:rPr>
              <a:t>cellule, activité </a:t>
            </a:r>
            <a:r>
              <a:rPr lang="fr-FR" sz="1400" dirty="0" smtClean="0">
                <a:solidFill>
                  <a:srgbClr val="0070C0"/>
                </a:solidFill>
              </a:rPr>
              <a:t>musculaire. Besoins et transports dans l'organisme.</a:t>
            </a:r>
          </a:p>
          <a:p>
            <a:r>
              <a:rPr lang="fr-FR" sz="1400" b="1" dirty="0" smtClean="0">
                <a:solidFill>
                  <a:srgbClr val="0070C0"/>
                </a:solidFill>
              </a:rPr>
              <a:t>Seconde </a:t>
            </a:r>
            <a:r>
              <a:rPr lang="fr-FR" sz="1400" b="1" dirty="0">
                <a:solidFill>
                  <a:srgbClr val="0070C0"/>
                </a:solidFill>
              </a:rPr>
              <a:t>: </a:t>
            </a:r>
            <a:r>
              <a:rPr lang="fr-FR" sz="1400" dirty="0">
                <a:solidFill>
                  <a:srgbClr val="0070C0"/>
                </a:solidFill>
              </a:rPr>
              <a:t>cellules spécialisées et </a:t>
            </a:r>
            <a:r>
              <a:rPr lang="fr-FR" sz="1400" dirty="0" smtClean="0">
                <a:solidFill>
                  <a:srgbClr val="0070C0"/>
                </a:solidFill>
              </a:rPr>
              <a:t>matrice </a:t>
            </a:r>
            <a:r>
              <a:rPr lang="fr-FR" sz="1400" dirty="0" err="1" smtClean="0">
                <a:solidFill>
                  <a:srgbClr val="0070C0"/>
                </a:solidFill>
              </a:rPr>
              <a:t>extra-cellulaire</a:t>
            </a:r>
            <a:r>
              <a:rPr lang="fr-FR" sz="1400" dirty="0" smtClean="0">
                <a:solidFill>
                  <a:srgbClr val="0070C0"/>
                </a:solidFill>
              </a:rPr>
              <a:t> (adhérence).</a:t>
            </a:r>
          </a:p>
          <a:p>
            <a:r>
              <a:rPr lang="fr-FR" sz="1400" b="1" dirty="0" smtClean="0">
                <a:solidFill>
                  <a:srgbClr val="0070C0"/>
                </a:solidFill>
              </a:rPr>
              <a:t>Spé 1ère : </a:t>
            </a:r>
            <a:r>
              <a:rPr lang="fr-FR" sz="1400" dirty="0" smtClean="0">
                <a:solidFill>
                  <a:srgbClr val="0070C0"/>
                </a:solidFill>
              </a:rPr>
              <a:t>Expression du patrimoine génétique (transcription, traduction), mutations. Enzymes, biocatalyseurs codés par le génome.</a:t>
            </a:r>
          </a:p>
        </p:txBody>
      </p:sp>
      <p:sp>
        <p:nvSpPr>
          <p:cNvPr id="11" name="ZoneTexte 10">
            <a:extLst>
              <a:ext uri="{FF2B5EF4-FFF2-40B4-BE49-F238E27FC236}">
                <a16:creationId xmlns:a16="http://schemas.microsoft.com/office/drawing/2014/main" id="{32351943-116F-4DAC-A099-7015F482EFED}"/>
              </a:ext>
            </a:extLst>
          </p:cNvPr>
          <p:cNvSpPr txBox="1"/>
          <p:nvPr/>
        </p:nvSpPr>
        <p:spPr>
          <a:xfrm>
            <a:off x="174171" y="2531257"/>
            <a:ext cx="5018767" cy="2492990"/>
          </a:xfrm>
          <a:prstGeom prst="rect">
            <a:avLst/>
          </a:prstGeom>
          <a:solidFill>
            <a:schemeClr val="accent6">
              <a:lumMod val="20000"/>
              <a:lumOff val="80000"/>
            </a:schemeClr>
          </a:solidFill>
          <a:ln w="19050">
            <a:solidFill>
              <a:schemeClr val="tx1"/>
            </a:solidFill>
          </a:ln>
        </p:spPr>
        <p:txBody>
          <a:bodyPr wrap="square" rtlCol="0">
            <a:spAutoFit/>
          </a:bodyPr>
          <a:lstStyle/>
          <a:p>
            <a:r>
              <a:rPr lang="fr-FR" sz="1600" b="1" dirty="0" smtClean="0"/>
              <a:t>Discussions et approches :</a:t>
            </a:r>
            <a:endParaRPr lang="fr-FR" sz="1600" b="1" dirty="0"/>
          </a:p>
          <a:p>
            <a:pPr marL="285750" lvl="1" indent="-285750">
              <a:buFont typeface="Wingdings" panose="05000000000000000000" pitchFamily="2" charset="2"/>
              <a:buChar char="Ø"/>
            </a:pPr>
            <a:r>
              <a:rPr lang="fr-FR" sz="1400" dirty="0">
                <a:solidFill>
                  <a:srgbClr val="FF0000"/>
                </a:solidFill>
              </a:rPr>
              <a:t>les mécanismes moléculaires de la contraction musculaire (complexe actine-myosine) sont principalement abordés pour introduire le besoin d’énergie à l’origine du mouvement. </a:t>
            </a:r>
            <a:endParaRPr lang="fr-FR" sz="1400" dirty="0" smtClean="0">
              <a:solidFill>
                <a:srgbClr val="FF0000"/>
              </a:solidFill>
            </a:endParaRPr>
          </a:p>
          <a:p>
            <a:pPr marL="285750" lvl="1" indent="-285750">
              <a:buFont typeface="Wingdings" panose="05000000000000000000" pitchFamily="2" charset="2"/>
              <a:buChar char="Ø"/>
            </a:pPr>
            <a:r>
              <a:rPr lang="fr-FR" sz="1400" dirty="0" smtClean="0">
                <a:solidFill>
                  <a:srgbClr val="FF0000"/>
                </a:solidFill>
              </a:rPr>
              <a:t>on </a:t>
            </a:r>
            <a:r>
              <a:rPr lang="fr-FR" sz="1400" dirty="0">
                <a:solidFill>
                  <a:srgbClr val="FF0000"/>
                </a:solidFill>
              </a:rPr>
              <a:t>se limite au muscle strié squelettique. </a:t>
            </a:r>
            <a:endParaRPr lang="fr-FR" sz="1400" dirty="0" smtClean="0">
              <a:solidFill>
                <a:srgbClr val="FF0000"/>
              </a:solidFill>
            </a:endParaRPr>
          </a:p>
          <a:p>
            <a:pPr marL="285750" lvl="1" indent="-285750">
              <a:buFont typeface="Wingdings" panose="05000000000000000000" pitchFamily="2" charset="2"/>
              <a:buChar char="Ø"/>
            </a:pPr>
            <a:r>
              <a:rPr lang="fr-FR" sz="1400" dirty="0" smtClean="0">
                <a:solidFill>
                  <a:srgbClr val="FF0000"/>
                </a:solidFill>
              </a:rPr>
              <a:t>les </a:t>
            </a:r>
            <a:r>
              <a:rPr lang="fr-FR" sz="1400" dirty="0">
                <a:solidFill>
                  <a:srgbClr val="FF0000"/>
                </a:solidFill>
              </a:rPr>
              <a:t>interactions moléculaires entre troponine et </a:t>
            </a:r>
            <a:r>
              <a:rPr lang="fr-FR" sz="1400" dirty="0" err="1">
                <a:solidFill>
                  <a:srgbClr val="FF0000"/>
                </a:solidFill>
              </a:rPr>
              <a:t>tropomyosine</a:t>
            </a:r>
            <a:r>
              <a:rPr lang="fr-FR" sz="1400" dirty="0">
                <a:solidFill>
                  <a:srgbClr val="FF0000"/>
                </a:solidFill>
              </a:rPr>
              <a:t> ne sont pas attendues. </a:t>
            </a:r>
            <a:endParaRPr lang="fr-FR" sz="1400" dirty="0" smtClean="0">
              <a:solidFill>
                <a:srgbClr val="FF0000"/>
              </a:solidFill>
            </a:endParaRPr>
          </a:p>
          <a:p>
            <a:pPr marL="285750" lvl="1" indent="-285750">
              <a:buFont typeface="Wingdings" panose="05000000000000000000" pitchFamily="2" charset="2"/>
              <a:buChar char="Ø"/>
            </a:pPr>
            <a:r>
              <a:rPr lang="fr-FR" sz="1400" dirty="0" smtClean="0">
                <a:solidFill>
                  <a:srgbClr val="FF0000"/>
                </a:solidFill>
              </a:rPr>
              <a:t>l’étude </a:t>
            </a:r>
            <a:r>
              <a:rPr lang="fr-FR" sz="1400" dirty="0">
                <a:solidFill>
                  <a:srgbClr val="FF0000"/>
                </a:solidFill>
              </a:rPr>
              <a:t>exhaustive d’une myopathie n’a pas à être </a:t>
            </a:r>
            <a:r>
              <a:rPr lang="fr-FR" sz="1400" dirty="0" smtClean="0">
                <a:solidFill>
                  <a:srgbClr val="FF0000"/>
                </a:solidFill>
              </a:rPr>
              <a:t>effectuée</a:t>
            </a:r>
          </a:p>
          <a:p>
            <a:pPr marL="285750" lvl="1" indent="-285750">
              <a:buFont typeface="Wingdings" panose="05000000000000000000" pitchFamily="2" charset="2"/>
              <a:buChar char="Ø"/>
            </a:pPr>
            <a:r>
              <a:rPr lang="fr-FR" sz="1400" dirty="0" smtClean="0">
                <a:solidFill>
                  <a:srgbClr val="FF0000"/>
                </a:solidFill>
              </a:rPr>
              <a:t>il </a:t>
            </a:r>
            <a:r>
              <a:rPr lang="fr-FR" sz="1400" dirty="0">
                <a:solidFill>
                  <a:srgbClr val="FF0000"/>
                </a:solidFill>
              </a:rPr>
              <a:t>s’agit plutôt de mobiliser les acquis de la classe de seconde sur la matrice </a:t>
            </a:r>
            <a:r>
              <a:rPr lang="fr-FR" sz="1400" dirty="0" err="1">
                <a:solidFill>
                  <a:srgbClr val="FF0000"/>
                </a:solidFill>
              </a:rPr>
              <a:t>extra-cellulaire</a:t>
            </a:r>
            <a:r>
              <a:rPr lang="fr-FR" sz="1400" dirty="0">
                <a:solidFill>
                  <a:srgbClr val="FF0000"/>
                </a:solidFill>
              </a:rPr>
              <a:t> et ceux de la classe de première sur les mutations à l’origine de myopathies..</a:t>
            </a:r>
            <a:endParaRPr lang="fr-FR" sz="1400" dirty="0" smtClean="0">
              <a:solidFill>
                <a:srgbClr val="FF0000"/>
              </a:solidFill>
            </a:endParaRPr>
          </a:p>
        </p:txBody>
      </p:sp>
      <p:sp>
        <p:nvSpPr>
          <p:cNvPr id="12" name="ZoneTexte 11">
            <a:extLst>
              <a:ext uri="{FF2B5EF4-FFF2-40B4-BE49-F238E27FC236}">
                <a16:creationId xmlns:a16="http://schemas.microsoft.com/office/drawing/2014/main" id="{A91216B6-67BD-4E37-9757-61A3E2CBCAAC}"/>
              </a:ext>
            </a:extLst>
          </p:cNvPr>
          <p:cNvSpPr txBox="1"/>
          <p:nvPr/>
        </p:nvSpPr>
        <p:spPr>
          <a:xfrm>
            <a:off x="174172" y="5098603"/>
            <a:ext cx="11678148" cy="1631216"/>
          </a:xfrm>
          <a:prstGeom prst="rect">
            <a:avLst/>
          </a:prstGeom>
          <a:solidFill>
            <a:schemeClr val="accent5">
              <a:lumMod val="40000"/>
              <a:lumOff val="60000"/>
            </a:schemeClr>
          </a:solidFill>
          <a:ln w="19050">
            <a:solidFill>
              <a:srgbClr val="0070C0"/>
            </a:solidFill>
          </a:ln>
        </p:spPr>
        <p:txBody>
          <a:bodyPr wrap="square" rtlCol="0">
            <a:spAutoFit/>
          </a:bodyPr>
          <a:lstStyle/>
          <a:p>
            <a:r>
              <a:rPr lang="fr-FR" sz="1600" b="1" dirty="0" smtClean="0"/>
              <a:t>Activités possibles :</a:t>
            </a:r>
          </a:p>
          <a:p>
            <a:pPr marL="285750" indent="-285750">
              <a:buFontTx/>
              <a:buChar char="-"/>
            </a:pPr>
            <a:r>
              <a:rPr lang="fr-FR" sz="1400" b="1" dirty="0" smtClean="0"/>
              <a:t>réaliser </a:t>
            </a:r>
            <a:r>
              <a:rPr lang="fr-FR" sz="1400" b="1" dirty="0"/>
              <a:t>et/ou observer au microscope optique et au microscope électronique des préparations de cellules musculaires striées, pour enrichir la notion de cellule eucaryote spécialisée.</a:t>
            </a:r>
          </a:p>
          <a:p>
            <a:pPr marL="285750" indent="-285750">
              <a:buFontTx/>
              <a:buChar char="-"/>
            </a:pPr>
            <a:r>
              <a:rPr lang="fr-FR" sz="1400" b="1" dirty="0" smtClean="0"/>
              <a:t>manipuler</a:t>
            </a:r>
            <a:r>
              <a:rPr lang="fr-FR" sz="1400" b="1" dirty="0"/>
              <a:t>, modéliser, recenser, extraire et organiser des informations et/ou manipuler (dissections, maquettes…) pour comprendre le fonctionnement du système musculo-articulaire.</a:t>
            </a:r>
          </a:p>
          <a:p>
            <a:pPr marL="285750" indent="-285750">
              <a:buFontTx/>
              <a:buChar char="-"/>
            </a:pPr>
            <a:r>
              <a:rPr lang="fr-FR" sz="1400" b="1" dirty="0" smtClean="0"/>
              <a:t>utiliser </a:t>
            </a:r>
            <a:r>
              <a:rPr lang="fr-FR" sz="1400" b="1" dirty="0"/>
              <a:t>un logiciel de modélisation moléculaire pour observer le pivotement des têtes de myosine.</a:t>
            </a:r>
          </a:p>
          <a:p>
            <a:pPr marL="285750" indent="-285750">
              <a:buFontTx/>
              <a:buChar char="-"/>
            </a:pPr>
            <a:r>
              <a:rPr lang="fr-FR" sz="1400" b="1" dirty="0" smtClean="0"/>
              <a:t>remobiliser </a:t>
            </a:r>
            <a:r>
              <a:rPr lang="fr-FR" sz="1400" b="1" dirty="0"/>
              <a:t>les acquis sur la matrice extracellulaire à travers l’exemple d’une myopathie</a:t>
            </a:r>
            <a:r>
              <a:rPr lang="fr-FR" sz="1400" b="1" dirty="0" smtClean="0"/>
              <a:t>.</a:t>
            </a:r>
            <a:endParaRPr lang="fr-FR" sz="1400" b="1" dirty="0"/>
          </a:p>
        </p:txBody>
      </p:sp>
      <p:sp>
        <p:nvSpPr>
          <p:cNvPr id="14" name="ZoneTexte 13">
            <a:extLst>
              <a:ext uri="{FF2B5EF4-FFF2-40B4-BE49-F238E27FC236}">
                <a16:creationId xmlns:a16="http://schemas.microsoft.com/office/drawing/2014/main" id="{A91216B6-67BD-4E37-9757-61A3E2CBCAAC}"/>
              </a:ext>
            </a:extLst>
          </p:cNvPr>
          <p:cNvSpPr txBox="1"/>
          <p:nvPr/>
        </p:nvSpPr>
        <p:spPr>
          <a:xfrm>
            <a:off x="5290456" y="4140767"/>
            <a:ext cx="6538686" cy="307777"/>
          </a:xfrm>
          <a:prstGeom prst="rect">
            <a:avLst/>
          </a:prstGeom>
          <a:noFill/>
          <a:ln w="19050">
            <a:solidFill>
              <a:srgbClr val="0070C0"/>
            </a:solidFill>
          </a:ln>
        </p:spPr>
        <p:txBody>
          <a:bodyPr wrap="square" rtlCol="0">
            <a:spAutoFit/>
          </a:bodyPr>
          <a:lstStyle/>
          <a:p>
            <a:r>
              <a:rPr lang="fr-FR" sz="1400" b="1" dirty="0" smtClean="0">
                <a:latin typeface="Calibri" panose="020F0502020204030204" pitchFamily="34" charset="0"/>
                <a:ea typeface="Calibri" panose="020F0502020204030204" pitchFamily="34" charset="0"/>
                <a:cs typeface="Calibri" panose="020F0502020204030204" pitchFamily="34" charset="0"/>
              </a:rPr>
              <a:t>Mots clés </a:t>
            </a:r>
            <a:r>
              <a:rPr lang="fr-FR" sz="1400" b="1" dirty="0">
                <a:latin typeface="Calibri" panose="020F0502020204030204" pitchFamily="34" charset="0"/>
                <a:ea typeface="Calibri" panose="020F0502020204030204" pitchFamily="34" charset="0"/>
                <a:cs typeface="Calibri" panose="020F0502020204030204" pitchFamily="34" charset="0"/>
              </a:rPr>
              <a:t>: fonctionnement musculaire, contraction, relâchement, ATP</a:t>
            </a:r>
            <a:r>
              <a:rPr lang="fr-FR" sz="1400" b="1" dirty="0" smtClean="0">
                <a:latin typeface="Calibri" panose="020F0502020204030204" pitchFamily="34" charset="0"/>
                <a:ea typeface="Calibri" panose="020F0502020204030204" pitchFamily="34" charset="0"/>
                <a:cs typeface="Calibri" panose="020F0502020204030204" pitchFamily="34" charset="0"/>
              </a:rPr>
              <a:t>.</a:t>
            </a:r>
            <a:endParaRPr lang="fr-FR"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447074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B7CEE2F9-6D48-4B84-805B-940601940EB4}"/>
              </a:ext>
            </a:extLst>
          </p:cNvPr>
          <p:cNvSpPr txBox="1"/>
          <p:nvPr/>
        </p:nvSpPr>
        <p:spPr>
          <a:xfrm>
            <a:off x="150995" y="96736"/>
            <a:ext cx="2324576"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fr-FR" sz="1200" b="1" dirty="0"/>
              <a:t>Classe de Terminale</a:t>
            </a:r>
          </a:p>
          <a:p>
            <a:r>
              <a:rPr lang="fr-FR" sz="1200" b="1" dirty="0"/>
              <a:t>THEMATIQUE :</a:t>
            </a:r>
          </a:p>
          <a:p>
            <a:r>
              <a:rPr lang="fr-FR" sz="1200" b="1" dirty="0"/>
              <a:t>Corps humain et santé</a:t>
            </a:r>
          </a:p>
        </p:txBody>
      </p:sp>
      <p:sp>
        <p:nvSpPr>
          <p:cNvPr id="6" name="ZoneTexte 5">
            <a:extLst>
              <a:ext uri="{FF2B5EF4-FFF2-40B4-BE49-F238E27FC236}">
                <a16:creationId xmlns:a16="http://schemas.microsoft.com/office/drawing/2014/main" id="{5A7319B2-606A-4F76-8F07-1755347D2A2A}"/>
              </a:ext>
            </a:extLst>
          </p:cNvPr>
          <p:cNvSpPr txBox="1"/>
          <p:nvPr/>
        </p:nvSpPr>
        <p:spPr>
          <a:xfrm>
            <a:off x="5290456" y="103718"/>
            <a:ext cx="6538687" cy="64633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fr-FR" b="1" dirty="0"/>
              <a:t>Sous-thème : Origine de l’ATP nécessaire à la contraction de la cellule musculaire</a:t>
            </a:r>
            <a:r>
              <a:rPr lang="fr-FR" dirty="0"/>
              <a:t>	</a:t>
            </a:r>
          </a:p>
        </p:txBody>
      </p:sp>
      <p:sp>
        <p:nvSpPr>
          <p:cNvPr id="7" name="ZoneTexte 6">
            <a:extLst>
              <a:ext uri="{FF2B5EF4-FFF2-40B4-BE49-F238E27FC236}">
                <a16:creationId xmlns:a16="http://schemas.microsoft.com/office/drawing/2014/main" id="{B848954D-4914-420B-B386-BD2788029894}"/>
              </a:ext>
            </a:extLst>
          </p:cNvPr>
          <p:cNvSpPr txBox="1"/>
          <p:nvPr/>
        </p:nvSpPr>
        <p:spPr>
          <a:xfrm>
            <a:off x="2530164" y="87592"/>
            <a:ext cx="2694190" cy="64633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fr-FR" sz="1200" b="1" dirty="0"/>
              <a:t>Thème </a:t>
            </a:r>
            <a:r>
              <a:rPr lang="fr-FR" sz="1200" b="1" dirty="0" smtClean="0"/>
              <a:t>:</a:t>
            </a:r>
          </a:p>
          <a:p>
            <a:r>
              <a:rPr lang="fr-FR" sz="1200" b="1" dirty="0"/>
              <a:t>Produire le mouvement : contraction musculaire et apport d’énergie</a:t>
            </a:r>
          </a:p>
        </p:txBody>
      </p:sp>
      <p:sp>
        <p:nvSpPr>
          <p:cNvPr id="8" name="ZoneTexte 7">
            <a:extLst>
              <a:ext uri="{FF2B5EF4-FFF2-40B4-BE49-F238E27FC236}">
                <a16:creationId xmlns:a16="http://schemas.microsoft.com/office/drawing/2014/main" id="{5E2C578C-E7F8-4546-AF5F-1B3E239CC8D9}"/>
              </a:ext>
            </a:extLst>
          </p:cNvPr>
          <p:cNvSpPr txBox="1"/>
          <p:nvPr/>
        </p:nvSpPr>
        <p:spPr>
          <a:xfrm>
            <a:off x="6089904" y="811737"/>
            <a:ext cx="5934456" cy="4247317"/>
          </a:xfrm>
          <a:prstGeom prst="rect">
            <a:avLst/>
          </a:prstGeom>
          <a:noFill/>
          <a:ln w="19050">
            <a:solidFill>
              <a:srgbClr val="FF0000"/>
            </a:solidFill>
          </a:ln>
        </p:spPr>
        <p:txBody>
          <a:bodyPr wrap="square" rtlCol="0">
            <a:spAutoFit/>
          </a:bodyPr>
          <a:lstStyle/>
          <a:p>
            <a:pPr algn="just"/>
            <a:r>
              <a:rPr lang="fr-FR" sz="1600" b="1" dirty="0"/>
              <a:t>Objectifs</a:t>
            </a:r>
            <a:r>
              <a:rPr lang="fr-FR" sz="1600" b="1" dirty="0">
                <a:solidFill>
                  <a:srgbClr val="FF0000"/>
                </a:solidFill>
              </a:rPr>
              <a:t> </a:t>
            </a:r>
            <a:r>
              <a:rPr lang="fr-FR" sz="1600" b="1" dirty="0" smtClean="0"/>
              <a:t>du programme :</a:t>
            </a:r>
            <a:endParaRPr lang="fr-FR" sz="1600" dirty="0"/>
          </a:p>
          <a:p>
            <a:pPr algn="just"/>
            <a:r>
              <a:rPr lang="fr-FR" sz="1600" dirty="0">
                <a:sym typeface="Wingdings 3" panose="05040102010807070707" pitchFamily="18" charset="2"/>
              </a:rPr>
              <a:t>Les élèves apprennent </a:t>
            </a:r>
            <a:r>
              <a:rPr lang="fr-FR" sz="1600" dirty="0" smtClean="0">
                <a:sym typeface="Wingdings 3" panose="05040102010807070707" pitchFamily="18" charset="2"/>
              </a:rPr>
              <a:t>:</a:t>
            </a:r>
          </a:p>
          <a:p>
            <a:pPr marL="103188" indent="-103188">
              <a:buFontTx/>
              <a:buChar char="-"/>
            </a:pPr>
            <a:r>
              <a:rPr lang="fr-FR" sz="1400" dirty="0" smtClean="0">
                <a:ea typeface="Calibri" panose="020F0502020204030204" pitchFamily="34" charset="0"/>
                <a:cs typeface="Calibri" panose="020F0502020204030204" pitchFamily="34" charset="0"/>
              </a:rPr>
              <a:t>que l’énergie </a:t>
            </a:r>
            <a:r>
              <a:rPr lang="fr-FR" sz="1400" dirty="0">
                <a:ea typeface="Calibri" panose="020F0502020204030204" pitchFamily="34" charset="0"/>
                <a:cs typeface="Calibri" panose="020F0502020204030204" pitchFamily="34" charset="0"/>
              </a:rPr>
              <a:t>est apportée sous forme de molécules d’ATP à toutes les cellules. </a:t>
            </a:r>
            <a:endParaRPr lang="fr-FR" sz="1400" dirty="0" smtClean="0">
              <a:ea typeface="Calibri" panose="020F0502020204030204" pitchFamily="34" charset="0"/>
              <a:cs typeface="Calibri" panose="020F0502020204030204" pitchFamily="34" charset="0"/>
            </a:endParaRPr>
          </a:p>
          <a:p>
            <a:pPr marL="103188" indent="-103188">
              <a:buFontTx/>
              <a:buChar char="-"/>
            </a:pPr>
            <a:r>
              <a:rPr lang="fr-FR" sz="1400" dirty="0" smtClean="0">
                <a:ea typeface="Calibri" panose="020F0502020204030204" pitchFamily="34" charset="0"/>
                <a:cs typeface="Calibri" panose="020F0502020204030204" pitchFamily="34" charset="0"/>
              </a:rPr>
              <a:t>qu'il </a:t>
            </a:r>
            <a:r>
              <a:rPr lang="fr-FR" sz="1400" dirty="0">
                <a:ea typeface="Calibri" panose="020F0502020204030204" pitchFamily="34" charset="0"/>
                <a:cs typeface="Calibri" panose="020F0502020204030204" pitchFamily="34" charset="0"/>
              </a:rPr>
              <a:t>n’y a pas de stockage de l’ATP, cette molécule est produite par les cellules à partir de matière organique, notamment le glucose.</a:t>
            </a:r>
          </a:p>
          <a:p>
            <a:pPr marL="103188" indent="-103188">
              <a:buFontTx/>
              <a:buChar char="-"/>
            </a:pPr>
            <a:r>
              <a:rPr lang="fr-FR" sz="1400" dirty="0">
                <a:ea typeface="Calibri" panose="020F0502020204030204" pitchFamily="34" charset="0"/>
                <a:cs typeface="Calibri" panose="020F0502020204030204" pitchFamily="34" charset="0"/>
              </a:rPr>
              <a:t>que </a:t>
            </a:r>
            <a:r>
              <a:rPr lang="fr-FR" sz="1400" dirty="0" smtClean="0">
                <a:ea typeface="Calibri" panose="020F0502020204030204" pitchFamily="34" charset="0"/>
                <a:cs typeface="Calibri" panose="020F0502020204030204" pitchFamily="34" charset="0"/>
              </a:rPr>
              <a:t>l’oxydation </a:t>
            </a:r>
            <a:r>
              <a:rPr lang="fr-FR" sz="1400" dirty="0">
                <a:ea typeface="Calibri" panose="020F0502020204030204" pitchFamily="34" charset="0"/>
                <a:cs typeface="Calibri" panose="020F0502020204030204" pitchFamily="34" charset="0"/>
              </a:rPr>
              <a:t>du glucose comprend la glycolyse (dans le hyaloplasme) puis le cycle de Krebs (dans la mitochondrie</a:t>
            </a:r>
            <a:r>
              <a:rPr lang="fr-FR" sz="1400" dirty="0" smtClean="0">
                <a:ea typeface="Calibri" panose="020F0502020204030204" pitchFamily="34" charset="0"/>
                <a:cs typeface="Calibri" panose="020F0502020204030204" pitchFamily="34" charset="0"/>
              </a:rPr>
              <a:t>) ;</a:t>
            </a:r>
          </a:p>
          <a:p>
            <a:pPr marL="103188" indent="-103188">
              <a:buFontTx/>
              <a:buChar char="-"/>
            </a:pPr>
            <a:r>
              <a:rPr lang="fr-FR" sz="1400" dirty="0">
                <a:ea typeface="Calibri" panose="020F0502020204030204" pitchFamily="34" charset="0"/>
                <a:cs typeface="Calibri" panose="020F0502020204030204" pitchFamily="34" charset="0"/>
              </a:rPr>
              <a:t>que </a:t>
            </a:r>
            <a:r>
              <a:rPr lang="fr-FR" sz="1400" dirty="0" smtClean="0">
                <a:ea typeface="Calibri" panose="020F0502020204030204" pitchFamily="34" charset="0"/>
                <a:cs typeface="Calibri" panose="020F0502020204030204" pitchFamily="34" charset="0"/>
              </a:rPr>
              <a:t>dans </a:t>
            </a:r>
            <a:r>
              <a:rPr lang="fr-FR" sz="1400" dirty="0">
                <a:ea typeface="Calibri" panose="020F0502020204030204" pitchFamily="34" charset="0"/>
                <a:cs typeface="Calibri" panose="020F0502020204030204" pitchFamily="34" charset="0"/>
              </a:rPr>
              <a:t>leur ensemble, ces réactions produisent du CO2 et des composés réduits NADH, H+. </a:t>
            </a:r>
            <a:endParaRPr lang="fr-FR" sz="1400" dirty="0" smtClean="0">
              <a:ea typeface="Calibri" panose="020F0502020204030204" pitchFamily="34" charset="0"/>
              <a:cs typeface="Calibri" panose="020F0502020204030204" pitchFamily="34" charset="0"/>
            </a:endParaRPr>
          </a:p>
          <a:p>
            <a:pPr marL="103188" indent="-103188">
              <a:buFontTx/>
              <a:buChar char="-"/>
            </a:pPr>
            <a:r>
              <a:rPr lang="fr-FR" sz="1400" dirty="0">
                <a:ea typeface="Calibri" panose="020F0502020204030204" pitchFamily="34" charset="0"/>
                <a:cs typeface="Calibri" panose="020F0502020204030204" pitchFamily="34" charset="0"/>
              </a:rPr>
              <a:t>que </a:t>
            </a:r>
            <a:r>
              <a:rPr lang="fr-FR" sz="1400" dirty="0" smtClean="0">
                <a:ea typeface="Calibri" panose="020F0502020204030204" pitchFamily="34" charset="0"/>
                <a:cs typeface="Calibri" panose="020F0502020204030204" pitchFamily="34" charset="0"/>
              </a:rPr>
              <a:t>la </a:t>
            </a:r>
            <a:r>
              <a:rPr lang="fr-FR" sz="1400" dirty="0">
                <a:ea typeface="Calibri" panose="020F0502020204030204" pitchFamily="34" charset="0"/>
                <a:cs typeface="Calibri" panose="020F0502020204030204" pitchFamily="34" charset="0"/>
              </a:rPr>
              <a:t>chaîne respiratoire mitochondriale permet la </a:t>
            </a:r>
            <a:r>
              <a:rPr lang="fr-FR" sz="1400" dirty="0" err="1">
                <a:ea typeface="Calibri" panose="020F0502020204030204" pitchFamily="34" charset="0"/>
                <a:cs typeface="Calibri" panose="020F0502020204030204" pitchFamily="34" charset="0"/>
              </a:rPr>
              <a:t>réoxydation</a:t>
            </a:r>
            <a:r>
              <a:rPr lang="fr-FR" sz="1400" dirty="0">
                <a:ea typeface="Calibri" panose="020F0502020204030204" pitchFamily="34" charset="0"/>
                <a:cs typeface="Calibri" panose="020F0502020204030204" pitchFamily="34" charset="0"/>
              </a:rPr>
              <a:t> des composés réduits, par la réduction de dioxygène en eau. que </a:t>
            </a:r>
            <a:r>
              <a:rPr lang="fr-FR" sz="1400" dirty="0" smtClean="0">
                <a:ea typeface="Calibri" panose="020F0502020204030204" pitchFamily="34" charset="0"/>
                <a:cs typeface="Calibri" panose="020F0502020204030204" pitchFamily="34" charset="0"/>
              </a:rPr>
              <a:t>ces </a:t>
            </a:r>
            <a:r>
              <a:rPr lang="fr-FR" sz="1400" dirty="0">
                <a:ea typeface="Calibri" panose="020F0502020204030204" pitchFamily="34" charset="0"/>
                <a:cs typeface="Calibri" panose="020F0502020204030204" pitchFamily="34" charset="0"/>
              </a:rPr>
              <a:t>réactions conduisent à la production d’ATP qui permet les activités cellulaires.</a:t>
            </a:r>
          </a:p>
          <a:p>
            <a:pPr marL="103188" indent="-103188">
              <a:buFontTx/>
              <a:buChar char="-"/>
            </a:pPr>
            <a:r>
              <a:rPr lang="fr-FR" sz="1400" dirty="0" smtClean="0">
                <a:ea typeface="Calibri" panose="020F0502020204030204" pitchFamily="34" charset="0"/>
                <a:cs typeface="Calibri" panose="020F0502020204030204" pitchFamily="34" charset="0"/>
              </a:rPr>
              <a:t>qu'il </a:t>
            </a:r>
            <a:r>
              <a:rPr lang="fr-FR" sz="1400" dirty="0">
                <a:ea typeface="Calibri" panose="020F0502020204030204" pitchFamily="34" charset="0"/>
                <a:cs typeface="Calibri" panose="020F0502020204030204" pitchFamily="34" charset="0"/>
              </a:rPr>
              <a:t>existe une autre voie métabolique dans les cellules musculaires, qui ne nécessite pas d’oxygène et produit beaucoup moins d’ATP.</a:t>
            </a:r>
          </a:p>
          <a:p>
            <a:pPr marL="103188" indent="-103188">
              <a:buFontTx/>
              <a:buChar char="-"/>
            </a:pPr>
            <a:r>
              <a:rPr lang="fr-FR" sz="1400" dirty="0">
                <a:ea typeface="Calibri" panose="020F0502020204030204" pitchFamily="34" charset="0"/>
                <a:cs typeface="Calibri" panose="020F0502020204030204" pitchFamily="34" charset="0"/>
              </a:rPr>
              <a:t>que </a:t>
            </a:r>
            <a:r>
              <a:rPr lang="fr-FR" sz="1400" dirty="0" smtClean="0">
                <a:ea typeface="Calibri" panose="020F0502020204030204" pitchFamily="34" charset="0"/>
                <a:cs typeface="Calibri" panose="020F0502020204030204" pitchFamily="34" charset="0"/>
              </a:rPr>
              <a:t>les </a:t>
            </a:r>
            <a:r>
              <a:rPr lang="fr-FR" sz="1400" dirty="0">
                <a:ea typeface="Calibri" panose="020F0502020204030204" pitchFamily="34" charset="0"/>
                <a:cs typeface="Calibri" panose="020F0502020204030204" pitchFamily="34" charset="0"/>
              </a:rPr>
              <a:t>métabolismes anaérobie ou aérobie dépendent du type d’effort à fournir.</a:t>
            </a:r>
          </a:p>
          <a:p>
            <a:pPr marL="103188" indent="-103188">
              <a:buFontTx/>
              <a:buChar char="-"/>
            </a:pPr>
            <a:r>
              <a:rPr lang="fr-FR" sz="1400" dirty="0">
                <a:ea typeface="Calibri" panose="020F0502020204030204" pitchFamily="34" charset="0"/>
                <a:cs typeface="Calibri" panose="020F0502020204030204" pitchFamily="34" charset="0"/>
              </a:rPr>
              <a:t>que </a:t>
            </a:r>
            <a:r>
              <a:rPr lang="fr-FR" sz="1400" dirty="0" smtClean="0">
                <a:ea typeface="Calibri" panose="020F0502020204030204" pitchFamily="34" charset="0"/>
                <a:cs typeface="Calibri" panose="020F0502020204030204" pitchFamily="34" charset="0"/>
              </a:rPr>
              <a:t>des </a:t>
            </a:r>
            <a:r>
              <a:rPr lang="fr-FR" sz="1400" dirty="0">
                <a:ea typeface="Calibri" panose="020F0502020204030204" pitchFamily="34" charset="0"/>
                <a:cs typeface="Calibri" panose="020F0502020204030204" pitchFamily="34" charset="0"/>
              </a:rPr>
              <a:t>substances exogènes peuvent intervenir sur la masse ou le métabolisme musculaire, avec des effets parfois graves sur la santé</a:t>
            </a:r>
            <a:r>
              <a:rPr lang="fr-FR" sz="1400" dirty="0" smtClean="0">
                <a:ea typeface="Calibri" panose="020F0502020204030204" pitchFamily="34" charset="0"/>
                <a:cs typeface="Calibri" panose="020F0502020204030204" pitchFamily="34" charset="0"/>
              </a:rPr>
              <a:t>.</a:t>
            </a:r>
            <a:endParaRPr lang="fr-FR" sz="1400" dirty="0">
              <a:ea typeface="Calibri" panose="020F0502020204030204" pitchFamily="34" charset="0"/>
              <a:cs typeface="Calibri" panose="020F0502020204030204" pitchFamily="34" charset="0"/>
              <a:sym typeface="Wingdings 3" panose="05040102010807070707" pitchFamily="18" charset="2"/>
            </a:endParaRPr>
          </a:p>
        </p:txBody>
      </p:sp>
      <p:sp>
        <p:nvSpPr>
          <p:cNvPr id="9" name="ZoneTexte 8">
            <a:extLst>
              <a:ext uri="{FF2B5EF4-FFF2-40B4-BE49-F238E27FC236}">
                <a16:creationId xmlns:a16="http://schemas.microsoft.com/office/drawing/2014/main" id="{C18FB186-6BF0-4507-A6A2-CCDE0525F375}"/>
              </a:ext>
            </a:extLst>
          </p:cNvPr>
          <p:cNvSpPr txBox="1"/>
          <p:nvPr/>
        </p:nvSpPr>
        <p:spPr>
          <a:xfrm>
            <a:off x="164592" y="808516"/>
            <a:ext cx="5559551" cy="1815882"/>
          </a:xfrm>
          <a:prstGeom prst="rect">
            <a:avLst/>
          </a:prstGeom>
          <a:noFill/>
          <a:ln w="19050">
            <a:solidFill>
              <a:srgbClr val="7030A0"/>
            </a:solidFill>
          </a:ln>
        </p:spPr>
        <p:txBody>
          <a:bodyPr wrap="square" rtlCol="0">
            <a:spAutoFit/>
          </a:bodyPr>
          <a:lstStyle/>
          <a:p>
            <a:r>
              <a:rPr lang="fr-FR" sz="1400" b="1" dirty="0" smtClean="0">
                <a:solidFill>
                  <a:srgbClr val="0070C0"/>
                </a:solidFill>
              </a:rPr>
              <a:t>C4 : </a:t>
            </a:r>
            <a:r>
              <a:rPr lang="fr-FR" sz="1400" dirty="0" smtClean="0">
                <a:solidFill>
                  <a:srgbClr val="0070C0"/>
                </a:solidFill>
              </a:rPr>
              <a:t>production d'énergie, photosynthèse, respiration cellulaire (O2, glucose). Adaptation de l'effort aux capacités de l'organisme.</a:t>
            </a:r>
            <a:endParaRPr lang="fr-FR" sz="1400" b="1" dirty="0" smtClean="0">
              <a:solidFill>
                <a:srgbClr val="0070C0"/>
              </a:solidFill>
            </a:endParaRPr>
          </a:p>
          <a:p>
            <a:r>
              <a:rPr lang="fr-FR" sz="1400" b="1" dirty="0" smtClean="0">
                <a:solidFill>
                  <a:srgbClr val="0070C0"/>
                </a:solidFill>
              </a:rPr>
              <a:t>Seconde </a:t>
            </a:r>
            <a:r>
              <a:rPr lang="fr-FR" sz="1400" b="1" dirty="0">
                <a:solidFill>
                  <a:srgbClr val="0070C0"/>
                </a:solidFill>
              </a:rPr>
              <a:t>: </a:t>
            </a:r>
            <a:r>
              <a:rPr lang="fr-FR" sz="1400" dirty="0" smtClean="0">
                <a:solidFill>
                  <a:srgbClr val="0070C0"/>
                </a:solidFill>
              </a:rPr>
              <a:t>métabolisme, échange de matière et d'énergie avec l'environnement. Voies métaboliques interconnectées.</a:t>
            </a:r>
          </a:p>
          <a:p>
            <a:r>
              <a:rPr lang="fr-FR" sz="1400" b="1" dirty="0" smtClean="0">
                <a:solidFill>
                  <a:srgbClr val="0070C0"/>
                </a:solidFill>
              </a:rPr>
              <a:t>ECS 1ère </a:t>
            </a:r>
            <a:r>
              <a:rPr lang="fr-FR" sz="1400" b="1" dirty="0">
                <a:solidFill>
                  <a:srgbClr val="0070C0"/>
                </a:solidFill>
              </a:rPr>
              <a:t>: </a:t>
            </a:r>
            <a:r>
              <a:rPr lang="fr-FR" sz="1400" dirty="0">
                <a:solidFill>
                  <a:srgbClr val="0070C0"/>
                </a:solidFill>
              </a:rPr>
              <a:t>catalyse enzymatique. </a:t>
            </a:r>
            <a:r>
              <a:rPr lang="fr-FR" sz="1400" dirty="0" smtClean="0">
                <a:solidFill>
                  <a:srgbClr val="0070C0"/>
                </a:solidFill>
              </a:rPr>
              <a:t>Photosynthèse, respiration, fermentations</a:t>
            </a:r>
            <a:r>
              <a:rPr lang="fr-FR" sz="1400" dirty="0">
                <a:solidFill>
                  <a:srgbClr val="0070C0"/>
                </a:solidFill>
              </a:rPr>
              <a:t>. S</a:t>
            </a:r>
            <a:r>
              <a:rPr lang="fr-FR" sz="1400" dirty="0" smtClean="0">
                <a:solidFill>
                  <a:srgbClr val="0070C0"/>
                </a:solidFill>
              </a:rPr>
              <a:t>tabilité </a:t>
            </a:r>
            <a:r>
              <a:rPr lang="fr-FR" sz="1400" dirty="0">
                <a:solidFill>
                  <a:srgbClr val="0070C0"/>
                </a:solidFill>
              </a:rPr>
              <a:t>de la température corporelle</a:t>
            </a:r>
            <a:endParaRPr lang="fr-FR" sz="1400" dirty="0" smtClean="0">
              <a:solidFill>
                <a:srgbClr val="0070C0"/>
              </a:solidFill>
            </a:endParaRPr>
          </a:p>
          <a:p>
            <a:r>
              <a:rPr lang="fr-FR" sz="1400" b="1" i="1" dirty="0" smtClean="0">
                <a:solidFill>
                  <a:srgbClr val="0070C0"/>
                </a:solidFill>
              </a:rPr>
              <a:t>Education </a:t>
            </a:r>
            <a:r>
              <a:rPr lang="fr-FR" sz="1400" b="1" i="1" dirty="0">
                <a:solidFill>
                  <a:srgbClr val="0070C0"/>
                </a:solidFill>
              </a:rPr>
              <a:t>à la santé : </a:t>
            </a:r>
            <a:r>
              <a:rPr lang="fr-FR" sz="1400" i="1" dirty="0">
                <a:solidFill>
                  <a:srgbClr val="0070C0"/>
                </a:solidFill>
              </a:rPr>
              <a:t>dangerosité de la prise de produits dopants ; effets de l’entraînement</a:t>
            </a:r>
            <a:r>
              <a:rPr lang="fr-FR" sz="1400" i="1" dirty="0" smtClean="0">
                <a:solidFill>
                  <a:srgbClr val="0070C0"/>
                </a:solidFill>
              </a:rPr>
              <a:t>.</a:t>
            </a:r>
          </a:p>
        </p:txBody>
      </p:sp>
      <p:sp>
        <p:nvSpPr>
          <p:cNvPr id="11" name="ZoneTexte 10">
            <a:extLst>
              <a:ext uri="{FF2B5EF4-FFF2-40B4-BE49-F238E27FC236}">
                <a16:creationId xmlns:a16="http://schemas.microsoft.com/office/drawing/2014/main" id="{32351943-116F-4DAC-A099-7015F482EFED}"/>
              </a:ext>
            </a:extLst>
          </p:cNvPr>
          <p:cNvSpPr txBox="1"/>
          <p:nvPr/>
        </p:nvSpPr>
        <p:spPr>
          <a:xfrm>
            <a:off x="164592" y="2713702"/>
            <a:ext cx="5559552" cy="1631216"/>
          </a:xfrm>
          <a:prstGeom prst="rect">
            <a:avLst/>
          </a:prstGeom>
          <a:solidFill>
            <a:schemeClr val="accent6">
              <a:lumMod val="20000"/>
              <a:lumOff val="80000"/>
            </a:schemeClr>
          </a:solidFill>
          <a:ln w="19050">
            <a:solidFill>
              <a:schemeClr val="tx1"/>
            </a:solidFill>
          </a:ln>
        </p:spPr>
        <p:txBody>
          <a:bodyPr wrap="square" rtlCol="0">
            <a:spAutoFit/>
          </a:bodyPr>
          <a:lstStyle/>
          <a:p>
            <a:r>
              <a:rPr lang="fr-FR" sz="1600" b="1" dirty="0" smtClean="0"/>
              <a:t>Discussions et approches :</a:t>
            </a:r>
            <a:endParaRPr lang="fr-FR" sz="1600" b="1" dirty="0"/>
          </a:p>
          <a:p>
            <a:pPr marL="285750" lvl="1" indent="-285750">
              <a:buFont typeface="Wingdings" panose="05000000000000000000" pitchFamily="2" charset="2"/>
              <a:buChar char="Ø"/>
            </a:pPr>
            <a:r>
              <a:rPr lang="fr-FR" sz="1400" dirty="0">
                <a:solidFill>
                  <a:srgbClr val="FF0000"/>
                </a:solidFill>
              </a:rPr>
              <a:t>un schéma global de l’organisme récapitule les flux des gaz respiratoires et les échanges de nutriments. </a:t>
            </a:r>
            <a:endParaRPr lang="fr-FR" sz="1400" dirty="0" smtClean="0">
              <a:solidFill>
                <a:srgbClr val="FF0000"/>
              </a:solidFill>
            </a:endParaRPr>
          </a:p>
          <a:p>
            <a:pPr marL="285750" lvl="1" indent="-285750">
              <a:buFont typeface="Wingdings" panose="05000000000000000000" pitchFamily="2" charset="2"/>
              <a:buChar char="Ø"/>
            </a:pPr>
            <a:r>
              <a:rPr lang="fr-FR" sz="1400" dirty="0" smtClean="0">
                <a:solidFill>
                  <a:srgbClr val="FF0000"/>
                </a:solidFill>
              </a:rPr>
              <a:t>on </a:t>
            </a:r>
            <a:r>
              <a:rPr lang="fr-FR" sz="1400" dirty="0">
                <a:solidFill>
                  <a:srgbClr val="FF0000"/>
                </a:solidFill>
              </a:rPr>
              <a:t>précise l’intérêt pour le métabolisme d’une bonne oxygénation durant l’effort physique ainsi que le rôle de la récupération physique. </a:t>
            </a:r>
            <a:endParaRPr lang="fr-FR" sz="1400" dirty="0" smtClean="0">
              <a:solidFill>
                <a:srgbClr val="FF0000"/>
              </a:solidFill>
            </a:endParaRPr>
          </a:p>
          <a:p>
            <a:pPr marL="285750" lvl="1" indent="-285750">
              <a:buFont typeface="Wingdings" panose="05000000000000000000" pitchFamily="2" charset="2"/>
              <a:buChar char="Ø"/>
            </a:pPr>
            <a:r>
              <a:rPr lang="fr-FR" sz="1400" dirty="0" smtClean="0">
                <a:solidFill>
                  <a:srgbClr val="FF0000"/>
                </a:solidFill>
              </a:rPr>
              <a:t>un </a:t>
            </a:r>
            <a:r>
              <a:rPr lang="fr-FR" sz="1400" dirty="0">
                <a:solidFill>
                  <a:srgbClr val="FF0000"/>
                </a:solidFill>
              </a:rPr>
              <a:t>seul exemple, au choix du professeur, est choisi pour aborder les produits dopants</a:t>
            </a:r>
            <a:r>
              <a:rPr lang="fr-FR" sz="1400" dirty="0" smtClean="0">
                <a:solidFill>
                  <a:srgbClr val="FF0000"/>
                </a:solidFill>
              </a:rPr>
              <a:t>.</a:t>
            </a:r>
          </a:p>
        </p:txBody>
      </p:sp>
      <p:sp>
        <p:nvSpPr>
          <p:cNvPr id="12" name="ZoneTexte 11">
            <a:extLst>
              <a:ext uri="{FF2B5EF4-FFF2-40B4-BE49-F238E27FC236}">
                <a16:creationId xmlns:a16="http://schemas.microsoft.com/office/drawing/2014/main" id="{A91216B6-67BD-4E37-9757-61A3E2CBCAAC}"/>
              </a:ext>
            </a:extLst>
          </p:cNvPr>
          <p:cNvSpPr txBox="1"/>
          <p:nvPr/>
        </p:nvSpPr>
        <p:spPr>
          <a:xfrm>
            <a:off x="118872" y="5105095"/>
            <a:ext cx="11916000" cy="1631216"/>
          </a:xfrm>
          <a:prstGeom prst="rect">
            <a:avLst/>
          </a:prstGeom>
          <a:solidFill>
            <a:schemeClr val="accent5">
              <a:lumMod val="40000"/>
              <a:lumOff val="60000"/>
            </a:schemeClr>
          </a:solidFill>
          <a:ln w="19050">
            <a:solidFill>
              <a:srgbClr val="0070C0"/>
            </a:solidFill>
          </a:ln>
        </p:spPr>
        <p:txBody>
          <a:bodyPr wrap="square" rtlCol="0">
            <a:spAutoFit/>
          </a:bodyPr>
          <a:lstStyle/>
          <a:p>
            <a:r>
              <a:rPr lang="fr-FR" sz="1600" b="1" dirty="0" smtClean="0"/>
              <a:t>Activités possibles :</a:t>
            </a:r>
          </a:p>
          <a:p>
            <a:pPr marL="285750" indent="-285750">
              <a:buFontTx/>
              <a:buChar char="-"/>
            </a:pPr>
            <a:r>
              <a:rPr lang="fr-FR" sz="1400" b="1" dirty="0"/>
              <a:t>Réaliser des expérimentations assistées par ordinateur (</a:t>
            </a:r>
            <a:r>
              <a:rPr lang="fr-FR" sz="1400" b="1" dirty="0" err="1"/>
              <a:t>ExAO</a:t>
            </a:r>
            <a:r>
              <a:rPr lang="fr-FR" sz="1400" b="1" dirty="0"/>
              <a:t>) : respiration cellulaire et/ou fermentation.</a:t>
            </a:r>
          </a:p>
          <a:p>
            <a:pPr marL="285750" indent="-285750">
              <a:buFontTx/>
              <a:buChar char="-"/>
            </a:pPr>
            <a:r>
              <a:rPr lang="fr-FR" sz="1400" b="1" dirty="0"/>
              <a:t>Extraire et organiser des informations pour identifier les différentes voies métaboliques.</a:t>
            </a:r>
          </a:p>
          <a:p>
            <a:pPr marL="285750" indent="-285750">
              <a:buFontTx/>
              <a:buChar char="-"/>
            </a:pPr>
            <a:r>
              <a:rPr lang="fr-FR" sz="1400" b="1" dirty="0"/>
              <a:t>Observer des électronographies de mitochondries.</a:t>
            </a:r>
          </a:p>
          <a:p>
            <a:pPr marL="285750" indent="-285750">
              <a:buFontTx/>
              <a:buChar char="-"/>
            </a:pPr>
            <a:r>
              <a:rPr lang="fr-FR" sz="1400" b="1" dirty="0"/>
              <a:t>Calculer le rendement en kJ (ou nombre de molécules d’ATP) de la fermentation lactique et de la respiration cellulaire, pour une même quantité de glucose.</a:t>
            </a:r>
          </a:p>
          <a:p>
            <a:pPr marL="285750" indent="-285750">
              <a:buFontTx/>
              <a:buChar char="-"/>
            </a:pPr>
            <a:r>
              <a:rPr lang="fr-FR" sz="1400" b="1" dirty="0"/>
              <a:t>Localiser les réactions métaboliques nécessaires à la contraction musculaire dans une cellule.</a:t>
            </a:r>
          </a:p>
          <a:p>
            <a:pPr marL="285750" indent="-285750">
              <a:buFontTx/>
              <a:buChar char="-"/>
            </a:pPr>
            <a:r>
              <a:rPr lang="fr-FR" sz="1400" b="1" dirty="0"/>
              <a:t>Extraire et mettre en relation des informations sur un produit dopant et ses conséquences sur l’organisme..</a:t>
            </a:r>
          </a:p>
        </p:txBody>
      </p:sp>
      <p:sp>
        <p:nvSpPr>
          <p:cNvPr id="14" name="ZoneTexte 13">
            <a:extLst>
              <a:ext uri="{FF2B5EF4-FFF2-40B4-BE49-F238E27FC236}">
                <a16:creationId xmlns:a16="http://schemas.microsoft.com/office/drawing/2014/main" id="{A91216B6-67BD-4E37-9757-61A3E2CBCAAC}"/>
              </a:ext>
            </a:extLst>
          </p:cNvPr>
          <p:cNvSpPr txBox="1"/>
          <p:nvPr/>
        </p:nvSpPr>
        <p:spPr>
          <a:xfrm>
            <a:off x="164592" y="4382843"/>
            <a:ext cx="5559552" cy="523220"/>
          </a:xfrm>
          <a:prstGeom prst="rect">
            <a:avLst/>
          </a:prstGeom>
          <a:noFill/>
          <a:ln w="19050">
            <a:solidFill>
              <a:srgbClr val="0070C0"/>
            </a:solidFill>
          </a:ln>
        </p:spPr>
        <p:txBody>
          <a:bodyPr wrap="square" rtlCol="0">
            <a:spAutoFit/>
          </a:bodyPr>
          <a:lstStyle/>
          <a:p>
            <a:r>
              <a:rPr lang="fr-FR" sz="1400" b="1" dirty="0" smtClean="0">
                <a:latin typeface="Calibri" panose="020F0502020204030204" pitchFamily="34" charset="0"/>
                <a:ea typeface="Calibri" panose="020F0502020204030204" pitchFamily="34" charset="0"/>
                <a:cs typeface="Calibri" panose="020F0502020204030204" pitchFamily="34" charset="0"/>
              </a:rPr>
              <a:t>Mots clés </a:t>
            </a:r>
            <a:r>
              <a:rPr lang="fr-FR" sz="1400" b="1" dirty="0">
                <a:latin typeface="Calibri" panose="020F0502020204030204" pitchFamily="34" charset="0"/>
                <a:ea typeface="Calibri" panose="020F0502020204030204" pitchFamily="34" charset="0"/>
                <a:cs typeface="Calibri" panose="020F0502020204030204" pitchFamily="34" charset="0"/>
              </a:rPr>
              <a:t>: respiration cellulaire, glycolyse, cycle de Krebs, fermentation lactique, rendement, produits dopants</a:t>
            </a:r>
            <a:r>
              <a:rPr lang="fr-FR" sz="1400" b="1" dirty="0" smtClean="0">
                <a:latin typeface="Calibri" panose="020F0502020204030204" pitchFamily="34" charset="0"/>
                <a:ea typeface="Calibri" panose="020F0502020204030204" pitchFamily="34" charset="0"/>
                <a:cs typeface="Calibri" panose="020F0502020204030204" pitchFamily="34" charset="0"/>
              </a:rPr>
              <a:t>.</a:t>
            </a:r>
            <a:endParaRPr lang="fr-FR"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120789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oster\AppData\Local\Temp\7zO8297100B\sch_bilan_nutrition_cellule_LeLivreScolaire_p171.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15261" y="87550"/>
            <a:ext cx="6952795" cy="6467010"/>
          </a:xfrm>
          <a:prstGeom prst="rect">
            <a:avLst/>
          </a:prstGeom>
          <a:noFill/>
          <a:extLst>
            <a:ext uri="{909E8E84-426E-40DD-AFC4-6F175D3DCCD1}">
              <a14:hiddenFill xmlns:a14="http://schemas.microsoft.com/office/drawing/2010/main">
                <a:solidFill>
                  <a:srgbClr val="FFFFFF"/>
                </a:solidFill>
              </a14:hiddenFill>
            </a:ext>
          </a:extLst>
        </p:spPr>
      </p:pic>
      <p:sp>
        <p:nvSpPr>
          <p:cNvPr id="5" name="ZoneTexte 4"/>
          <p:cNvSpPr txBox="1"/>
          <p:nvPr/>
        </p:nvSpPr>
        <p:spPr>
          <a:xfrm>
            <a:off x="7318874" y="5585296"/>
            <a:ext cx="3070245" cy="475387"/>
          </a:xfrm>
          <a:prstGeom prst="rect">
            <a:avLst/>
          </a:prstGeom>
          <a:noFill/>
        </p:spPr>
        <p:txBody>
          <a:bodyPr wrap="square" rtlCol="0">
            <a:spAutoFit/>
          </a:bodyPr>
          <a:lstStyle/>
          <a:p>
            <a:r>
              <a:rPr lang="fr-FR" sz="1400" b="1" dirty="0" smtClean="0"/>
              <a:t>Académie de Toulouse</a:t>
            </a:r>
          </a:p>
          <a:p>
            <a:r>
              <a:rPr lang="fr-FR" sz="1089" dirty="0" smtClean="0"/>
              <a:t>Source </a:t>
            </a:r>
            <a:r>
              <a:rPr lang="fr-FR" sz="1089" dirty="0"/>
              <a:t>: Manuel Le livre scolaire cycle 4</a:t>
            </a:r>
          </a:p>
        </p:txBody>
      </p:sp>
    </p:spTree>
    <p:extLst>
      <p:ext uri="{BB962C8B-B14F-4D97-AF65-F5344CB8AC3E}">
        <p14:creationId xmlns:p14="http://schemas.microsoft.com/office/powerpoint/2010/main" val="282639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B7CEE2F9-6D48-4B84-805B-940601940EB4}"/>
              </a:ext>
            </a:extLst>
          </p:cNvPr>
          <p:cNvSpPr txBox="1"/>
          <p:nvPr/>
        </p:nvSpPr>
        <p:spPr>
          <a:xfrm>
            <a:off x="150995" y="188176"/>
            <a:ext cx="2324576"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fr-FR" sz="1200" b="1" dirty="0"/>
              <a:t>Classe de Terminale</a:t>
            </a:r>
          </a:p>
          <a:p>
            <a:r>
              <a:rPr lang="fr-FR" sz="1200" b="1" dirty="0"/>
              <a:t>THEMATIQUE :</a:t>
            </a:r>
          </a:p>
          <a:p>
            <a:r>
              <a:rPr lang="fr-FR" sz="1200" b="1" dirty="0"/>
              <a:t>Corps humain et santé</a:t>
            </a:r>
          </a:p>
        </p:txBody>
      </p:sp>
      <p:sp>
        <p:nvSpPr>
          <p:cNvPr id="6" name="ZoneTexte 5">
            <a:extLst>
              <a:ext uri="{FF2B5EF4-FFF2-40B4-BE49-F238E27FC236}">
                <a16:creationId xmlns:a16="http://schemas.microsoft.com/office/drawing/2014/main" id="{5A7319B2-606A-4F76-8F07-1755347D2A2A}"/>
              </a:ext>
            </a:extLst>
          </p:cNvPr>
          <p:cNvSpPr txBox="1"/>
          <p:nvPr/>
        </p:nvSpPr>
        <p:spPr>
          <a:xfrm>
            <a:off x="5290456" y="204302"/>
            <a:ext cx="6538687" cy="64633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fr-FR" b="1" dirty="0"/>
              <a:t>Sous-thème : Le contrôle des flux de glucose, source essentielle d’énergie des cellules musculaires</a:t>
            </a:r>
            <a:r>
              <a:rPr lang="fr-FR" dirty="0"/>
              <a:t>	</a:t>
            </a:r>
          </a:p>
        </p:txBody>
      </p:sp>
      <p:sp>
        <p:nvSpPr>
          <p:cNvPr id="7" name="ZoneTexte 6">
            <a:extLst>
              <a:ext uri="{FF2B5EF4-FFF2-40B4-BE49-F238E27FC236}">
                <a16:creationId xmlns:a16="http://schemas.microsoft.com/office/drawing/2014/main" id="{B848954D-4914-420B-B386-BD2788029894}"/>
              </a:ext>
            </a:extLst>
          </p:cNvPr>
          <p:cNvSpPr txBox="1"/>
          <p:nvPr/>
        </p:nvSpPr>
        <p:spPr>
          <a:xfrm>
            <a:off x="2530164" y="188176"/>
            <a:ext cx="2694190" cy="64633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fr-FR" sz="1200" b="1" dirty="0"/>
              <a:t>Thème </a:t>
            </a:r>
            <a:r>
              <a:rPr lang="fr-FR" sz="1200" b="1" dirty="0" smtClean="0"/>
              <a:t>:</a:t>
            </a:r>
          </a:p>
          <a:p>
            <a:r>
              <a:rPr lang="fr-FR" sz="1200" b="1" dirty="0"/>
              <a:t>Produire le mouvement : contraction musculaire et apport d’énergie</a:t>
            </a:r>
          </a:p>
        </p:txBody>
      </p:sp>
      <p:sp>
        <p:nvSpPr>
          <p:cNvPr id="8" name="ZoneTexte 7">
            <a:extLst>
              <a:ext uri="{FF2B5EF4-FFF2-40B4-BE49-F238E27FC236}">
                <a16:creationId xmlns:a16="http://schemas.microsoft.com/office/drawing/2014/main" id="{5E2C578C-E7F8-4546-AF5F-1B3E239CC8D9}"/>
              </a:ext>
            </a:extLst>
          </p:cNvPr>
          <p:cNvSpPr txBox="1"/>
          <p:nvPr/>
        </p:nvSpPr>
        <p:spPr>
          <a:xfrm>
            <a:off x="6446520" y="949036"/>
            <a:ext cx="5382622" cy="3477875"/>
          </a:xfrm>
          <a:prstGeom prst="rect">
            <a:avLst/>
          </a:prstGeom>
          <a:noFill/>
          <a:ln w="19050">
            <a:solidFill>
              <a:srgbClr val="FF0000"/>
            </a:solidFill>
          </a:ln>
        </p:spPr>
        <p:txBody>
          <a:bodyPr wrap="square" rtlCol="0">
            <a:spAutoFit/>
          </a:bodyPr>
          <a:lstStyle/>
          <a:p>
            <a:pPr algn="just"/>
            <a:r>
              <a:rPr lang="fr-FR" sz="1400" b="1" dirty="0"/>
              <a:t>Objectifs</a:t>
            </a:r>
            <a:r>
              <a:rPr lang="fr-FR" sz="1400" b="1" dirty="0">
                <a:solidFill>
                  <a:srgbClr val="FF0000"/>
                </a:solidFill>
              </a:rPr>
              <a:t> </a:t>
            </a:r>
            <a:r>
              <a:rPr lang="fr-FR" sz="1400" b="1" dirty="0" smtClean="0"/>
              <a:t>du programme :</a:t>
            </a:r>
            <a:endParaRPr lang="fr-FR" sz="1400" dirty="0"/>
          </a:p>
          <a:p>
            <a:pPr algn="just"/>
            <a:r>
              <a:rPr lang="fr-FR" sz="1400" dirty="0">
                <a:sym typeface="Wingdings 3" panose="05040102010807070707" pitchFamily="18" charset="2"/>
              </a:rPr>
              <a:t>Les élèves apprennent </a:t>
            </a:r>
            <a:r>
              <a:rPr lang="fr-FR" sz="1400" dirty="0" smtClean="0">
                <a:sym typeface="Wingdings 3" panose="05040102010807070707" pitchFamily="18" charset="2"/>
              </a:rPr>
              <a:t>:</a:t>
            </a:r>
          </a:p>
          <a:p>
            <a:pPr marL="103188" indent="-103188">
              <a:buFontTx/>
              <a:buChar char="-"/>
            </a:pPr>
            <a:r>
              <a:rPr lang="fr-FR" sz="1200" dirty="0" smtClean="0">
                <a:ea typeface="Calibri" panose="020F0502020204030204" pitchFamily="34" charset="0"/>
                <a:cs typeface="Calibri" panose="020F0502020204030204" pitchFamily="34" charset="0"/>
              </a:rPr>
              <a:t>que les </a:t>
            </a:r>
            <a:r>
              <a:rPr lang="fr-FR" sz="1200" dirty="0">
                <a:ea typeface="Calibri" panose="020F0502020204030204" pitchFamily="34" charset="0"/>
                <a:cs typeface="Calibri" panose="020F0502020204030204" pitchFamily="34" charset="0"/>
              </a:rPr>
              <a:t>cellules musculaires ont besoin de nutriments, principalement de glucose et de dioxygène, puisés dans le sang.</a:t>
            </a:r>
          </a:p>
          <a:p>
            <a:pPr marL="103188" indent="-103188">
              <a:buFontTx/>
              <a:buChar char="-"/>
            </a:pPr>
            <a:r>
              <a:rPr lang="fr-FR" sz="1200" dirty="0">
                <a:ea typeface="Calibri" panose="020F0502020204030204" pitchFamily="34" charset="0"/>
                <a:cs typeface="Calibri" panose="020F0502020204030204" pitchFamily="34" charset="0"/>
              </a:rPr>
              <a:t>que </a:t>
            </a:r>
            <a:r>
              <a:rPr lang="fr-FR" sz="1200" dirty="0" smtClean="0">
                <a:ea typeface="Calibri" panose="020F0502020204030204" pitchFamily="34" charset="0"/>
                <a:cs typeface="Calibri" panose="020F0502020204030204" pitchFamily="34" charset="0"/>
              </a:rPr>
              <a:t>les </a:t>
            </a:r>
            <a:r>
              <a:rPr lang="fr-FR" sz="1200" dirty="0">
                <a:ea typeface="Calibri" panose="020F0502020204030204" pitchFamily="34" charset="0"/>
                <a:cs typeface="Calibri" panose="020F0502020204030204" pitchFamily="34" charset="0"/>
              </a:rPr>
              <a:t>réserves de glucose se trouvent sous forme de glycogène dans les cellules musculaires et dans les cellules hépatiques. </a:t>
            </a:r>
            <a:endParaRPr lang="fr-FR" sz="1200" dirty="0" smtClean="0">
              <a:ea typeface="Calibri" panose="020F0502020204030204" pitchFamily="34" charset="0"/>
              <a:cs typeface="Calibri" panose="020F0502020204030204" pitchFamily="34" charset="0"/>
            </a:endParaRPr>
          </a:p>
          <a:p>
            <a:pPr marL="103188" indent="-103188">
              <a:buFontTx/>
              <a:buChar char="-"/>
            </a:pPr>
            <a:r>
              <a:rPr lang="fr-FR" sz="1200" dirty="0" smtClean="0">
                <a:ea typeface="Calibri" panose="020F0502020204030204" pitchFamily="34" charset="0"/>
                <a:cs typeface="Calibri" panose="020F0502020204030204" pitchFamily="34" charset="0"/>
              </a:rPr>
              <a:t>qu'elles </a:t>
            </a:r>
            <a:r>
              <a:rPr lang="fr-FR" sz="1200" dirty="0">
                <a:ea typeface="Calibri" panose="020F0502020204030204" pitchFamily="34" charset="0"/>
                <a:cs typeface="Calibri" panose="020F0502020204030204" pitchFamily="34" charset="0"/>
              </a:rPr>
              <a:t>servent à entretenir des flux de glucose, variables selon l’activité, entre les organes sources (intestin et foie) et les organes consommateurs (dont les muscles).</a:t>
            </a:r>
          </a:p>
          <a:p>
            <a:pPr marL="103188" indent="-103188">
              <a:buFontTx/>
              <a:buChar char="-"/>
            </a:pPr>
            <a:r>
              <a:rPr lang="fr-FR" sz="1200" dirty="0">
                <a:ea typeface="Calibri" panose="020F0502020204030204" pitchFamily="34" charset="0"/>
                <a:cs typeface="Calibri" panose="020F0502020204030204" pitchFamily="34" charset="0"/>
              </a:rPr>
              <a:t>que </a:t>
            </a:r>
            <a:r>
              <a:rPr lang="fr-FR" sz="1200" dirty="0" smtClean="0">
                <a:ea typeface="Calibri" panose="020F0502020204030204" pitchFamily="34" charset="0"/>
                <a:cs typeface="Calibri" panose="020F0502020204030204" pitchFamily="34" charset="0"/>
              </a:rPr>
              <a:t>la </a:t>
            </a:r>
            <a:r>
              <a:rPr lang="fr-FR" sz="1200" dirty="0">
                <a:ea typeface="Calibri" panose="020F0502020204030204" pitchFamily="34" charset="0"/>
                <a:cs typeface="Calibri" panose="020F0502020204030204" pitchFamily="34" charset="0"/>
              </a:rPr>
              <a:t>glycémie est la concentration de glucose dans le sang, maintenue dans un intervalle relativement étroit autour d’une valeur d’équilibre proche de 1g.L-1. </a:t>
            </a:r>
            <a:endParaRPr lang="fr-FR" sz="1200" dirty="0" smtClean="0">
              <a:ea typeface="Calibri" panose="020F0502020204030204" pitchFamily="34" charset="0"/>
              <a:cs typeface="Calibri" panose="020F0502020204030204" pitchFamily="34" charset="0"/>
            </a:endParaRPr>
          </a:p>
          <a:p>
            <a:pPr marL="103188" indent="-103188">
              <a:buFontTx/>
              <a:buChar char="-"/>
            </a:pPr>
            <a:r>
              <a:rPr lang="fr-FR" sz="1200" dirty="0" smtClean="0">
                <a:ea typeface="Calibri" panose="020F0502020204030204" pitchFamily="34" charset="0"/>
                <a:cs typeface="Calibri" panose="020F0502020204030204" pitchFamily="34" charset="0"/>
              </a:rPr>
              <a:t>qu'elle </a:t>
            </a:r>
            <a:r>
              <a:rPr lang="fr-FR" sz="1200" dirty="0">
                <a:ea typeface="Calibri" panose="020F0502020204030204" pitchFamily="34" charset="0"/>
                <a:cs typeface="Calibri" panose="020F0502020204030204" pitchFamily="34" charset="0"/>
              </a:rPr>
              <a:t>dépend des apports alimentaires et est régulée par deux hormones sécrétées par le pancréas.</a:t>
            </a:r>
          </a:p>
          <a:p>
            <a:pPr marL="103188" indent="-103188">
              <a:buFontTx/>
              <a:buChar char="-"/>
            </a:pPr>
            <a:r>
              <a:rPr lang="fr-FR" sz="1200" dirty="0" smtClean="0">
                <a:ea typeface="Calibri" panose="020F0502020204030204" pitchFamily="34" charset="0"/>
                <a:cs typeface="Calibri" panose="020F0502020204030204" pitchFamily="34" charset="0"/>
              </a:rPr>
              <a:t>qu'un </a:t>
            </a:r>
            <a:r>
              <a:rPr lang="fr-FR" sz="1200" dirty="0">
                <a:ea typeface="Calibri" panose="020F0502020204030204" pitchFamily="34" charset="0"/>
                <a:cs typeface="Calibri" panose="020F0502020204030204" pitchFamily="34" charset="0"/>
              </a:rPr>
              <a:t>dysfonctionnement de la régulation de la glycémie entraîne des complications qui peuvent être à l’origine de diabètes.</a:t>
            </a:r>
          </a:p>
          <a:p>
            <a:pPr marL="103188" indent="-103188">
              <a:buFontTx/>
              <a:buChar char="-"/>
            </a:pPr>
            <a:r>
              <a:rPr lang="fr-FR" sz="1200" dirty="0">
                <a:ea typeface="Calibri" panose="020F0502020204030204" pitchFamily="34" charset="0"/>
                <a:cs typeface="Calibri" panose="020F0502020204030204" pitchFamily="34" charset="0"/>
              </a:rPr>
              <a:t>que </a:t>
            </a:r>
            <a:r>
              <a:rPr lang="fr-FR" sz="1200" dirty="0" smtClean="0">
                <a:ea typeface="Calibri" panose="020F0502020204030204" pitchFamily="34" charset="0"/>
                <a:cs typeface="Calibri" panose="020F0502020204030204" pitchFamily="34" charset="0"/>
              </a:rPr>
              <a:t>l’insuline </a:t>
            </a:r>
            <a:r>
              <a:rPr lang="fr-FR" sz="1200" dirty="0">
                <a:ea typeface="Calibri" panose="020F0502020204030204" pitchFamily="34" charset="0"/>
                <a:cs typeface="Calibri" panose="020F0502020204030204" pitchFamily="34" charset="0"/>
              </a:rPr>
              <a:t>entraîne l’entrée de glucose dans les cellules musculaires (et hépatiques) et le glucagon provoque la sortie du glucose des cellules hépatiques, grâce à des protéines membranaires transportant le glucose</a:t>
            </a:r>
            <a:r>
              <a:rPr lang="fr-FR" sz="1200" dirty="0" smtClean="0">
                <a:ea typeface="Calibri" panose="020F0502020204030204" pitchFamily="34" charset="0"/>
                <a:cs typeface="Calibri" panose="020F0502020204030204" pitchFamily="34" charset="0"/>
              </a:rPr>
              <a:t>.</a:t>
            </a:r>
            <a:endParaRPr lang="fr-FR" sz="1200" dirty="0">
              <a:ea typeface="Calibri" panose="020F0502020204030204" pitchFamily="34" charset="0"/>
              <a:cs typeface="Calibri" panose="020F0502020204030204" pitchFamily="34" charset="0"/>
              <a:sym typeface="Wingdings 3" panose="05040102010807070707" pitchFamily="18" charset="2"/>
            </a:endParaRPr>
          </a:p>
        </p:txBody>
      </p:sp>
      <p:sp>
        <p:nvSpPr>
          <p:cNvPr id="9" name="ZoneTexte 8">
            <a:extLst>
              <a:ext uri="{FF2B5EF4-FFF2-40B4-BE49-F238E27FC236}">
                <a16:creationId xmlns:a16="http://schemas.microsoft.com/office/drawing/2014/main" id="{C18FB186-6BF0-4507-A6A2-CCDE0525F375}"/>
              </a:ext>
            </a:extLst>
          </p:cNvPr>
          <p:cNvSpPr txBox="1"/>
          <p:nvPr/>
        </p:nvSpPr>
        <p:spPr>
          <a:xfrm>
            <a:off x="150994" y="872524"/>
            <a:ext cx="6158366" cy="1569660"/>
          </a:xfrm>
          <a:prstGeom prst="rect">
            <a:avLst/>
          </a:prstGeom>
          <a:noFill/>
          <a:ln w="19050">
            <a:solidFill>
              <a:srgbClr val="7030A0"/>
            </a:solidFill>
          </a:ln>
        </p:spPr>
        <p:txBody>
          <a:bodyPr wrap="square" rtlCol="0">
            <a:spAutoFit/>
          </a:bodyPr>
          <a:lstStyle/>
          <a:p>
            <a:r>
              <a:rPr lang="fr-FR" sz="1200" b="1" dirty="0" smtClean="0">
                <a:solidFill>
                  <a:srgbClr val="0070C0"/>
                </a:solidFill>
              </a:rPr>
              <a:t>C4 </a:t>
            </a:r>
            <a:r>
              <a:rPr lang="fr-FR" sz="1200" b="1" dirty="0">
                <a:solidFill>
                  <a:srgbClr val="0070C0"/>
                </a:solidFill>
              </a:rPr>
              <a:t>: </a:t>
            </a:r>
            <a:r>
              <a:rPr lang="fr-FR" sz="1200" dirty="0">
                <a:solidFill>
                  <a:srgbClr val="0070C0"/>
                </a:solidFill>
              </a:rPr>
              <a:t>besoins d’un organe, sources d’énergie, activité musculaire dans le cadre de </a:t>
            </a:r>
            <a:r>
              <a:rPr lang="fr-FR" sz="1200" dirty="0" smtClean="0">
                <a:solidFill>
                  <a:srgbClr val="0070C0"/>
                </a:solidFill>
              </a:rPr>
              <a:t>l’effort. Transport de O2 et des nutriments. Transformations chimiques dans toutes les cellules.</a:t>
            </a:r>
          </a:p>
          <a:p>
            <a:r>
              <a:rPr lang="fr-FR" sz="1200" b="1" dirty="0" smtClean="0">
                <a:solidFill>
                  <a:srgbClr val="0070C0"/>
                </a:solidFill>
              </a:rPr>
              <a:t>2de </a:t>
            </a:r>
            <a:r>
              <a:rPr lang="fr-FR" sz="1200" b="1" dirty="0">
                <a:solidFill>
                  <a:srgbClr val="0070C0"/>
                </a:solidFill>
              </a:rPr>
              <a:t>: </a:t>
            </a:r>
            <a:r>
              <a:rPr lang="fr-FR" sz="1200" dirty="0">
                <a:solidFill>
                  <a:srgbClr val="0070C0"/>
                </a:solidFill>
              </a:rPr>
              <a:t>métabolisme, échange de matière et d'énergie avec l'environnement. Voies métaboliques interconnectées</a:t>
            </a:r>
            <a:r>
              <a:rPr lang="fr-FR" sz="1200" dirty="0" smtClean="0">
                <a:solidFill>
                  <a:srgbClr val="0070C0"/>
                </a:solidFill>
              </a:rPr>
              <a:t>. Régulation </a:t>
            </a:r>
            <a:r>
              <a:rPr lang="fr-FR" sz="1200" dirty="0">
                <a:solidFill>
                  <a:srgbClr val="0070C0"/>
                </a:solidFill>
              </a:rPr>
              <a:t>hormonale </a:t>
            </a:r>
            <a:r>
              <a:rPr lang="fr-FR" sz="1200" dirty="0" smtClean="0">
                <a:solidFill>
                  <a:srgbClr val="0070C0"/>
                </a:solidFill>
              </a:rPr>
              <a:t>(et procréation), cellules cibles, récepteurs spécifiques.</a:t>
            </a:r>
          </a:p>
          <a:p>
            <a:r>
              <a:rPr lang="fr-FR" sz="1200" b="1" dirty="0">
                <a:solidFill>
                  <a:srgbClr val="0070C0"/>
                </a:solidFill>
              </a:rPr>
              <a:t>Spé 1</a:t>
            </a:r>
            <a:r>
              <a:rPr lang="fr-FR" sz="1200" b="1" baseline="30000" dirty="0">
                <a:solidFill>
                  <a:srgbClr val="0070C0"/>
                </a:solidFill>
              </a:rPr>
              <a:t>ère</a:t>
            </a:r>
            <a:r>
              <a:rPr lang="fr-FR" sz="1200" b="1" dirty="0" smtClean="0">
                <a:solidFill>
                  <a:srgbClr val="0070C0"/>
                </a:solidFill>
              </a:rPr>
              <a:t> </a:t>
            </a:r>
            <a:r>
              <a:rPr lang="fr-FR" sz="1200" b="1" dirty="0">
                <a:solidFill>
                  <a:srgbClr val="0070C0"/>
                </a:solidFill>
              </a:rPr>
              <a:t>: </a:t>
            </a:r>
            <a:r>
              <a:rPr lang="fr-FR" sz="1200" dirty="0">
                <a:solidFill>
                  <a:srgbClr val="0070C0"/>
                </a:solidFill>
              </a:rPr>
              <a:t>système </a:t>
            </a:r>
            <a:r>
              <a:rPr lang="fr-FR" sz="1200" dirty="0" smtClean="0">
                <a:solidFill>
                  <a:srgbClr val="0070C0"/>
                </a:solidFill>
              </a:rPr>
              <a:t>immunitaire. Principes, intérêts et limites de l’</a:t>
            </a:r>
            <a:r>
              <a:rPr lang="fr-FR" sz="1200" dirty="0" err="1" smtClean="0">
                <a:solidFill>
                  <a:srgbClr val="0070C0"/>
                </a:solidFill>
              </a:rPr>
              <a:t>épidémiologie</a:t>
            </a:r>
            <a:r>
              <a:rPr lang="fr-FR" sz="1200" dirty="0" smtClean="0">
                <a:solidFill>
                  <a:srgbClr val="0070C0"/>
                </a:solidFill>
              </a:rPr>
              <a:t>  et de ses </a:t>
            </a:r>
            <a:r>
              <a:rPr lang="fr-FR" sz="1200" dirty="0" err="1" smtClean="0">
                <a:solidFill>
                  <a:srgbClr val="0070C0"/>
                </a:solidFill>
              </a:rPr>
              <a:t>méthodes</a:t>
            </a:r>
            <a:r>
              <a:rPr lang="fr-FR" sz="1200" dirty="0" smtClean="0">
                <a:solidFill>
                  <a:srgbClr val="0070C0"/>
                </a:solidFill>
              </a:rPr>
              <a:t>.</a:t>
            </a:r>
          </a:p>
          <a:p>
            <a:r>
              <a:rPr lang="fr-FR" sz="1200" b="1" dirty="0" smtClean="0">
                <a:solidFill>
                  <a:srgbClr val="0070C0"/>
                </a:solidFill>
              </a:rPr>
              <a:t>ECS 1</a:t>
            </a:r>
            <a:r>
              <a:rPr lang="fr-FR" sz="1200" b="1" baseline="30000" dirty="0" smtClean="0">
                <a:solidFill>
                  <a:srgbClr val="0070C0"/>
                </a:solidFill>
              </a:rPr>
              <a:t>ère</a:t>
            </a:r>
            <a:r>
              <a:rPr lang="fr-FR" sz="1200" b="1" dirty="0" smtClean="0">
                <a:solidFill>
                  <a:srgbClr val="0070C0"/>
                </a:solidFill>
              </a:rPr>
              <a:t> : </a:t>
            </a:r>
            <a:r>
              <a:rPr lang="fr-FR" sz="1200" dirty="0">
                <a:solidFill>
                  <a:srgbClr val="0070C0"/>
                </a:solidFill>
              </a:rPr>
              <a:t>organisation de la membrane plasmique. Éducation à l’alimentation, éducation à la santé</a:t>
            </a:r>
            <a:r>
              <a:rPr lang="fr-FR" sz="1200" dirty="0" smtClean="0">
                <a:solidFill>
                  <a:srgbClr val="0070C0"/>
                </a:solidFill>
              </a:rPr>
              <a:t>.</a:t>
            </a:r>
            <a:endParaRPr lang="fr-FR" sz="1200" dirty="0">
              <a:solidFill>
                <a:srgbClr val="0070C0"/>
              </a:solidFill>
            </a:endParaRPr>
          </a:p>
        </p:txBody>
      </p:sp>
      <p:sp>
        <p:nvSpPr>
          <p:cNvPr id="11" name="ZoneTexte 10">
            <a:extLst>
              <a:ext uri="{FF2B5EF4-FFF2-40B4-BE49-F238E27FC236}">
                <a16:creationId xmlns:a16="http://schemas.microsoft.com/office/drawing/2014/main" id="{32351943-116F-4DAC-A099-7015F482EFED}"/>
              </a:ext>
            </a:extLst>
          </p:cNvPr>
          <p:cNvSpPr txBox="1"/>
          <p:nvPr/>
        </p:nvSpPr>
        <p:spPr>
          <a:xfrm>
            <a:off x="150993" y="2654570"/>
            <a:ext cx="6158367" cy="2708434"/>
          </a:xfrm>
          <a:prstGeom prst="rect">
            <a:avLst/>
          </a:prstGeom>
          <a:solidFill>
            <a:schemeClr val="accent6">
              <a:lumMod val="20000"/>
              <a:lumOff val="80000"/>
            </a:schemeClr>
          </a:solidFill>
          <a:ln w="19050">
            <a:solidFill>
              <a:schemeClr val="tx1"/>
            </a:solidFill>
          </a:ln>
        </p:spPr>
        <p:txBody>
          <a:bodyPr wrap="square" rtlCol="0">
            <a:spAutoFit/>
          </a:bodyPr>
          <a:lstStyle/>
          <a:p>
            <a:r>
              <a:rPr lang="fr-FR" sz="1600" b="1" dirty="0" smtClean="0"/>
              <a:t>Discussions et approches :</a:t>
            </a:r>
            <a:endParaRPr lang="fr-FR" sz="1600" b="1" dirty="0"/>
          </a:p>
          <a:p>
            <a:pPr marL="285750" lvl="1" indent="-285750">
              <a:buFont typeface="Wingdings" panose="05000000000000000000" pitchFamily="2" charset="2"/>
              <a:buChar char="Ø"/>
            </a:pPr>
            <a:r>
              <a:rPr lang="fr-FR" sz="1400" dirty="0">
                <a:solidFill>
                  <a:srgbClr val="FF0000"/>
                </a:solidFill>
              </a:rPr>
              <a:t>l’étude de la régulation de la glycémie par l’insuline et le glucagon permet de mobiliser des acquis de la classe de seconde dans le cadre de l’examen d’un système de régulation hormonale et des flux de matière entre cellules d’un organisme pluricellulaire. </a:t>
            </a:r>
            <a:endParaRPr lang="fr-FR" sz="1400" dirty="0" smtClean="0">
              <a:solidFill>
                <a:srgbClr val="FF0000"/>
              </a:solidFill>
            </a:endParaRPr>
          </a:p>
          <a:p>
            <a:pPr marL="285750" lvl="1" indent="-285750">
              <a:buFont typeface="Wingdings" panose="05000000000000000000" pitchFamily="2" charset="2"/>
              <a:buChar char="Ø"/>
            </a:pPr>
            <a:r>
              <a:rPr lang="fr-FR" sz="1400" dirty="0" smtClean="0">
                <a:solidFill>
                  <a:srgbClr val="FF0000"/>
                </a:solidFill>
              </a:rPr>
              <a:t>les </a:t>
            </a:r>
            <a:r>
              <a:rPr lang="fr-FR" sz="1400" dirty="0">
                <a:solidFill>
                  <a:srgbClr val="FF0000"/>
                </a:solidFill>
              </a:rPr>
              <a:t>acquis du collège sur l’alimentation sont mobilisés. </a:t>
            </a:r>
            <a:endParaRPr lang="fr-FR" sz="1400" dirty="0" smtClean="0">
              <a:solidFill>
                <a:srgbClr val="FF0000"/>
              </a:solidFill>
            </a:endParaRPr>
          </a:p>
          <a:p>
            <a:pPr marL="285750" lvl="1" indent="-285750">
              <a:buFont typeface="Wingdings" panose="05000000000000000000" pitchFamily="2" charset="2"/>
              <a:buChar char="Ø"/>
            </a:pPr>
            <a:r>
              <a:rPr lang="fr-FR" sz="1400" dirty="0" smtClean="0">
                <a:solidFill>
                  <a:srgbClr val="FF0000"/>
                </a:solidFill>
              </a:rPr>
              <a:t>les </a:t>
            </a:r>
            <a:r>
              <a:rPr lang="fr-FR" sz="1400" dirty="0">
                <a:solidFill>
                  <a:srgbClr val="FF0000"/>
                </a:solidFill>
              </a:rPr>
              <a:t>autres mécanismes de régulation de la glycémie ne sont pas attendus. </a:t>
            </a:r>
            <a:endParaRPr lang="fr-FR" sz="1400" dirty="0" smtClean="0">
              <a:solidFill>
                <a:srgbClr val="FF0000"/>
              </a:solidFill>
            </a:endParaRPr>
          </a:p>
          <a:p>
            <a:pPr marL="285750" lvl="1" indent="-285750">
              <a:buFont typeface="Wingdings" panose="05000000000000000000" pitchFamily="2" charset="2"/>
              <a:buChar char="Ø"/>
            </a:pPr>
            <a:r>
              <a:rPr lang="fr-FR" sz="1400" dirty="0" smtClean="0">
                <a:solidFill>
                  <a:srgbClr val="FF0000"/>
                </a:solidFill>
              </a:rPr>
              <a:t>on </a:t>
            </a:r>
            <a:r>
              <a:rPr lang="fr-FR" sz="1400" dirty="0">
                <a:solidFill>
                  <a:srgbClr val="FF0000"/>
                </a:solidFill>
              </a:rPr>
              <a:t>précise à cette occasion l’origine de certains diabètes (absence de sécrétion d’insuline ou/et </a:t>
            </a:r>
            <a:r>
              <a:rPr lang="fr-FR" sz="1400" dirty="0" err="1">
                <a:solidFill>
                  <a:srgbClr val="FF0000"/>
                </a:solidFill>
              </a:rPr>
              <a:t>insulino</a:t>
            </a:r>
            <a:r>
              <a:rPr lang="fr-FR" sz="1400" dirty="0">
                <a:solidFill>
                  <a:srgbClr val="FF0000"/>
                </a:solidFill>
              </a:rPr>
              <a:t> résistance) et la nécessité d’une reconnaissance entre hormones et récepteurs. </a:t>
            </a:r>
            <a:endParaRPr lang="fr-FR" sz="1400" dirty="0" smtClean="0">
              <a:solidFill>
                <a:srgbClr val="FF0000"/>
              </a:solidFill>
            </a:endParaRPr>
          </a:p>
          <a:p>
            <a:pPr marL="285750" lvl="1" indent="-285750">
              <a:buFont typeface="Wingdings" panose="05000000000000000000" pitchFamily="2" charset="2"/>
              <a:buChar char="Ø"/>
            </a:pPr>
            <a:r>
              <a:rPr lang="fr-FR" sz="1400" dirty="0" smtClean="0">
                <a:solidFill>
                  <a:srgbClr val="FF0000"/>
                </a:solidFill>
              </a:rPr>
              <a:t>la </a:t>
            </a:r>
            <a:r>
              <a:rPr lang="fr-FR" sz="1400" dirty="0">
                <a:solidFill>
                  <a:srgbClr val="FF0000"/>
                </a:solidFill>
              </a:rPr>
              <a:t>connaissance de la diversité des facteurs impliqués dans le déclenchement des diabètes n’est pas attendue..</a:t>
            </a:r>
            <a:endParaRPr lang="fr-FR" sz="1400" dirty="0" smtClean="0">
              <a:solidFill>
                <a:srgbClr val="FF0000"/>
              </a:solidFill>
            </a:endParaRPr>
          </a:p>
        </p:txBody>
      </p:sp>
      <p:sp>
        <p:nvSpPr>
          <p:cNvPr id="12" name="ZoneTexte 11">
            <a:extLst>
              <a:ext uri="{FF2B5EF4-FFF2-40B4-BE49-F238E27FC236}">
                <a16:creationId xmlns:a16="http://schemas.microsoft.com/office/drawing/2014/main" id="{A91216B6-67BD-4E37-9757-61A3E2CBCAAC}"/>
              </a:ext>
            </a:extLst>
          </p:cNvPr>
          <p:cNvSpPr txBox="1"/>
          <p:nvPr/>
        </p:nvSpPr>
        <p:spPr>
          <a:xfrm>
            <a:off x="150993" y="5574392"/>
            <a:ext cx="11678149" cy="1200329"/>
          </a:xfrm>
          <a:prstGeom prst="rect">
            <a:avLst/>
          </a:prstGeom>
          <a:solidFill>
            <a:schemeClr val="accent5">
              <a:lumMod val="40000"/>
              <a:lumOff val="60000"/>
            </a:schemeClr>
          </a:solidFill>
          <a:ln w="19050">
            <a:solidFill>
              <a:srgbClr val="0070C0"/>
            </a:solidFill>
          </a:ln>
        </p:spPr>
        <p:txBody>
          <a:bodyPr wrap="square" rtlCol="0">
            <a:spAutoFit/>
          </a:bodyPr>
          <a:lstStyle/>
          <a:p>
            <a:r>
              <a:rPr lang="fr-FR" sz="1600" b="1" dirty="0" smtClean="0"/>
              <a:t>Activités possibles :</a:t>
            </a:r>
          </a:p>
          <a:p>
            <a:pPr marL="285750" indent="-285750">
              <a:buFontTx/>
              <a:buChar char="-"/>
            </a:pPr>
            <a:r>
              <a:rPr lang="fr-FR" sz="1400" b="1" dirty="0"/>
              <a:t>Comparer la consommation de glucose par l’organisme au repos et celles en activité musculaire, en période postprandiale et à jeun.</a:t>
            </a:r>
          </a:p>
          <a:p>
            <a:pPr marL="285750" indent="-285750">
              <a:buFontTx/>
              <a:buChar char="-"/>
            </a:pPr>
            <a:r>
              <a:rPr lang="fr-FR" sz="1400" b="1" dirty="0"/>
              <a:t>Réaliser un protocole expérimental en se fondant sur une démarche historique (par exemple expérience dite du foie lavé).</a:t>
            </a:r>
          </a:p>
          <a:p>
            <a:pPr marL="285750" indent="-285750">
              <a:buFontTx/>
              <a:buChar char="-"/>
            </a:pPr>
            <a:r>
              <a:rPr lang="fr-FR" sz="1400" b="1" dirty="0"/>
              <a:t>Observer des coupes histologiques de pancréas sain et de pancréas diabétique.</a:t>
            </a:r>
          </a:p>
          <a:p>
            <a:pPr marL="285750" indent="-285750">
              <a:buFontTx/>
              <a:buChar char="-"/>
            </a:pPr>
            <a:r>
              <a:rPr lang="fr-FR" sz="1400" b="1" dirty="0"/>
              <a:t>Identifier l’effet de différents aliments sur les variations de la glycémie et la sécrétion d’insuline..</a:t>
            </a:r>
          </a:p>
        </p:txBody>
      </p:sp>
      <p:sp>
        <p:nvSpPr>
          <p:cNvPr id="14" name="ZoneTexte 13">
            <a:extLst>
              <a:ext uri="{FF2B5EF4-FFF2-40B4-BE49-F238E27FC236}">
                <a16:creationId xmlns:a16="http://schemas.microsoft.com/office/drawing/2014/main" id="{A91216B6-67BD-4E37-9757-61A3E2CBCAAC}"/>
              </a:ext>
            </a:extLst>
          </p:cNvPr>
          <p:cNvSpPr txBox="1"/>
          <p:nvPr/>
        </p:nvSpPr>
        <p:spPr>
          <a:xfrm>
            <a:off x="6446520" y="4525314"/>
            <a:ext cx="5382622" cy="954107"/>
          </a:xfrm>
          <a:prstGeom prst="rect">
            <a:avLst/>
          </a:prstGeom>
          <a:noFill/>
          <a:ln w="19050">
            <a:solidFill>
              <a:srgbClr val="0070C0"/>
            </a:solidFill>
          </a:ln>
        </p:spPr>
        <p:txBody>
          <a:bodyPr wrap="square" rtlCol="0">
            <a:spAutoFit/>
          </a:bodyPr>
          <a:lstStyle/>
          <a:p>
            <a:r>
              <a:rPr lang="fr-FR" sz="1400" b="1" dirty="0" smtClean="0">
                <a:latin typeface="Calibri" panose="020F0502020204030204" pitchFamily="34" charset="0"/>
                <a:ea typeface="Calibri" panose="020F0502020204030204" pitchFamily="34" charset="0"/>
                <a:cs typeface="Calibri" panose="020F0502020204030204" pitchFamily="34" charset="0"/>
              </a:rPr>
              <a:t>Mots clés </a:t>
            </a:r>
            <a:r>
              <a:rPr lang="fr-FR" sz="1400" b="1" dirty="0">
                <a:latin typeface="Calibri" panose="020F0502020204030204" pitchFamily="34" charset="0"/>
                <a:ea typeface="Calibri" panose="020F0502020204030204" pitchFamily="34" charset="0"/>
                <a:cs typeface="Calibri" panose="020F0502020204030204" pitchFamily="34" charset="0"/>
              </a:rPr>
              <a:t>: hormones hyper et hypo </a:t>
            </a:r>
            <a:r>
              <a:rPr lang="fr-FR" sz="1400" b="1" dirty="0" err="1">
                <a:latin typeface="Calibri" panose="020F0502020204030204" pitchFamily="34" charset="0"/>
                <a:ea typeface="Calibri" panose="020F0502020204030204" pitchFamily="34" charset="0"/>
                <a:cs typeface="Calibri" panose="020F0502020204030204" pitchFamily="34" charset="0"/>
              </a:rPr>
              <a:t>glycémiantes</a:t>
            </a:r>
            <a:r>
              <a:rPr lang="fr-FR" sz="1400" b="1" dirty="0">
                <a:latin typeface="Calibri" panose="020F0502020204030204" pitchFamily="34" charset="0"/>
                <a:ea typeface="Calibri" panose="020F0502020204030204" pitchFamily="34" charset="0"/>
                <a:cs typeface="Calibri" panose="020F0502020204030204" pitchFamily="34" charset="0"/>
              </a:rPr>
              <a:t>, système de régulation, organisation fonctionnelle du pancréas endocrine, récepteurs à insuline et à glucagon, diabète insulinodépendant ou non insulinodépendant..</a:t>
            </a:r>
            <a:endParaRPr lang="fr-FR"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619081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oster\AppData\Local\Temp\7zO82917EDE\sch_bilan_repro_hu_hormones_Hatier_p321.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241863" y="293432"/>
            <a:ext cx="5427831" cy="6181696"/>
          </a:xfrm>
          <a:prstGeom prst="rect">
            <a:avLst/>
          </a:prstGeom>
          <a:noFill/>
          <a:extLst>
            <a:ext uri="{909E8E84-426E-40DD-AFC4-6F175D3DCCD1}">
              <a14:hiddenFill xmlns:a14="http://schemas.microsoft.com/office/drawing/2010/main">
                <a:solidFill>
                  <a:srgbClr val="FFFFFF"/>
                </a:solidFill>
              </a14:hiddenFill>
            </a:ext>
          </a:extLst>
        </p:spPr>
      </p:pic>
      <p:sp>
        <p:nvSpPr>
          <p:cNvPr id="5" name="ZoneTexte 4"/>
          <p:cNvSpPr txBox="1"/>
          <p:nvPr/>
        </p:nvSpPr>
        <p:spPr>
          <a:xfrm>
            <a:off x="8055730" y="6303272"/>
            <a:ext cx="2155704" cy="475387"/>
          </a:xfrm>
          <a:prstGeom prst="rect">
            <a:avLst/>
          </a:prstGeom>
          <a:noFill/>
        </p:spPr>
        <p:txBody>
          <a:bodyPr wrap="square" rtlCol="0">
            <a:spAutoFit/>
          </a:bodyPr>
          <a:lstStyle/>
          <a:p>
            <a:r>
              <a:rPr lang="fr-FR" sz="1400" b="1" dirty="0" smtClean="0"/>
              <a:t>Académie de Toulouse</a:t>
            </a:r>
          </a:p>
          <a:p>
            <a:r>
              <a:rPr lang="fr-FR" sz="1089" dirty="0" smtClean="0"/>
              <a:t>Source </a:t>
            </a:r>
            <a:r>
              <a:rPr lang="fr-FR" sz="1089" dirty="0"/>
              <a:t>: Manuel  Hatier cycle 4</a:t>
            </a:r>
          </a:p>
        </p:txBody>
      </p:sp>
    </p:spTree>
    <p:extLst>
      <p:ext uri="{BB962C8B-B14F-4D97-AF65-F5344CB8AC3E}">
        <p14:creationId xmlns:p14="http://schemas.microsoft.com/office/powerpoint/2010/main" val="373360924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1412</Words>
  <Application>Microsoft Office PowerPoint</Application>
  <PresentationFormat>Grand écran</PresentationFormat>
  <Paragraphs>97</Paragraphs>
  <Slides>6</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6</vt:i4>
      </vt:variant>
    </vt:vector>
  </HeadingPairs>
  <TitlesOfParts>
    <vt:vector size="13" baseType="lpstr">
      <vt:lpstr>SimSun</vt:lpstr>
      <vt:lpstr>Arial</vt:lpstr>
      <vt:lpstr>Calibri</vt:lpstr>
      <vt:lpstr>Calibri Light</vt:lpstr>
      <vt:lpstr>Wingdings</vt:lpstr>
      <vt:lpstr>Wingdings 3</vt:lpstr>
      <vt:lpstr>Thème Office</vt:lpstr>
      <vt:lpstr>Progression pour "3.2. Produire le mouvement : contraction musculaire et apport d’énergie"</vt:lpstr>
      <vt:lpstr>Présentation PowerPoint</vt:lpstr>
      <vt:lpstr>Présentation PowerPoint</vt:lpstr>
      <vt:lpstr>Présentation PowerPoint</vt:lpstr>
      <vt:lpstr>Présentation PowerPoint</vt:lpstr>
      <vt:lpstr>Présentation PowerPoint</vt:lpstr>
    </vt:vector>
  </TitlesOfParts>
  <Company>Académie de Grenoble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JMS</dc:creator>
  <cp:lastModifiedBy>JMS</cp:lastModifiedBy>
  <cp:revision>8</cp:revision>
  <dcterms:created xsi:type="dcterms:W3CDTF">2020-05-13T13:41:40Z</dcterms:created>
  <dcterms:modified xsi:type="dcterms:W3CDTF">2020-06-30T08:44:16Z</dcterms:modified>
</cp:coreProperties>
</file>