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9" r:id="rId3"/>
    <p:sldId id="257" r:id="rId4"/>
    <p:sldId id="258"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1" d="100"/>
          <a:sy n="101" d="100"/>
        </p:scale>
        <p:origin x="150"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D6E442-ADB3-4C45-81CE-10A3A7C337D6}" type="datetimeFigureOut">
              <a:rPr lang="fr-FR" smtClean="0"/>
              <a:pPr/>
              <a:t>30/06/2020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E8CC-3764-47BF-B364-1776148D9B9E}" type="slidenum">
              <a:rPr lang="fr-FR" smtClean="0"/>
              <a:pPr/>
              <a:t>‹N°›</a:t>
            </a:fld>
            <a:endParaRPr lang="fr-FR"/>
          </a:p>
        </p:txBody>
      </p:sp>
    </p:spTree>
    <p:extLst>
      <p:ext uri="{BB962C8B-B14F-4D97-AF65-F5344CB8AC3E}">
        <p14:creationId xmlns:p14="http://schemas.microsoft.com/office/powerpoint/2010/main" val="306002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9129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701648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1747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582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22079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58701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4921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4313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1207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240316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772128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EEEA8-4B0F-42DF-B42B-19B6B18326DF}" type="slidenum">
              <a:rPr lang="fr-FR" smtClean="0"/>
              <a:pPr/>
              <a:t>‹N°›</a:t>
            </a:fld>
            <a:endParaRPr lang="fr-FR"/>
          </a:p>
        </p:txBody>
      </p:sp>
    </p:spTree>
    <p:extLst>
      <p:ext uri="{BB962C8B-B14F-4D97-AF65-F5344CB8AC3E}">
        <p14:creationId xmlns:p14="http://schemas.microsoft.com/office/powerpoint/2010/main" val="1336006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agistere.education.fr/ac-grenoble/mod/book/view.php?id=702252&amp;chapterid=6371"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Corps humain et santé</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L’adaptabilité de l’organisme</a:t>
            </a:r>
            <a:r>
              <a:rPr lang="fr-FR" dirty="0"/>
              <a:t>	</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Comportements et stress : vers une vision intégrée de l’organisme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6" y="724882"/>
            <a:ext cx="6538687" cy="3477875"/>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103188" indent="-103188">
              <a:buFontTx/>
              <a:buChar char="-"/>
            </a:pPr>
            <a:r>
              <a:rPr lang="fr-FR" sz="1200" dirty="0">
                <a:ea typeface="Calibri" panose="020F0502020204030204" pitchFamily="34" charset="0"/>
                <a:cs typeface="Calibri" panose="020F0502020204030204" pitchFamily="34" charset="0"/>
              </a:rPr>
              <a:t>Face aux perturbations de son environnement, l’être humain dispose de réponses adaptatives impliquant le système nerveux et lui permettant de produire des comportements appropriés. Le stress aigu désigne ces réponses face aux agents stresseurs.</a:t>
            </a:r>
          </a:p>
          <a:p>
            <a:pPr marL="103188" indent="-103188">
              <a:buFontTx/>
              <a:buChar char="-"/>
            </a:pPr>
            <a:r>
              <a:rPr lang="fr-FR" sz="1200" dirty="0">
                <a:ea typeface="Calibri" panose="020F0502020204030204" pitchFamily="34" charset="0"/>
                <a:cs typeface="Calibri" panose="020F0502020204030204" pitchFamily="34" charset="0"/>
              </a:rPr>
              <a:t>La réponse de l’organisme est d’abord très rapide : le système limbique est stimulé, en particulier les zones impliquées dans les émotions telles que l’amygdale</a:t>
            </a:r>
            <a:r>
              <a:rPr lang="fr-FR" sz="1200" dirty="0" smtClean="0">
                <a:ea typeface="Calibri" panose="020F0502020204030204" pitchFamily="34" charset="0"/>
                <a:cs typeface="Calibri" panose="020F0502020204030204" pitchFamily="34" charset="0"/>
              </a:rPr>
              <a:t>.</a:t>
            </a:r>
          </a:p>
          <a:p>
            <a:pPr marL="103188" indent="-103188">
              <a:buFontTx/>
              <a:buChar char="-"/>
            </a:pPr>
            <a:r>
              <a:rPr lang="fr-FR" sz="1200" dirty="0">
                <a:ea typeface="Calibri" panose="020F0502020204030204" pitchFamily="34" charset="0"/>
                <a:cs typeface="Calibri" panose="020F0502020204030204" pitchFamily="34" charset="0"/>
                <a:sym typeface="Wingdings 3" panose="05040102010807070707" pitchFamily="18" charset="2"/>
              </a:rPr>
              <a:t>Cela a pour conséquence la libération d’adrénaline par la glande médullo-surrénale. L’adrénaline provoque une augmentation du rythme cardiaque, de la fréquence respiratoire et la libération de glucose dans le sang.</a:t>
            </a:r>
          </a:p>
          <a:p>
            <a:pPr marL="103188" indent="-103188">
              <a:buFontTx/>
              <a:buChar char="-"/>
            </a:pPr>
            <a:r>
              <a:rPr lang="fr-FR" sz="1200" dirty="0">
                <a:ea typeface="Calibri" panose="020F0502020204030204" pitchFamily="34" charset="0"/>
                <a:cs typeface="Calibri" panose="020F0502020204030204" pitchFamily="34" charset="0"/>
                <a:sym typeface="Wingdings 3" panose="05040102010807070707" pitchFamily="18" charset="2"/>
              </a:rPr>
              <a:t>Une autre conséquence des agents stresseurs au niveau cérébral est la sécrétion de CRH par l’hypothalamus : le CRH met à contribution l’axe </a:t>
            </a:r>
            <a:r>
              <a:rPr lang="fr-FR" sz="1200" dirty="0" err="1">
                <a:ea typeface="Calibri" panose="020F0502020204030204" pitchFamily="34" charset="0"/>
                <a:cs typeface="Calibri" panose="020F0502020204030204" pitchFamily="34" charset="0"/>
                <a:sym typeface="Wingdings 3" panose="05040102010807070707" pitchFamily="18" charset="2"/>
              </a:rPr>
              <a:t>hypothalamo-hypophyso-corticosurrénalien</a:t>
            </a:r>
            <a:r>
              <a:rPr lang="fr-FR" sz="1200" dirty="0">
                <a:ea typeface="Calibri" panose="020F0502020204030204" pitchFamily="34" charset="0"/>
                <a:cs typeface="Calibri" panose="020F0502020204030204" pitchFamily="34" charset="0"/>
                <a:sym typeface="Wingdings 3" panose="05040102010807070707" pitchFamily="18" charset="2"/>
              </a:rPr>
              <a:t>, entrainant dans un second temps la libération du cortisol. Le cortisol favorise la mobilisation du glucose et inhibe certaines fonctions (dont le système immunitaire). Le cortisol exerce en retour un rétrocontrôle négatif sur la libération de CRH par l’hypothalamus et favorise le rétablissement de conditions de fonctionnement durable (résilience).</a:t>
            </a:r>
          </a:p>
          <a:p>
            <a:pPr marL="103188" indent="-103188">
              <a:buFontTx/>
              <a:buChar char="-"/>
            </a:pPr>
            <a:r>
              <a:rPr lang="fr-FR" sz="1200" dirty="0">
                <a:ea typeface="Calibri" panose="020F0502020204030204" pitchFamily="34" charset="0"/>
                <a:cs typeface="Calibri" panose="020F0502020204030204" pitchFamily="34" charset="0"/>
                <a:sym typeface="Wingdings 3" panose="05040102010807070707" pitchFamily="18" charset="2"/>
              </a:rPr>
              <a:t>Ces différentes voies physiologiques sont coordonnées au sein d’un système, qualifié de complexe, et permettent l’adaptabilité de l’organisme.</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4" y="2296888"/>
            <a:ext cx="5073360" cy="2893100"/>
          </a:xfrm>
          <a:prstGeom prst="rect">
            <a:avLst/>
          </a:prstGeom>
          <a:solidFill>
            <a:schemeClr val="accent6">
              <a:lumMod val="20000"/>
              <a:lumOff val="80000"/>
            </a:schemeClr>
          </a:solidFill>
          <a:ln w="19050">
            <a:solidFill>
              <a:schemeClr val="tx1"/>
            </a:solidFill>
          </a:ln>
        </p:spPr>
        <p:txBody>
          <a:bodyPr wrap="square" rtlCol="0">
            <a:spAutoFit/>
          </a:bodyPr>
          <a:lstStyle/>
          <a:p>
            <a:r>
              <a:rPr lang="fr-FR" sz="1200" b="1" dirty="0" smtClean="0"/>
              <a:t>Discussions et approches :</a:t>
            </a:r>
            <a:endParaRPr lang="fr-FR" sz="1200" b="1" dirty="0"/>
          </a:p>
          <a:p>
            <a:pPr marL="285750" lvl="1" indent="-285750">
              <a:buFont typeface="Wingdings" panose="05000000000000000000" pitchFamily="2" charset="2"/>
              <a:buChar char="Ø"/>
            </a:pPr>
            <a:r>
              <a:rPr lang="fr-FR" sz="1200" dirty="0">
                <a:solidFill>
                  <a:srgbClr val="FF0000"/>
                </a:solidFill>
              </a:rPr>
              <a:t>les élèves distinguent la notion d’adaptation évolutive de celle d’adaptabilité physiologique (impliquant un ensemble de réponses adaptatives de l’individu à des variations locales de son environnement). </a:t>
            </a:r>
            <a:endParaRPr lang="fr-FR" sz="1200" dirty="0" smtClean="0">
              <a:solidFill>
                <a:srgbClr val="FF0000"/>
              </a:solidFill>
            </a:endParaRPr>
          </a:p>
          <a:p>
            <a:pPr marL="285750" lvl="1" indent="-285750">
              <a:buFont typeface="Wingdings" panose="05000000000000000000" pitchFamily="2" charset="2"/>
              <a:buChar char="Ø"/>
            </a:pPr>
            <a:r>
              <a:rPr lang="fr-FR" sz="1200" dirty="0" smtClean="0">
                <a:solidFill>
                  <a:srgbClr val="FF0000"/>
                </a:solidFill>
              </a:rPr>
              <a:t>on </a:t>
            </a:r>
            <a:r>
              <a:rPr lang="fr-FR" sz="1200" dirty="0">
                <a:solidFill>
                  <a:srgbClr val="FF0000"/>
                </a:solidFill>
              </a:rPr>
              <a:t>ne détaille pas les mécanismes expliquant l’effet inhibiteur du cortisol sur le système immunitaire. </a:t>
            </a:r>
            <a:endParaRPr lang="fr-FR" sz="1200" dirty="0" smtClean="0">
              <a:solidFill>
                <a:srgbClr val="FF0000"/>
              </a:solidFill>
            </a:endParaRPr>
          </a:p>
          <a:p>
            <a:pPr marL="285750" lvl="1" indent="-285750">
              <a:buFont typeface="Wingdings" panose="05000000000000000000" pitchFamily="2" charset="2"/>
              <a:buChar char="Ø"/>
            </a:pPr>
            <a:r>
              <a:rPr lang="fr-FR" sz="1200" dirty="0" smtClean="0">
                <a:solidFill>
                  <a:srgbClr val="FF0000"/>
                </a:solidFill>
              </a:rPr>
              <a:t>dans </a:t>
            </a:r>
            <a:r>
              <a:rPr lang="fr-FR" sz="1200" dirty="0">
                <a:solidFill>
                  <a:srgbClr val="FF0000"/>
                </a:solidFill>
              </a:rPr>
              <a:t>l’étude des dimensions multiples et liées du stress, on évoque le fait que de nombreux facteurs peuvent intervenir (psychologiques, sociaux, émotionnels, génétiques) dans la réponse physiologique de l’individu. </a:t>
            </a:r>
            <a:endParaRPr lang="fr-FR" sz="1200" dirty="0" smtClean="0">
              <a:solidFill>
                <a:srgbClr val="FF0000"/>
              </a:solidFill>
            </a:endParaRPr>
          </a:p>
          <a:p>
            <a:pPr marL="285750" lvl="1" indent="-285750">
              <a:buFont typeface="Wingdings" panose="05000000000000000000" pitchFamily="2" charset="2"/>
              <a:buChar char="Ø"/>
            </a:pPr>
            <a:r>
              <a:rPr lang="fr-FR" sz="1200" dirty="0" smtClean="0">
                <a:solidFill>
                  <a:srgbClr val="FF0000"/>
                </a:solidFill>
              </a:rPr>
              <a:t>sans </a:t>
            </a:r>
            <a:r>
              <a:rPr lang="fr-FR" sz="1200" dirty="0">
                <a:solidFill>
                  <a:srgbClr val="FF0000"/>
                </a:solidFill>
              </a:rPr>
              <a:t>chercher à développer ces facteurs, il s’agit de sensibiliser au fait que les variations interindividuelles peuvent avoir des origines multiples.</a:t>
            </a:r>
          </a:p>
          <a:p>
            <a:pPr marL="285750" lvl="1" indent="-285750">
              <a:buFont typeface="Wingdings" panose="05000000000000000000" pitchFamily="2" charset="2"/>
              <a:buChar char="Ø"/>
            </a:pPr>
            <a:r>
              <a:rPr lang="fr-FR" sz="1200" dirty="0" smtClean="0">
                <a:solidFill>
                  <a:srgbClr val="FF0000"/>
                </a:solidFill>
              </a:rPr>
              <a:t>il </a:t>
            </a:r>
            <a:r>
              <a:rPr lang="fr-FR" sz="1200" dirty="0">
                <a:solidFill>
                  <a:srgbClr val="FF0000"/>
                </a:solidFill>
              </a:rPr>
              <a:t>s’agit d’aborder le système nerveux de manière intégrée, en lien avec les autres systèmes biologiques. </a:t>
            </a:r>
            <a:endParaRPr lang="fr-FR" sz="1200" dirty="0" smtClean="0">
              <a:solidFill>
                <a:srgbClr val="FF0000"/>
              </a:solidFill>
            </a:endParaRPr>
          </a:p>
          <a:p>
            <a:pPr marL="285750" lvl="1" indent="-285750">
              <a:buFont typeface="Wingdings" panose="05000000000000000000" pitchFamily="2" charset="2"/>
              <a:buChar char="Ø"/>
            </a:pPr>
            <a:r>
              <a:rPr lang="fr-FR" sz="1200" dirty="0" smtClean="0">
                <a:solidFill>
                  <a:srgbClr val="FF0000"/>
                </a:solidFill>
              </a:rPr>
              <a:t>c’est </a:t>
            </a:r>
            <a:r>
              <a:rPr lang="fr-FR" sz="1200" dirty="0">
                <a:solidFill>
                  <a:srgbClr val="FF0000"/>
                </a:solidFill>
              </a:rPr>
              <a:t>l’occasion aussi de construire une boucle de régulation neuro-hormonale complète.</a:t>
            </a:r>
            <a:endParaRPr lang="fr-FR" sz="12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4" y="5384240"/>
            <a:ext cx="11882510" cy="1384995"/>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200" b="1" dirty="0" smtClean="0"/>
              <a:t>Activités possibles :</a:t>
            </a:r>
          </a:p>
          <a:p>
            <a:pPr marL="285750" indent="-285750">
              <a:buFontTx/>
              <a:buChar char="-"/>
            </a:pPr>
            <a:r>
              <a:rPr lang="fr-FR" sz="1200" b="1" dirty="0"/>
              <a:t>Recenser, extraire et exploiter des informations pour visualiser la libération différenciée dans le temps de l’adrénaline et du cortisol et leurs effets.</a:t>
            </a:r>
          </a:p>
          <a:p>
            <a:pPr marL="285750" indent="-285750">
              <a:buFontTx/>
              <a:buChar char="-"/>
            </a:pPr>
            <a:r>
              <a:rPr lang="fr-FR" sz="1200" b="1" dirty="0"/>
              <a:t>Interpréter des données d’imagerie médicale et/ou d’électrophysiologie sur l’activité neuronale de </a:t>
            </a:r>
            <a:r>
              <a:rPr lang="fr-FR" sz="1200" b="1" dirty="0" smtClean="0"/>
              <a:t>certaines zones </a:t>
            </a:r>
            <a:r>
              <a:rPr lang="fr-FR" sz="1200" b="1" dirty="0"/>
              <a:t>cérébrales en réponse à des agents stresseurs.</a:t>
            </a:r>
          </a:p>
          <a:p>
            <a:pPr marL="285750" indent="-285750">
              <a:buFontTx/>
              <a:buChar char="-"/>
            </a:pPr>
            <a:r>
              <a:rPr lang="fr-FR" sz="1200" b="1" dirty="0"/>
              <a:t>Observer des coupes histologiques de glande surrénale.</a:t>
            </a:r>
          </a:p>
          <a:p>
            <a:pPr marL="285750" indent="-285750">
              <a:buFontTx/>
              <a:buChar char="-"/>
            </a:pPr>
            <a:r>
              <a:rPr lang="fr-FR" sz="1200" b="1" dirty="0"/>
              <a:t>Extraire et organiser des informations pour schématiser la boucle de régulation neuro-hormonale.</a:t>
            </a:r>
          </a:p>
          <a:p>
            <a:pPr marL="285750" indent="-285750">
              <a:buFontTx/>
              <a:buChar char="-"/>
            </a:pPr>
            <a:r>
              <a:rPr lang="fr-FR" sz="1200" b="1" dirty="0"/>
              <a:t>Positionner sur un schéma bilan les interactions entre les trois systèmes nerveux, endocrinien, immunitaire.</a:t>
            </a:r>
          </a:p>
          <a:p>
            <a:pPr marL="285750" indent="-285750">
              <a:buFontTx/>
              <a:buChar char="-"/>
            </a:pPr>
            <a:r>
              <a:rPr lang="fr-FR" sz="1200" b="1" dirty="0"/>
              <a:t>Utiliser un modèle pour expliquer la notion de boucle de régulation </a:t>
            </a:r>
            <a:r>
              <a:rPr lang="fr-FR" sz="1200" b="1" dirty="0" err="1"/>
              <a:t>neurohormonale</a:t>
            </a:r>
            <a:r>
              <a:rPr lang="fr-FR" sz="1200" b="1" dirty="0"/>
              <a:t> et la notion de résilience. </a:t>
            </a:r>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6" y="4373289"/>
            <a:ext cx="6538687" cy="646331"/>
          </a:xfrm>
          <a:prstGeom prst="rect">
            <a:avLst/>
          </a:prstGeom>
          <a:noFill/>
          <a:ln w="19050">
            <a:solidFill>
              <a:srgbClr val="0070C0"/>
            </a:solidFill>
          </a:ln>
        </p:spPr>
        <p:txBody>
          <a:bodyPr wrap="square" rtlCol="0">
            <a:spAutoFit/>
          </a:bodyPr>
          <a:lstStyle/>
          <a:p>
            <a:r>
              <a:rPr lang="fr-FR" sz="1200" b="1" dirty="0" smtClean="0">
                <a:latin typeface="Calibri" panose="020F0502020204030204" pitchFamily="34" charset="0"/>
                <a:ea typeface="Calibri" panose="020F0502020204030204" pitchFamily="34" charset="0"/>
                <a:cs typeface="Calibri" panose="020F0502020204030204" pitchFamily="34" charset="0"/>
              </a:rPr>
              <a:t>Mots clés </a:t>
            </a:r>
            <a:r>
              <a:rPr lang="fr-FR" sz="1200" b="1" dirty="0">
                <a:latin typeface="Calibri" panose="020F0502020204030204" pitchFamily="34" charset="0"/>
                <a:ea typeface="Calibri" panose="020F0502020204030204" pitchFamily="34" charset="0"/>
                <a:cs typeface="Calibri" panose="020F0502020204030204" pitchFamily="34" charset="0"/>
              </a:rPr>
              <a:t>: stress aigu, agents stresseurs, axe </a:t>
            </a:r>
            <a:r>
              <a:rPr lang="fr-FR" sz="1200" b="1" dirty="0" err="1">
                <a:latin typeface="Calibri" panose="020F0502020204030204" pitchFamily="34" charset="0"/>
                <a:ea typeface="Calibri" panose="020F0502020204030204" pitchFamily="34" charset="0"/>
                <a:cs typeface="Calibri" panose="020F0502020204030204" pitchFamily="34" charset="0"/>
              </a:rPr>
              <a:t>hypothalamo-hypophyso-corticosurrénalien</a:t>
            </a:r>
            <a:r>
              <a:rPr lang="fr-FR" sz="1200" b="1" dirty="0">
                <a:latin typeface="Calibri" panose="020F0502020204030204" pitchFamily="34" charset="0"/>
                <a:ea typeface="Calibri" panose="020F0502020204030204" pitchFamily="34" charset="0"/>
                <a:cs typeface="Calibri" panose="020F0502020204030204" pitchFamily="34" charset="0"/>
              </a:rPr>
              <a:t>, CRH, adrénaline, cortisol, rétrocontrôle, système limbique (amygdale, hippocampe), résilience, adaptabilité, système complexe..</a:t>
            </a:r>
            <a:endParaRPr lang="fr-FR" sz="2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ZoneTexte 9">
            <a:extLst>
              <a:ext uri="{FF2B5EF4-FFF2-40B4-BE49-F238E27FC236}">
                <a16:creationId xmlns:a16="http://schemas.microsoft.com/office/drawing/2014/main" id="{C18FB186-6BF0-4507-A6A2-CCDE0525F375}"/>
              </a:ext>
            </a:extLst>
          </p:cNvPr>
          <p:cNvSpPr txBox="1"/>
          <p:nvPr/>
        </p:nvSpPr>
        <p:spPr>
          <a:xfrm>
            <a:off x="150994" y="965533"/>
            <a:ext cx="5073360" cy="1200329"/>
          </a:xfrm>
          <a:prstGeom prst="rect">
            <a:avLst/>
          </a:prstGeom>
          <a:noFill/>
          <a:ln w="19050">
            <a:solidFill>
              <a:srgbClr val="7030A0"/>
            </a:solidFill>
          </a:ln>
        </p:spPr>
        <p:txBody>
          <a:bodyPr wrap="square" rtlCol="0">
            <a:spAutoFit/>
          </a:bodyPr>
          <a:lstStyle/>
          <a:p>
            <a:r>
              <a:rPr lang="fr-FR" sz="1200" b="1" dirty="0" smtClean="0">
                <a:solidFill>
                  <a:srgbClr val="0070C0"/>
                </a:solidFill>
              </a:rPr>
              <a:t>C4 : </a:t>
            </a:r>
            <a:r>
              <a:rPr lang="fr-FR" sz="1200" dirty="0" smtClean="0">
                <a:solidFill>
                  <a:srgbClr val="0070C0"/>
                </a:solidFill>
              </a:rPr>
              <a:t>système nerveux et effort musculaire. Mécanismes hormonaux du contrôle de l'appareil reproducteur.</a:t>
            </a:r>
          </a:p>
          <a:p>
            <a:r>
              <a:rPr lang="fr-FR" sz="1200" b="1" dirty="0" smtClean="0">
                <a:solidFill>
                  <a:srgbClr val="0070C0"/>
                </a:solidFill>
              </a:rPr>
              <a:t>2de </a:t>
            </a:r>
            <a:r>
              <a:rPr lang="fr-FR" sz="1200" b="1" dirty="0">
                <a:solidFill>
                  <a:srgbClr val="0070C0"/>
                </a:solidFill>
              </a:rPr>
              <a:t>: </a:t>
            </a:r>
            <a:r>
              <a:rPr lang="fr-FR" sz="1200" dirty="0" smtClean="0">
                <a:solidFill>
                  <a:srgbClr val="0070C0"/>
                </a:solidFill>
              </a:rPr>
              <a:t>cellules </a:t>
            </a:r>
            <a:r>
              <a:rPr lang="fr-FR" sz="1200" dirty="0">
                <a:solidFill>
                  <a:srgbClr val="0070C0"/>
                </a:solidFill>
              </a:rPr>
              <a:t>spécialisées, système de récompense, hormones </a:t>
            </a:r>
            <a:r>
              <a:rPr lang="fr-FR" sz="1200" dirty="0" smtClean="0">
                <a:solidFill>
                  <a:srgbClr val="0070C0"/>
                </a:solidFill>
              </a:rPr>
              <a:t>sexuelles (contrôle neuro-hormonal sauf rétrocontrôle).</a:t>
            </a:r>
          </a:p>
          <a:p>
            <a:r>
              <a:rPr lang="fr-FR" sz="1200" b="1" dirty="0">
                <a:solidFill>
                  <a:srgbClr val="0070C0"/>
                </a:solidFill>
              </a:rPr>
              <a:t>Spé 1</a:t>
            </a:r>
            <a:r>
              <a:rPr lang="fr-FR" sz="1200" b="1" baseline="30000" dirty="0">
                <a:solidFill>
                  <a:srgbClr val="0070C0"/>
                </a:solidFill>
              </a:rPr>
              <a:t>ère</a:t>
            </a:r>
            <a:r>
              <a:rPr lang="fr-FR" sz="1200" b="1" dirty="0" smtClean="0">
                <a:solidFill>
                  <a:srgbClr val="0070C0"/>
                </a:solidFill>
              </a:rPr>
              <a:t> </a:t>
            </a:r>
            <a:r>
              <a:rPr lang="fr-FR" sz="1200" b="1" dirty="0">
                <a:solidFill>
                  <a:srgbClr val="0070C0"/>
                </a:solidFill>
              </a:rPr>
              <a:t>: </a:t>
            </a:r>
            <a:r>
              <a:rPr lang="fr-FR" sz="1200" dirty="0">
                <a:solidFill>
                  <a:srgbClr val="0070C0"/>
                </a:solidFill>
              </a:rPr>
              <a:t>système </a:t>
            </a:r>
            <a:r>
              <a:rPr lang="fr-FR" sz="1200" dirty="0" smtClean="0">
                <a:solidFill>
                  <a:srgbClr val="0070C0"/>
                </a:solidFill>
              </a:rPr>
              <a:t>immunitaire (</a:t>
            </a:r>
            <a:r>
              <a:rPr lang="fr-FR" sz="1200" dirty="0" err="1" smtClean="0">
                <a:solidFill>
                  <a:srgbClr val="0070C0"/>
                </a:solidFill>
              </a:rPr>
              <a:t>intérations</a:t>
            </a:r>
            <a:r>
              <a:rPr lang="fr-FR" sz="1200" dirty="0" smtClean="0">
                <a:solidFill>
                  <a:srgbClr val="0070C0"/>
                </a:solidFill>
              </a:rPr>
              <a:t> molécules-cellules).</a:t>
            </a:r>
          </a:p>
          <a:p>
            <a:r>
              <a:rPr lang="fr-FR" sz="1200" b="1" dirty="0" smtClean="0">
                <a:solidFill>
                  <a:srgbClr val="0070C0"/>
                </a:solidFill>
              </a:rPr>
              <a:t>ECS 1</a:t>
            </a:r>
            <a:r>
              <a:rPr lang="fr-FR" sz="1200" b="1" baseline="30000" dirty="0" smtClean="0">
                <a:solidFill>
                  <a:srgbClr val="0070C0"/>
                </a:solidFill>
              </a:rPr>
              <a:t>ère</a:t>
            </a:r>
            <a:r>
              <a:rPr lang="fr-FR" sz="1200" b="1" dirty="0" smtClean="0">
                <a:solidFill>
                  <a:srgbClr val="0070C0"/>
                </a:solidFill>
              </a:rPr>
              <a:t> : </a:t>
            </a:r>
            <a:r>
              <a:rPr lang="fr-FR" sz="1200" dirty="0" smtClean="0">
                <a:solidFill>
                  <a:srgbClr val="0070C0"/>
                </a:solidFill>
              </a:rPr>
              <a:t>transmission et traitement de la vibration sonore.</a:t>
            </a:r>
            <a:endParaRPr lang="fr-FR" sz="1200" dirty="0">
              <a:solidFill>
                <a:srgbClr val="0070C0"/>
              </a:solidFill>
            </a:endParaRPr>
          </a:p>
        </p:txBody>
      </p:sp>
    </p:spTree>
    <p:extLst>
      <p:ext uri="{BB962C8B-B14F-4D97-AF65-F5344CB8AC3E}">
        <p14:creationId xmlns:p14="http://schemas.microsoft.com/office/powerpoint/2010/main" val="3362753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Arial"/>
                <a:ea typeface="SimSun"/>
              </a:rPr>
              <a:t>Le stress</a:t>
            </a:r>
            <a:r>
              <a:rPr lang="fr-FR" dirty="0" smtClean="0">
                <a:solidFill>
                  <a:srgbClr val="000000"/>
                </a:solidFill>
                <a:latin typeface="Arial"/>
                <a:ea typeface="SimSun"/>
              </a:rPr>
              <a:t>: f</a:t>
            </a:r>
            <a:r>
              <a:rPr lang="fr-FR" dirty="0" smtClean="0">
                <a:latin typeface="Arial"/>
                <a:ea typeface="SimSun"/>
              </a:rPr>
              <a:t>iche progression détaillée</a:t>
            </a:r>
            <a:endParaRPr lang="fr-FR" dirty="0"/>
          </a:p>
        </p:txBody>
      </p:sp>
      <p:pic>
        <p:nvPicPr>
          <p:cNvPr id="1026" name="Picture 2" descr="D:\Documents\Formation et inspections\Inspection\FF\Reforme bac\JDI\2020\documents magistere\stres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138112" y="1443789"/>
            <a:ext cx="7248224" cy="4800934"/>
          </a:xfrm>
          <a:prstGeom prst="rect">
            <a:avLst/>
          </a:prstGeom>
          <a:noFill/>
        </p:spPr>
      </p:pic>
      <p:sp>
        <p:nvSpPr>
          <p:cNvPr id="3" name="ZoneTexte 2"/>
          <p:cNvSpPr txBox="1"/>
          <p:nvPr/>
        </p:nvSpPr>
        <p:spPr>
          <a:xfrm>
            <a:off x="251460" y="91440"/>
            <a:ext cx="1182624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magistere.education.fr/ac-grenoble/mod/book/view.php?id=702252&amp;chapterid=6371</a:t>
            </a:r>
            <a:r>
              <a:rPr lang="fr-FR" dirty="0" smtClean="0"/>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oster\AppData\Local\Temp\7zO82913ACC\sch_bilan_orga_effort_Belin_p333.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77655" y="73152"/>
            <a:ext cx="5938053" cy="6645900"/>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p:cNvSpPr txBox="1"/>
          <p:nvPr/>
        </p:nvSpPr>
        <p:spPr>
          <a:xfrm>
            <a:off x="7022458" y="6010664"/>
            <a:ext cx="2155704" cy="475387"/>
          </a:xfrm>
          <a:prstGeom prst="rect">
            <a:avLst/>
          </a:prstGeom>
          <a:noFill/>
        </p:spPr>
        <p:txBody>
          <a:bodyPr wrap="square" rtlCol="0">
            <a:spAutoFit/>
          </a:bodyPr>
          <a:lstStyle/>
          <a:p>
            <a:r>
              <a:rPr lang="fr-FR" sz="1400" b="1" dirty="0" smtClean="0"/>
              <a:t>Académie de Toulouse</a:t>
            </a:r>
          </a:p>
          <a:p>
            <a:r>
              <a:rPr lang="fr-FR" sz="1089" dirty="0" smtClean="0"/>
              <a:t>Source </a:t>
            </a:r>
            <a:r>
              <a:rPr lang="fr-FR" sz="1089" dirty="0"/>
              <a:t>: Manuel  Belin cycle 4</a:t>
            </a:r>
          </a:p>
        </p:txBody>
      </p:sp>
    </p:spTree>
    <p:extLst>
      <p:ext uri="{BB962C8B-B14F-4D97-AF65-F5344CB8AC3E}">
        <p14:creationId xmlns:p14="http://schemas.microsoft.com/office/powerpoint/2010/main" val="4287721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Corps humain et santé</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L’organisme débordé dans ses capacités d’adaptation</a:t>
            </a:r>
            <a:endParaRPr lang="fr-FR" dirty="0"/>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Comportements et stress : vers une vision intégrée de l’organisme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6" y="636243"/>
            <a:ext cx="6538686" cy="3600986"/>
          </a:xfrm>
          <a:prstGeom prst="rect">
            <a:avLst/>
          </a:prstGeom>
          <a:noFill/>
          <a:ln w="19050">
            <a:solidFill>
              <a:srgbClr val="FF0000"/>
            </a:solidFill>
          </a:ln>
        </p:spPr>
        <p:txBody>
          <a:bodyPr wrap="square" rtlCol="0">
            <a:spAutoFit/>
          </a:bodyPr>
          <a:lstStyle/>
          <a:p>
            <a:pPr algn="just"/>
            <a:r>
              <a:rPr lang="fr-FR" sz="1600" b="1" dirty="0"/>
              <a:t>Objectifs</a:t>
            </a:r>
            <a:r>
              <a:rPr lang="fr-FR" sz="1600" b="1" dirty="0">
                <a:solidFill>
                  <a:srgbClr val="FF0000"/>
                </a:solidFill>
              </a:rPr>
              <a:t> </a:t>
            </a:r>
            <a:r>
              <a:rPr lang="fr-FR" sz="1600" b="1" dirty="0" smtClean="0"/>
              <a:t>du programme :</a:t>
            </a:r>
            <a:endParaRPr lang="fr-FR" sz="1600" dirty="0"/>
          </a:p>
          <a:p>
            <a:pPr algn="just"/>
            <a:r>
              <a:rPr lang="fr-FR" sz="1600" dirty="0">
                <a:sym typeface="Wingdings 3" panose="05040102010807070707" pitchFamily="18" charset="2"/>
              </a:rPr>
              <a:t>Les élèves apprennent </a:t>
            </a:r>
            <a:r>
              <a:rPr lang="fr-FR" sz="1600" dirty="0" smtClean="0">
                <a:sym typeface="Wingdings 3" panose="05040102010807070707" pitchFamily="18" charset="2"/>
              </a:rPr>
              <a:t>:</a:t>
            </a:r>
          </a:p>
          <a:p>
            <a:pPr marL="103188" indent="-103188">
              <a:buFontTx/>
              <a:buChar char="-"/>
            </a:pPr>
            <a:r>
              <a:rPr lang="fr-FR" sz="1400" dirty="0">
                <a:ea typeface="Calibri" panose="020F0502020204030204" pitchFamily="34" charset="0"/>
                <a:cs typeface="Calibri" panose="020F0502020204030204" pitchFamily="34" charset="0"/>
              </a:rPr>
              <a:t>Si les </a:t>
            </a:r>
            <a:r>
              <a:rPr lang="fr-FR" sz="1400" b="1" dirty="0">
                <a:ea typeface="Calibri" panose="020F0502020204030204" pitchFamily="34" charset="0"/>
                <a:cs typeface="Calibri" panose="020F0502020204030204" pitchFamily="34" charset="0"/>
              </a:rPr>
              <a:t>agents stresseurs </a:t>
            </a:r>
            <a:r>
              <a:rPr lang="fr-FR" sz="1400" dirty="0">
                <a:ea typeface="Calibri" panose="020F0502020204030204" pitchFamily="34" charset="0"/>
                <a:cs typeface="Calibri" panose="020F0502020204030204" pitchFamily="34" charset="0"/>
              </a:rPr>
              <a:t>sont trop </a:t>
            </a:r>
            <a:r>
              <a:rPr lang="fr-FR" sz="1400" b="1" dirty="0">
                <a:ea typeface="Calibri" panose="020F0502020204030204" pitchFamily="34" charset="0"/>
                <a:cs typeface="Calibri" panose="020F0502020204030204" pitchFamily="34" charset="0"/>
              </a:rPr>
              <a:t>intenses</a:t>
            </a:r>
            <a:r>
              <a:rPr lang="fr-FR" sz="1400" dirty="0">
                <a:ea typeface="Calibri" panose="020F0502020204030204" pitchFamily="34" charset="0"/>
                <a:cs typeface="Calibri" panose="020F0502020204030204" pitchFamily="34" charset="0"/>
              </a:rPr>
              <a:t> ou si leur </a:t>
            </a:r>
            <a:r>
              <a:rPr lang="fr-FR" sz="1400" b="1" dirty="0">
                <a:ea typeface="Calibri" panose="020F0502020204030204" pitchFamily="34" charset="0"/>
                <a:cs typeface="Calibri" panose="020F0502020204030204" pitchFamily="34" charset="0"/>
              </a:rPr>
              <a:t>action dure</a:t>
            </a:r>
            <a:r>
              <a:rPr lang="fr-FR" sz="1400" dirty="0">
                <a:ea typeface="Calibri" panose="020F0502020204030204" pitchFamily="34" charset="0"/>
                <a:cs typeface="Calibri" panose="020F0502020204030204" pitchFamily="34" charset="0"/>
              </a:rPr>
              <a:t>, les mécanismes physiologiques sont débordés et le système se dérègle. C’est le </a:t>
            </a:r>
            <a:r>
              <a:rPr lang="fr-FR" sz="1400" b="1" dirty="0">
                <a:ea typeface="Calibri" panose="020F0502020204030204" pitchFamily="34" charset="0"/>
                <a:cs typeface="Calibri" panose="020F0502020204030204" pitchFamily="34" charset="0"/>
              </a:rPr>
              <a:t>stress chronique</a:t>
            </a:r>
            <a:r>
              <a:rPr lang="fr-FR" sz="1400" dirty="0">
                <a:ea typeface="Calibri" panose="020F0502020204030204" pitchFamily="34" charset="0"/>
                <a:cs typeface="Calibri" panose="020F0502020204030204" pitchFamily="34" charset="0"/>
              </a:rPr>
              <a:t>.</a:t>
            </a:r>
          </a:p>
          <a:p>
            <a:pPr marL="103188" indent="-103188">
              <a:buFontTx/>
              <a:buChar char="-"/>
            </a:pPr>
            <a:r>
              <a:rPr lang="fr-FR" sz="1400" dirty="0">
                <a:ea typeface="Calibri" panose="020F0502020204030204" pitchFamily="34" charset="0"/>
                <a:cs typeface="Calibri" panose="020F0502020204030204" pitchFamily="34" charset="0"/>
              </a:rPr>
              <a:t>Il peut entraîner des </a:t>
            </a:r>
            <a:r>
              <a:rPr lang="fr-FR" sz="1400" b="1" dirty="0">
                <a:ea typeface="Calibri" panose="020F0502020204030204" pitchFamily="34" charset="0"/>
                <a:cs typeface="Calibri" panose="020F0502020204030204" pitchFamily="34" charset="0"/>
              </a:rPr>
              <a:t>modifications</a:t>
            </a:r>
            <a:r>
              <a:rPr lang="fr-FR" sz="1400" dirty="0">
                <a:ea typeface="Calibri" panose="020F0502020204030204" pitchFamily="34" charset="0"/>
                <a:cs typeface="Calibri" panose="020F0502020204030204" pitchFamily="34" charset="0"/>
              </a:rPr>
              <a:t> de certaines structures du cerveau, notamment du </a:t>
            </a:r>
            <a:r>
              <a:rPr lang="fr-FR" sz="1400" b="1" dirty="0">
                <a:ea typeface="Calibri" panose="020F0502020204030204" pitchFamily="34" charset="0"/>
                <a:cs typeface="Calibri" panose="020F0502020204030204" pitchFamily="34" charset="0"/>
              </a:rPr>
              <a:t>système limbique </a:t>
            </a:r>
            <a:r>
              <a:rPr lang="fr-FR" sz="1400" dirty="0">
                <a:ea typeface="Calibri" panose="020F0502020204030204" pitchFamily="34" charset="0"/>
                <a:cs typeface="Calibri" panose="020F0502020204030204" pitchFamily="34" charset="0"/>
              </a:rPr>
              <a:t>et </a:t>
            </a:r>
            <a:r>
              <a:rPr lang="fr-FR" sz="1400" b="1" dirty="0">
                <a:ea typeface="Calibri" panose="020F0502020204030204" pitchFamily="34" charset="0"/>
                <a:cs typeface="Calibri" panose="020F0502020204030204" pitchFamily="34" charset="0"/>
              </a:rPr>
              <a:t>du cortex préfrontal</a:t>
            </a:r>
            <a:r>
              <a:rPr lang="fr-FR" sz="1400" dirty="0">
                <a:ea typeface="Calibri" panose="020F0502020204030204" pitchFamily="34" charset="0"/>
                <a:cs typeface="Calibri" panose="020F0502020204030204" pitchFamily="34" charset="0"/>
              </a:rPr>
              <a:t>. Cette forme de plasticité, dite mal-adaptative, se traduit par d’éventuelles </a:t>
            </a:r>
            <a:r>
              <a:rPr lang="fr-FR" sz="1400" b="1" dirty="0">
                <a:ea typeface="Calibri" panose="020F0502020204030204" pitchFamily="34" charset="0"/>
                <a:cs typeface="Calibri" panose="020F0502020204030204" pitchFamily="34" charset="0"/>
              </a:rPr>
              <a:t>perturbations</a:t>
            </a:r>
            <a:r>
              <a:rPr lang="fr-FR" sz="1400" dirty="0">
                <a:ea typeface="Calibri" panose="020F0502020204030204" pitchFamily="34" charset="0"/>
                <a:cs typeface="Calibri" panose="020F0502020204030204" pitchFamily="34" charset="0"/>
              </a:rPr>
              <a:t> de </a:t>
            </a:r>
            <a:r>
              <a:rPr lang="fr-FR" sz="1400" b="1" dirty="0">
                <a:ea typeface="Calibri" panose="020F0502020204030204" pitchFamily="34" charset="0"/>
                <a:cs typeface="Calibri" panose="020F0502020204030204" pitchFamily="34" charset="0"/>
              </a:rPr>
              <a:t>l’attention</a:t>
            </a:r>
            <a:r>
              <a:rPr lang="fr-FR" sz="1400" dirty="0">
                <a:ea typeface="Calibri" panose="020F0502020204030204" pitchFamily="34" charset="0"/>
                <a:cs typeface="Calibri" panose="020F0502020204030204" pitchFamily="34" charset="0"/>
              </a:rPr>
              <a:t>, de la </a:t>
            </a:r>
            <a:r>
              <a:rPr lang="fr-FR" sz="1400" b="1" dirty="0">
                <a:ea typeface="Calibri" panose="020F0502020204030204" pitchFamily="34" charset="0"/>
                <a:cs typeface="Calibri" panose="020F0502020204030204" pitchFamily="34" charset="0"/>
              </a:rPr>
              <a:t>mémoire</a:t>
            </a:r>
            <a:r>
              <a:rPr lang="fr-FR" sz="1400" dirty="0">
                <a:ea typeface="Calibri" panose="020F0502020204030204" pitchFamily="34" charset="0"/>
                <a:cs typeface="Calibri" panose="020F0502020204030204" pitchFamily="34" charset="0"/>
              </a:rPr>
              <a:t> et des performances </a:t>
            </a:r>
            <a:r>
              <a:rPr lang="fr-FR" sz="1400" b="1" dirty="0">
                <a:ea typeface="Calibri" panose="020F0502020204030204" pitchFamily="34" charset="0"/>
                <a:cs typeface="Calibri" panose="020F0502020204030204" pitchFamily="34" charset="0"/>
              </a:rPr>
              <a:t>cognitives</a:t>
            </a:r>
            <a:r>
              <a:rPr lang="fr-FR" sz="1400" dirty="0" smtClean="0">
                <a:ea typeface="Calibri" panose="020F0502020204030204" pitchFamily="34" charset="0"/>
                <a:cs typeface="Calibri" panose="020F0502020204030204" pitchFamily="34" charset="0"/>
              </a:rPr>
              <a:t>.</a:t>
            </a:r>
          </a:p>
          <a:p>
            <a:pPr marL="103188" indent="-103188">
              <a:buFontTx/>
              <a:buChar char="-"/>
            </a:pPr>
            <a:r>
              <a:rPr lang="fr-FR" sz="1400" dirty="0">
                <a:ea typeface="Calibri" panose="020F0502020204030204" pitchFamily="34" charset="0"/>
                <a:cs typeface="Calibri" panose="020F0502020204030204" pitchFamily="34" charset="0"/>
                <a:sym typeface="Wingdings 3" panose="05040102010807070707" pitchFamily="18" charset="2"/>
              </a:rPr>
              <a:t>Ces dérèglements engendrent diverses </a:t>
            </a:r>
            <a:r>
              <a:rPr lang="fr-FR" sz="1400" b="1" dirty="0">
                <a:ea typeface="Calibri" panose="020F0502020204030204" pitchFamily="34" charset="0"/>
                <a:cs typeface="Calibri" panose="020F0502020204030204" pitchFamily="34" charset="0"/>
                <a:sym typeface="Wingdings 3" panose="05040102010807070707" pitchFamily="18" charset="2"/>
              </a:rPr>
              <a:t>pathologies</a:t>
            </a:r>
            <a:r>
              <a:rPr lang="fr-FR" sz="1400" dirty="0">
                <a:ea typeface="Calibri" panose="020F0502020204030204" pitchFamily="34" charset="0"/>
                <a:cs typeface="Calibri" panose="020F0502020204030204" pitchFamily="34" charset="0"/>
                <a:sym typeface="Wingdings 3" panose="05040102010807070707" pitchFamily="18" charset="2"/>
              </a:rPr>
              <a:t> qui sont traitées par des </a:t>
            </a:r>
            <a:r>
              <a:rPr lang="fr-FR" sz="1400" b="1" dirty="0">
                <a:ea typeface="Calibri" panose="020F0502020204030204" pitchFamily="34" charset="0"/>
                <a:cs typeface="Calibri" panose="020F0502020204030204" pitchFamily="34" charset="0"/>
                <a:sym typeface="Wingdings 3" panose="05040102010807070707" pitchFamily="18" charset="2"/>
              </a:rPr>
              <a:t>médicaments</a:t>
            </a:r>
            <a:r>
              <a:rPr lang="fr-FR" sz="1400" dirty="0">
                <a:ea typeface="Calibri" panose="020F0502020204030204" pitchFamily="34" charset="0"/>
                <a:cs typeface="Calibri" panose="020F0502020204030204" pitchFamily="34" charset="0"/>
                <a:sym typeface="Wingdings 3" panose="05040102010807070707" pitchFamily="18" charset="2"/>
              </a:rPr>
              <a:t> dont l’effet vise à </a:t>
            </a:r>
            <a:r>
              <a:rPr lang="fr-FR" sz="1400" b="1" dirty="0">
                <a:ea typeface="Calibri" panose="020F0502020204030204" pitchFamily="34" charset="0"/>
                <a:cs typeface="Calibri" panose="020F0502020204030204" pitchFamily="34" charset="0"/>
                <a:sym typeface="Wingdings 3" panose="05040102010807070707" pitchFamily="18" charset="2"/>
              </a:rPr>
              <a:t>favoriser la résilience</a:t>
            </a:r>
            <a:r>
              <a:rPr lang="fr-FR" sz="1400" dirty="0">
                <a:ea typeface="Calibri" panose="020F0502020204030204" pitchFamily="34" charset="0"/>
                <a:cs typeface="Calibri" panose="020F0502020204030204" pitchFamily="34" charset="0"/>
                <a:sym typeface="Wingdings 3" panose="05040102010807070707" pitchFamily="18" charset="2"/>
              </a:rPr>
              <a:t>. La prise de ces médicaments, comme les </a:t>
            </a:r>
            <a:r>
              <a:rPr lang="fr-FR" sz="1400" b="1" dirty="0">
                <a:ea typeface="Calibri" panose="020F0502020204030204" pitchFamily="34" charset="0"/>
                <a:cs typeface="Calibri" panose="020F0502020204030204" pitchFamily="34" charset="0"/>
                <a:sym typeface="Wingdings 3" panose="05040102010807070707" pitchFamily="18" charset="2"/>
              </a:rPr>
              <a:t>benzodiazépines</a:t>
            </a:r>
            <a:r>
              <a:rPr lang="fr-FR" sz="1400" dirty="0">
                <a:ea typeface="Calibri" panose="020F0502020204030204" pitchFamily="34" charset="0"/>
                <a:cs typeface="Calibri" panose="020F0502020204030204" pitchFamily="34" charset="0"/>
                <a:sym typeface="Wingdings 3" panose="05040102010807070707" pitchFamily="18" charset="2"/>
              </a:rPr>
              <a:t> dans le cas de l’anxiété, doit suivre un </a:t>
            </a:r>
            <a:r>
              <a:rPr lang="fr-FR" sz="1400" b="1" dirty="0">
                <a:ea typeface="Calibri" panose="020F0502020204030204" pitchFamily="34" charset="0"/>
                <a:cs typeface="Calibri" panose="020F0502020204030204" pitchFamily="34" charset="0"/>
                <a:sym typeface="Wingdings 3" panose="05040102010807070707" pitchFamily="18" charset="2"/>
              </a:rPr>
              <a:t>protocole</a:t>
            </a:r>
            <a:r>
              <a:rPr lang="fr-FR" sz="1400" dirty="0">
                <a:ea typeface="Calibri" panose="020F0502020204030204" pitchFamily="34" charset="0"/>
                <a:cs typeface="Calibri" panose="020F0502020204030204" pitchFamily="34" charset="0"/>
                <a:sym typeface="Wingdings 3" panose="05040102010807070707" pitchFamily="18" charset="2"/>
              </a:rPr>
              <a:t> </a:t>
            </a:r>
            <a:r>
              <a:rPr lang="fr-FR" sz="1400" b="1" dirty="0">
                <a:ea typeface="Calibri" panose="020F0502020204030204" pitchFamily="34" charset="0"/>
                <a:cs typeface="Calibri" panose="020F0502020204030204" pitchFamily="34" charset="0"/>
                <a:sym typeface="Wingdings 3" panose="05040102010807070707" pitchFamily="18" charset="2"/>
              </a:rPr>
              <a:t>rigoureux</a:t>
            </a:r>
            <a:r>
              <a:rPr lang="fr-FR" sz="1400" dirty="0">
                <a:ea typeface="Calibri" panose="020F0502020204030204" pitchFamily="34" charset="0"/>
                <a:cs typeface="Calibri" panose="020F0502020204030204" pitchFamily="34" charset="0"/>
                <a:sym typeface="Wingdings 3" panose="05040102010807070707" pitchFamily="18" charset="2"/>
              </a:rPr>
              <a:t> afin de ne pas provoquer </a:t>
            </a:r>
            <a:r>
              <a:rPr lang="fr-FR" sz="1400" b="1" dirty="0">
                <a:ea typeface="Calibri" panose="020F0502020204030204" pitchFamily="34" charset="0"/>
                <a:cs typeface="Calibri" panose="020F0502020204030204" pitchFamily="34" charset="0"/>
                <a:sym typeface="Wingdings 3" panose="05040102010807070707" pitchFamily="18" charset="2"/>
              </a:rPr>
              <a:t>d’autres perturbations </a:t>
            </a:r>
            <a:r>
              <a:rPr lang="fr-FR" sz="1400" dirty="0">
                <a:ea typeface="Calibri" panose="020F0502020204030204" pitchFamily="34" charset="0"/>
                <a:cs typeface="Calibri" panose="020F0502020204030204" pitchFamily="34" charset="0"/>
                <a:sym typeface="Wingdings 3" panose="05040102010807070707" pitchFamily="18" charset="2"/>
              </a:rPr>
              <a:t>notamment une </a:t>
            </a:r>
            <a:r>
              <a:rPr lang="fr-FR" sz="1400" b="1" dirty="0">
                <a:ea typeface="Calibri" panose="020F0502020204030204" pitchFamily="34" charset="0"/>
                <a:cs typeface="Calibri" panose="020F0502020204030204" pitchFamily="34" charset="0"/>
                <a:sym typeface="Wingdings 3" panose="05040102010807070707" pitchFamily="18" charset="2"/>
              </a:rPr>
              <a:t>sédation</a:t>
            </a:r>
            <a:r>
              <a:rPr lang="fr-FR" sz="1400" dirty="0">
                <a:ea typeface="Calibri" panose="020F0502020204030204" pitchFamily="34" charset="0"/>
                <a:cs typeface="Calibri" panose="020F0502020204030204" pitchFamily="34" charset="0"/>
                <a:sym typeface="Wingdings 3" panose="05040102010807070707" pitchFamily="18" charset="2"/>
              </a:rPr>
              <a:t> et des </a:t>
            </a:r>
            <a:r>
              <a:rPr lang="fr-FR" sz="1400" b="1" dirty="0">
                <a:ea typeface="Calibri" panose="020F0502020204030204" pitchFamily="34" charset="0"/>
                <a:cs typeface="Calibri" panose="020F0502020204030204" pitchFamily="34" charset="0"/>
                <a:sym typeface="Wingdings 3" panose="05040102010807070707" pitchFamily="18" charset="2"/>
              </a:rPr>
              <a:t>troubles de l’attention</a:t>
            </a:r>
            <a:r>
              <a:rPr lang="fr-FR" sz="1400" dirty="0">
                <a:ea typeface="Calibri" panose="020F0502020204030204" pitchFamily="34" charset="0"/>
                <a:cs typeface="Calibri" panose="020F0502020204030204" pitchFamily="34" charset="0"/>
                <a:sym typeface="Wingdings 3" panose="05040102010807070707" pitchFamily="18" charset="2"/>
              </a:rPr>
              <a:t>.</a:t>
            </a:r>
          </a:p>
          <a:p>
            <a:pPr marL="103188" indent="-103188">
              <a:buFontTx/>
              <a:buChar char="-"/>
            </a:pPr>
            <a:r>
              <a:rPr lang="fr-FR" sz="1400" dirty="0">
                <a:ea typeface="Calibri" panose="020F0502020204030204" pitchFamily="34" charset="0"/>
                <a:cs typeface="Calibri" panose="020F0502020204030204" pitchFamily="34" charset="0"/>
                <a:sym typeface="Wingdings 3" panose="05040102010807070707" pitchFamily="18" charset="2"/>
              </a:rPr>
              <a:t>Certaines </a:t>
            </a:r>
            <a:r>
              <a:rPr lang="fr-FR" sz="1400" b="1" dirty="0">
                <a:ea typeface="Calibri" panose="020F0502020204030204" pitchFamily="34" charset="0"/>
                <a:cs typeface="Calibri" panose="020F0502020204030204" pitchFamily="34" charset="0"/>
                <a:sym typeface="Wingdings 3" panose="05040102010807070707" pitchFamily="18" charset="2"/>
              </a:rPr>
              <a:t>pratiques non médicamenteuses </a:t>
            </a:r>
            <a:r>
              <a:rPr lang="fr-FR" sz="1400" dirty="0">
                <a:ea typeface="Calibri" panose="020F0502020204030204" pitchFamily="34" charset="0"/>
                <a:cs typeface="Calibri" panose="020F0502020204030204" pitchFamily="34" charset="0"/>
                <a:sym typeface="Wingdings 3" panose="05040102010807070707" pitchFamily="18" charset="2"/>
              </a:rPr>
              <a:t>sont aussi susceptibles de limiter les dérèglements et de favoriser la résilience du système. </a:t>
            </a:r>
            <a:r>
              <a:rPr lang="fr-FR" sz="1400" b="1" dirty="0">
                <a:ea typeface="Calibri" panose="020F0502020204030204" pitchFamily="34" charset="0"/>
                <a:cs typeface="Calibri" panose="020F0502020204030204" pitchFamily="34" charset="0"/>
                <a:sym typeface="Wingdings 3" panose="05040102010807070707" pitchFamily="18" charset="2"/>
              </a:rPr>
              <a:t>Chaque individu est différent </a:t>
            </a:r>
            <a:r>
              <a:rPr lang="fr-FR" sz="1400" dirty="0">
                <a:ea typeface="Calibri" panose="020F0502020204030204" pitchFamily="34" charset="0"/>
                <a:cs typeface="Calibri" panose="020F0502020204030204" pitchFamily="34" charset="0"/>
                <a:sym typeface="Wingdings 3" panose="05040102010807070707" pitchFamily="18" charset="2"/>
              </a:rPr>
              <a:t>face aux agents stresseurs, le stress intégrant des dimensions multiples et liées.</a:t>
            </a: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4" y="877070"/>
            <a:ext cx="5073359" cy="1015663"/>
          </a:xfrm>
          <a:prstGeom prst="rect">
            <a:avLst/>
          </a:prstGeom>
          <a:noFill/>
          <a:ln w="19050">
            <a:solidFill>
              <a:srgbClr val="7030A0"/>
            </a:solidFill>
          </a:ln>
        </p:spPr>
        <p:txBody>
          <a:bodyPr wrap="square" rtlCol="0">
            <a:spAutoFit/>
          </a:bodyPr>
          <a:lstStyle/>
          <a:p>
            <a:r>
              <a:rPr lang="fr-FR" sz="1200" b="1" dirty="0" smtClean="0">
                <a:solidFill>
                  <a:srgbClr val="0070C0"/>
                </a:solidFill>
              </a:rPr>
              <a:t>C4 : </a:t>
            </a:r>
            <a:r>
              <a:rPr lang="fr-FR" sz="1200" dirty="0" smtClean="0">
                <a:solidFill>
                  <a:srgbClr val="0070C0"/>
                </a:solidFill>
              </a:rPr>
              <a:t>Hygiène de vie (sommeil) et perturbations (dopage).</a:t>
            </a:r>
          </a:p>
          <a:p>
            <a:r>
              <a:rPr lang="fr-FR" sz="1200" b="1" dirty="0" smtClean="0">
                <a:solidFill>
                  <a:srgbClr val="0070C0"/>
                </a:solidFill>
              </a:rPr>
              <a:t>2de </a:t>
            </a:r>
            <a:r>
              <a:rPr lang="fr-FR" sz="1200" b="1" dirty="0">
                <a:solidFill>
                  <a:srgbClr val="0070C0"/>
                </a:solidFill>
              </a:rPr>
              <a:t>: </a:t>
            </a:r>
            <a:r>
              <a:rPr lang="fr-FR" sz="1200" dirty="0">
                <a:solidFill>
                  <a:srgbClr val="0070C0"/>
                </a:solidFill>
              </a:rPr>
              <a:t>cerveau et axe </a:t>
            </a:r>
            <a:r>
              <a:rPr lang="fr-FR" sz="1200" dirty="0" err="1" smtClean="0">
                <a:solidFill>
                  <a:srgbClr val="0070C0"/>
                </a:solidFill>
              </a:rPr>
              <a:t>hypothalamo</a:t>
            </a:r>
            <a:r>
              <a:rPr lang="fr-FR" sz="1200" dirty="0" smtClean="0">
                <a:solidFill>
                  <a:srgbClr val="0070C0"/>
                </a:solidFill>
              </a:rPr>
              <a:t>-hypophysaire. Système de récompense. Communication et comportements interindividuels. </a:t>
            </a:r>
          </a:p>
          <a:p>
            <a:r>
              <a:rPr lang="fr-FR" sz="1200" b="1" dirty="0" smtClean="0">
                <a:solidFill>
                  <a:srgbClr val="0070C0"/>
                </a:solidFill>
              </a:rPr>
              <a:t>Spé 1ère </a:t>
            </a:r>
            <a:r>
              <a:rPr lang="fr-FR" sz="1200" b="1" dirty="0">
                <a:solidFill>
                  <a:srgbClr val="0070C0"/>
                </a:solidFill>
              </a:rPr>
              <a:t>: </a:t>
            </a:r>
            <a:r>
              <a:rPr lang="fr-FR" sz="1200" b="1" dirty="0" smtClean="0">
                <a:solidFill>
                  <a:srgbClr val="0070C0"/>
                </a:solidFill>
              </a:rPr>
              <a:t>(</a:t>
            </a:r>
            <a:r>
              <a:rPr lang="fr-FR" sz="1200" dirty="0" smtClean="0">
                <a:solidFill>
                  <a:srgbClr val="0070C0"/>
                </a:solidFill>
              </a:rPr>
              <a:t>résilience </a:t>
            </a:r>
            <a:r>
              <a:rPr lang="fr-FR" sz="1200" dirty="0">
                <a:solidFill>
                  <a:srgbClr val="0070C0"/>
                </a:solidFill>
              </a:rPr>
              <a:t>en lien avec la partie écosystèmes</a:t>
            </a:r>
            <a:r>
              <a:rPr lang="fr-FR" sz="1200" dirty="0" smtClean="0">
                <a:solidFill>
                  <a:srgbClr val="0070C0"/>
                </a:solidFill>
              </a:rPr>
              <a:t>.) </a:t>
            </a:r>
          </a:p>
          <a:p>
            <a:r>
              <a:rPr lang="fr-FR" sz="1200" b="1" dirty="0" smtClean="0">
                <a:solidFill>
                  <a:srgbClr val="0070C0"/>
                </a:solidFill>
              </a:rPr>
              <a:t>Éducation </a:t>
            </a:r>
            <a:r>
              <a:rPr lang="fr-FR" sz="1200" b="1" dirty="0">
                <a:solidFill>
                  <a:srgbClr val="0070C0"/>
                </a:solidFill>
              </a:rPr>
              <a:t>à la santé : </a:t>
            </a:r>
            <a:r>
              <a:rPr lang="fr-FR" sz="1200" dirty="0">
                <a:solidFill>
                  <a:srgbClr val="0070C0"/>
                </a:solidFill>
              </a:rPr>
              <a:t>drogues, gestion du stress..</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3" y="1935296"/>
            <a:ext cx="5073359" cy="2923877"/>
          </a:xfrm>
          <a:prstGeom prst="rect">
            <a:avLst/>
          </a:prstGeom>
          <a:solidFill>
            <a:schemeClr val="accent6">
              <a:lumMod val="20000"/>
              <a:lumOff val="80000"/>
            </a:schemeClr>
          </a:solidFill>
          <a:ln w="19050">
            <a:solidFill>
              <a:schemeClr val="tx1"/>
            </a:solidFill>
          </a:ln>
        </p:spPr>
        <p:txBody>
          <a:bodyPr wrap="square" rtlCol="0">
            <a:spAutoFit/>
          </a:bodyPr>
          <a:lstStyle/>
          <a:p>
            <a:r>
              <a:rPr lang="fr-FR" sz="1600" b="1" dirty="0" smtClean="0"/>
              <a:t>Discussions et approches :</a:t>
            </a:r>
            <a:endParaRPr lang="fr-FR" sz="1600" b="1" dirty="0"/>
          </a:p>
          <a:p>
            <a:pPr marL="285750" lvl="1" indent="-285750">
              <a:buFont typeface="Wingdings" panose="05000000000000000000" pitchFamily="2" charset="2"/>
              <a:buChar char="Ø"/>
            </a:pPr>
            <a:r>
              <a:rPr lang="fr-FR" sz="1400" dirty="0">
                <a:solidFill>
                  <a:srgbClr val="FF0000"/>
                </a:solidFill>
              </a:rPr>
              <a:t>après avoir montré la robustesse du système nerveux dans le cas du stress aigu, on aborde ici sa fragilité, dans le cas du stress </a:t>
            </a:r>
            <a:r>
              <a:rPr lang="fr-FR" sz="1400" dirty="0" smtClean="0">
                <a:solidFill>
                  <a:srgbClr val="FF0000"/>
                </a:solidFill>
              </a:rPr>
              <a:t>chronique</a:t>
            </a:r>
          </a:p>
          <a:p>
            <a:pPr marL="285750" lvl="1" indent="-285750">
              <a:buFont typeface="Wingdings" panose="05000000000000000000" pitchFamily="2" charset="2"/>
              <a:buChar char="Ø"/>
            </a:pPr>
            <a:r>
              <a:rPr lang="fr-FR" sz="1400" dirty="0" smtClean="0">
                <a:solidFill>
                  <a:srgbClr val="FF0000"/>
                </a:solidFill>
              </a:rPr>
              <a:t>il </a:t>
            </a:r>
            <a:r>
              <a:rPr lang="fr-FR" sz="1400" dirty="0">
                <a:solidFill>
                  <a:srgbClr val="FF0000"/>
                </a:solidFill>
              </a:rPr>
              <a:t>s’agit de montrer que l’adaptabilité d’un système complexe peut être débordée</a:t>
            </a:r>
            <a:r>
              <a:rPr lang="fr-FR" sz="1400" dirty="0" smtClean="0">
                <a:solidFill>
                  <a:srgbClr val="FF0000"/>
                </a:solidFill>
              </a:rPr>
              <a:t>.</a:t>
            </a:r>
          </a:p>
          <a:p>
            <a:pPr marL="285750" lvl="1" indent="-285750">
              <a:buFont typeface="Wingdings" panose="05000000000000000000" pitchFamily="2" charset="2"/>
              <a:buChar char="Ø"/>
            </a:pPr>
            <a:r>
              <a:rPr lang="fr-FR" sz="1400" dirty="0">
                <a:solidFill>
                  <a:srgbClr val="FF0000"/>
                </a:solidFill>
              </a:rPr>
              <a:t>on sensibilise les élèves aux risques liés à la prise sans contrôle médical de médicaments agissant sur le système nerveux, et on présente l’existence d’alternatives non médicamenteuses (pratiques favorisant le sommeil, le contrôle de la respiration et la détente musculaire) permettant une meilleure gestion du stress, utiles par exemple dans le cadre de vie quotidienne d’un lycéen (examens…).</a:t>
            </a:r>
            <a:endParaRPr lang="fr-FR" sz="14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4" y="4922955"/>
            <a:ext cx="11678148" cy="1846659"/>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Interpréter des données cliniques et expérimentales montrant les effets du stress chronique sur la structuration des voies neuronales.</a:t>
            </a:r>
          </a:p>
          <a:p>
            <a:pPr marL="285750" indent="-285750">
              <a:buFontTx/>
              <a:buChar char="-"/>
            </a:pPr>
            <a:r>
              <a:rPr lang="fr-FR" sz="1400" b="1" dirty="0"/>
              <a:t>Interpréter des données médicales et d’imagerie montrant les effets possibles du CRH sur l’amygdale et l’hippocampe à long terme.</a:t>
            </a:r>
          </a:p>
          <a:p>
            <a:pPr marL="285750" indent="-285750">
              <a:buFontTx/>
              <a:buChar char="-"/>
            </a:pPr>
            <a:r>
              <a:rPr lang="fr-FR" sz="1400" b="1" dirty="0"/>
              <a:t>Recenser et exploiter des informations sur le mode d’action des benzodiazépines pour montrer leur activation des récepteurs à GABA (un neurotransmetteur inhibiteur du système nerveux) et leur effet myorelaxant et anxiolytique.</a:t>
            </a:r>
          </a:p>
          <a:p>
            <a:pPr marL="285750" indent="-285750">
              <a:buFontTx/>
              <a:buChar char="-"/>
            </a:pPr>
            <a:r>
              <a:rPr lang="fr-FR" sz="1400" b="1" dirty="0"/>
              <a:t>Utiliser un logiciel de modélisation moléculaire pour illustrer la complémentarité entre une molécule et son récepteur.</a:t>
            </a:r>
          </a:p>
          <a:p>
            <a:pPr marL="285750" indent="-285750">
              <a:buFontTx/>
              <a:buChar char="-"/>
            </a:pPr>
            <a:r>
              <a:rPr lang="fr-FR" sz="1400" b="1" dirty="0"/>
              <a:t>Concevoir et/ou mettre en </a:t>
            </a:r>
            <a:r>
              <a:rPr lang="fr-FR" sz="1400" b="1" dirty="0" err="1"/>
              <a:t>oeuvre</a:t>
            </a:r>
            <a:r>
              <a:rPr lang="fr-FR" sz="1400" b="1" dirty="0"/>
              <a:t> une démarche de projet visant à élaborer un protocole pour tester l’effet de certaines pratiques alternatives (ex : mouvements respiratoires) à court ou long terme, en analyser les limites et comparer à un corpus de données scientifiques.</a:t>
            </a:r>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6" y="4299381"/>
            <a:ext cx="6538686" cy="523220"/>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clés </a:t>
            </a:r>
            <a:r>
              <a:rPr lang="fr-FR" sz="1400" b="1" dirty="0">
                <a:latin typeface="Calibri" panose="020F0502020204030204" pitchFamily="34" charset="0"/>
                <a:ea typeface="Calibri" panose="020F0502020204030204" pitchFamily="34" charset="0"/>
                <a:cs typeface="Calibri" panose="020F0502020204030204" pitchFamily="34" charset="0"/>
              </a:rPr>
              <a:t>: stress chronique, système limbique (amygdale, hippocampe), cortex préfrontal, plasticité du système nerveux, résilience..</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7829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1103</Words>
  <Application>Microsoft Office PowerPoint</Application>
  <PresentationFormat>Grand écran</PresentationFormat>
  <Paragraphs>63</Paragraphs>
  <Slides>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vt:i4>
      </vt:variant>
    </vt:vector>
  </HeadingPairs>
  <TitlesOfParts>
    <vt:vector size="11" baseType="lpstr">
      <vt:lpstr>SimSun</vt:lpstr>
      <vt:lpstr>Arial</vt:lpstr>
      <vt:lpstr>Calibri</vt:lpstr>
      <vt:lpstr>Calibri Light</vt:lpstr>
      <vt:lpstr>Wingdings</vt:lpstr>
      <vt:lpstr>Wingdings 3</vt:lpstr>
      <vt:lpstr>Thème Office</vt:lpstr>
      <vt:lpstr>Présentation PowerPoint</vt:lpstr>
      <vt:lpstr>Le stress: fiche progression détaillée</vt:lpstr>
      <vt:lpstr>Présentation PowerPoint</vt:lpstr>
      <vt:lpstr>Présentation PowerPoint</vt:lpstr>
    </vt:vector>
  </TitlesOfParts>
  <Company>Académie de Grenoble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JMS</dc:creator>
  <cp:lastModifiedBy>JMS</cp:lastModifiedBy>
  <cp:revision>10</cp:revision>
  <dcterms:created xsi:type="dcterms:W3CDTF">2020-05-13T13:41:40Z</dcterms:created>
  <dcterms:modified xsi:type="dcterms:W3CDTF">2020-06-30T09:47:06Z</dcterms:modified>
</cp:coreProperties>
</file>