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88" r:id="rId13"/>
    <p:sldId id="269" r:id="rId14"/>
    <p:sldId id="271" r:id="rId15"/>
    <p:sldId id="272" r:id="rId16"/>
    <p:sldId id="273" r:id="rId1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0" autoAdjust="0"/>
  </p:normalViewPr>
  <p:slideViewPr>
    <p:cSldViewPr>
      <p:cViewPr varScale="1">
        <p:scale>
          <a:sx n="80" d="100"/>
          <a:sy n="80" d="100"/>
        </p:scale>
        <p:origin x="-75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80F27E5-18EE-4503-A9EB-6A20B397E9D6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598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Opensciences participative + application inpnespece</a:t>
            </a:r>
          </a:p>
        </p:txBody>
      </p:sp>
      <p:sp>
        <p:nvSpPr>
          <p:cNvPr id="268" name="CustomShape 2"/>
          <p:cNvSpPr/>
          <p:nvPr/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C2FEE50-1712-410A-84C5-A1E2CBA24DD5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3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80F27E5-18EE-4503-A9EB-6A20B397E9D6}" type="slidenum">
              <a:rPr lang="fr-F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E88F418-568E-4DEF-8101-69777021563E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12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DDC0F13-E3EA-4FB2-8B22-D08D5445BB17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age 6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ilippe.cosentino.free.fr/produc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gie.ac-limoges.fr/svt/IMG/pdf/spiralite_college_2nde.pdf" TargetMode="External"/><Relationship Id="rId2" Type="http://schemas.openxmlformats.org/officeDocument/2006/relationships/hyperlink" Target="file:///\\media\orfeuile\programme%20seconde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ac-grenoble.fr/disciplines/svt/file/ancien_site/Rallye-sciences2013/Zip-RS-2013-Grillons/RS-2012-13-Chants-Grillons.zip" TargetMode="External"/><Relationship Id="rId4" Type="http://schemas.openxmlformats.org/officeDocument/2006/relationships/hyperlink" Target="https://svt-pedagogie.web.ac-grenoble.fr/content/sujets-du-rallye-scienc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media\orfeuile\programme%20second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media\orfeuile\programme%20seconde.pdf" TargetMode="External"/><Relationship Id="rId7" Type="http://schemas.openxmlformats.org/officeDocument/2006/relationships/hyperlink" Target="http://pedagogie.ac-limoges.fr/svt/IMG/pdf/spiralite_college_2nd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xtranet.insight-outside.fr/upload/compte179/Base/inscriptions_programme/document/54053-jocelyn.pdf" TargetMode="External"/><Relationship Id="rId5" Type="http://schemas.openxmlformats.org/officeDocument/2006/relationships/hyperlink" Target="https://www.geoportail.gouv.fr/carte" TargetMode="External"/><Relationship Id="rId4" Type="http://schemas.openxmlformats.org/officeDocument/2006/relationships/hyperlink" Target="http://www.evolutionmegalab.org/fr_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-sciences-participatives.org/hom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bservatoire-agricole-biodiversite.fr/participer/les-protocoles/placettes-vers-de-terre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utionmegalab.org/fr_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gie.ac-limoges.fr/svt/IMG/pdf/spiralite_college_2nde.pdf" TargetMode="External"/><Relationship Id="rId2" Type="http://schemas.openxmlformats.org/officeDocument/2006/relationships/hyperlink" Target="file:///\\media\orfeuile\programme%20seconde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axisciences.com/bacterie/cette-video-montre-comment-des-bacteries-deviennent-resistantes-aux-antibiotiques-en-quelques-jours_art38717.html" TargetMode="External"/><Relationship Id="rId5" Type="http://schemas.openxmlformats.org/officeDocument/2006/relationships/hyperlink" Target="https://www.larecherche.fr/biologie-vid%C3%A9o/la-r%C3%A9sistance-des-superbact%C3%A9ries-prise-sur-le-vif" TargetMode="External"/><Relationship Id="rId4" Type="http://schemas.openxmlformats.org/officeDocument/2006/relationships/hyperlink" Target="https://www.ipbes.net/news/Media-Release-Global-Assessment-F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arecherche.fr/biologie-vid%C3%A9o/la-r%C3%A9sistance-des-superbact%C3%A9ries-prise-sur-le-vi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gie.ac-limoges.fr/svt/IMG/pdf/spiralite_college_2nde.pdf" TargetMode="External"/><Relationship Id="rId2" Type="http://schemas.openxmlformats.org/officeDocument/2006/relationships/hyperlink" Target="file:///\\media\orfeuile\programme%20seconde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hilippe.cosentino.free.fr/productions/edumodeles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914400" y="2637000"/>
            <a:ext cx="10362600" cy="7912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BIODIVERSITE</a:t>
            </a:r>
            <a:endParaRPr lang="fr-FR" sz="4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7199280" y="6309360"/>
            <a:ext cx="499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JDI Annemasse, Mardi 28 mai 2019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0" y="0"/>
            <a:ext cx="10656360" cy="71928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L’évolution de la biodiversité au cours du temps s’explique par des forces évolutives s’exerçant au niveau des populations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42800" y="959400"/>
            <a:ext cx="10560600" cy="62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FACTEUR « PREDATION » MODIFIE LA FREQUENCE DES ALLELES DANS UNE POPULATION</a:t>
            </a:r>
            <a:endParaRPr lang="fr-F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TP Pompons de couleurs différentes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80000" y="2349000"/>
            <a:ext cx="5472000" cy="307476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239400" y="1989000"/>
            <a:ext cx="5903280" cy="13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7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Matériel: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-couvertures de 3 couleurs différentes (R/N/B)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-pompons de 3 couleurs différentes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(R/N/B)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-cuillères</a:t>
            </a:r>
            <a:endParaRPr lang="fr-FR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3311640" y="414900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815400" y="3717000"/>
            <a:ext cx="4991760" cy="2666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7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une couverture donnée:</a:t>
            </a:r>
            <a:endParaRPr lang="fr-F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-Même nb de pompons  (= proies) de chaque couleur sur la couverture= individus de la G0</a:t>
            </a:r>
            <a:endParaRPr lang="fr-F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-1 élève maître du temps (une prédation = 20 secondes)</a:t>
            </a:r>
            <a:endParaRPr lang="fr-F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-3 élèves prédateurs avec une cuillère pour ramasser les pompons</a:t>
            </a:r>
            <a:endParaRPr lang="fr-F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</a:t>
            </a:r>
            <a:r>
              <a:rPr lang="fr-FR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1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Chaque survivant se reproduit à l’identique avant la prédation suivante.</a:t>
            </a:r>
            <a:endParaRPr lang="fr-F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4190376" cy="707128"/>
          </a:xfrm>
        </p:spPr>
        <p:txBody>
          <a:bodyPr/>
          <a:lstStyle/>
          <a:p>
            <a:r>
              <a:rPr lang="fr-F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TP Pompons de couleurs différentes</a:t>
            </a:r>
            <a:r>
              <a:rPr lang="fr-F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fr-FR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/>
          </p:nvPr>
        </p:nvSpPr>
        <p:spPr>
          <a:xfrm>
            <a:off x="551384" y="836712"/>
            <a:ext cx="10972440" cy="3977280"/>
          </a:xfrm>
        </p:spPr>
        <p:txBody>
          <a:bodyPr/>
          <a:lstStyle/>
          <a:p>
            <a:r>
              <a:rPr lang="fr-FR" dirty="0" smtClean="0"/>
              <a:t>Exemple de résultats: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1052736"/>
            <a:ext cx="106571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308560" y="1136520"/>
            <a:ext cx="45954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http://philippe.cosentino.free.fr/productions/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286920" y="948240"/>
            <a:ext cx="4156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 LOGICIELS DE Ph. </a:t>
            </a:r>
            <a:r>
              <a:rPr lang="fr-F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COSENTINO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Imag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840" y="2572920"/>
            <a:ext cx="4463640" cy="2157840"/>
          </a:xfrm>
          <a:prstGeom prst="rect">
            <a:avLst/>
          </a:prstGeom>
          <a:ln>
            <a:noFill/>
          </a:ln>
        </p:spPr>
      </p:pic>
      <p:pic>
        <p:nvPicPr>
          <p:cNvPr id="161" name="Picture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61440" y="0"/>
            <a:ext cx="1883160" cy="141192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0" y="0"/>
            <a:ext cx="9951480" cy="71928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L’évolution de la biodiversité au cours du temps s’explique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 des forces évolutives s’exerçant au niveau des populations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60" y="1701360"/>
            <a:ext cx="6611400" cy="350820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4"/>
          <p:cNvSpPr/>
          <p:nvPr/>
        </p:nvSpPr>
        <p:spPr>
          <a:xfrm>
            <a:off x="489240" y="5177880"/>
            <a:ext cx="4752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modèle diploïde pour la dérive génétique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7669440" y="4809600"/>
            <a:ext cx="1388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Phalènes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50840" y="188280"/>
            <a:ext cx="2323080" cy="819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Classe de 2</a:t>
            </a:r>
            <a:r>
              <a:rPr lang="fr-FR" sz="1200" b="1" u="sng" strike="noStrike" spc="-1" baseline="30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nde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THEMATIQUE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Terre, la vie  et l’organisation du vivant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290560" y="204480"/>
            <a:ext cx="6537240" cy="36360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Communication intraspécifique et sélection sexuelle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2530080" y="188280"/>
            <a:ext cx="2692800" cy="636840"/>
          </a:xfrm>
          <a:prstGeom prst="rect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Thème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Biodiversité, résultat et étape de l’évolution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5290560" y="677160"/>
            <a:ext cx="6537240" cy="22204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Objectifs</a:t>
            </a:r>
            <a:r>
              <a:rPr lang="fr-FR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programme / 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élèves apprennent :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communication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dans le monde vivant consiste en la transmission d’un message entre un organisme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émetteur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un organisme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récepteur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…/…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la communication s’inscrit dans le cadre d’une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fonction biologique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…/…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qu'il existe une grande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diversité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de modalités de communication …/…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dans le monde animal, la communication interindividuelle et les comportements induits peuvent contribuer à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sélection naturelle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à travers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reproduction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c’est le cas pour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sélection sexuelle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entre partenaires …/…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des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difficultés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dans la réception du signal peuvent générer sur le long terme un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isolement reproducteur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être à l’origine d’un événement de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spéciation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150840" y="1101240"/>
            <a:ext cx="5017320" cy="2433600"/>
          </a:xfrm>
          <a:prstGeom prst="rect">
            <a:avLst/>
          </a:prstGeom>
          <a:noFill/>
          <a:ln w="1908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Vu au collège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Cycle 4 : Le vivant et son évolution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3320" indent="-10188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lang="fr-FR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Relier des éléments de biologie de la reproduction sexuée et asexuée des êtres vivants et l'influence du milieu sur la survie des individus, à la dynamique des populations.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» Reproductions sexuée et asexuée, rencontre des gamètes, milieux et modes de reproduction.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Cycle 4 : Corps humain et santé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Mettre en évidence le rôle du cerveau dans la réception et l’intégration d’informations multiples.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» Message nerveux, centres nerveux, nerfs, cellules nerveuses.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194400" y="3983040"/>
            <a:ext cx="5017320" cy="1477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Discussions et approches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limites: un exemple de sélection sexuelle à relier avec la sélection naturelle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Nouveauté: notion de communication intraspécifique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>
            <a:off x="5290560" y="3727440"/>
            <a:ext cx="6690960" cy="2766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Activités possibles/ durée envisageable : 1séance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Spéciation avec le </a:t>
            </a:r>
            <a:r>
              <a:rPr lang="fr-F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Pouillot verdâtre 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(ECE) + Audacity + sonogramme à privilégier car  thème « Son et musique » en 1</a:t>
            </a:r>
            <a:r>
              <a:rPr lang="fr-FR" sz="16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ère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tronc commun (Ens. Scientifique)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Lampyres, bombyx, …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TP </a:t>
            </a:r>
            <a:r>
              <a:rPr lang="fr-F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grillons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(Rallye science 2013 </a:t>
            </a:r>
            <a:r>
              <a:rPr lang="fr-FR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sujets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</a:t>
            </a:r>
            <a:r>
              <a:rPr lang="fr-FR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5"/>
              </a:rPr>
              <a:t>fichiers sons 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“</a:t>
            </a:r>
            <a:r>
              <a:rPr lang="fr-F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excès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” de la sélection sexuelle (TD mosaïque à partir de différents exemples : paon, megaloceros, éléphants de mers…)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8"/>
          <p:cNvSpPr/>
          <p:nvPr/>
        </p:nvSpPr>
        <p:spPr>
          <a:xfrm>
            <a:off x="5290560" y="3039120"/>
            <a:ext cx="6537240" cy="57816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Mots clés : Communication, émetteur, récepteur, comportement, vie solitaire, vie en société, dimorphisme sexuel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8676000" y="597960"/>
            <a:ext cx="127512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18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Magistère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Imag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80" y="1344240"/>
            <a:ext cx="11842200" cy="506664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0" y="0"/>
            <a:ext cx="8716680" cy="35928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Communication intraspécifique et sélection sexuelle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24720" y="464400"/>
            <a:ext cx="6048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SUJET ECE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pouillot verdâtre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20" y="2277000"/>
            <a:ext cx="11471760" cy="1871640"/>
          </a:xfrm>
          <a:prstGeom prst="rect">
            <a:avLst/>
          </a:prstGeom>
          <a:ln w="9360"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1199520" y="4437000"/>
            <a:ext cx="8256240" cy="17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r>
              <a:rPr lang="fr-FR" sz="18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Ressources: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-Logiciel Audacity + fiche technique « utilisation d’Audacity »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-Vidéo YouTube « le chant du grillon »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-Fichiers mp3 de chants de différentes espèces de grillons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-Grillons mâles + matériel de dissection + matériel d’observation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-Accès internet </a:t>
            </a:r>
            <a:r>
              <a:rPr lang="fr-F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(pour recherches organes émetteur/récepteur)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8480" y="260640"/>
            <a:ext cx="2687400" cy="1832040"/>
          </a:xfrm>
          <a:prstGeom prst="rect">
            <a:avLst/>
          </a:prstGeom>
          <a:ln w="9360"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335520" y="836640"/>
            <a:ext cx="6048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RALLYE SCIENCES SVT3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Grillonne cherche grillon, beau et chanteur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0" y="0"/>
            <a:ext cx="8716680" cy="36360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Communication intraspécifique et sélection sexuelle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7400160" y="565920"/>
            <a:ext cx="127512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1800" b="0" u="sng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Magistère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3"/>
          <p:cNvPicPr/>
          <p:nvPr/>
        </p:nvPicPr>
        <p:blipFill>
          <a:blip r:embed="rId2" cstate="print"/>
          <a:stretch/>
        </p:blipFill>
        <p:spPr>
          <a:xfrm>
            <a:off x="1231200" y="733680"/>
            <a:ext cx="9668160" cy="611460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0" y="0"/>
            <a:ext cx="3230280" cy="63684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Classe de 2</a:t>
            </a:r>
            <a:r>
              <a:rPr lang="fr-FR" sz="1200" b="1" u="sng" strike="noStrike" spc="-1" baseline="30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nde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THEMATIQUE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Terre, la vie  et l’organisation du vivant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9498600" y="0"/>
            <a:ext cx="2692800" cy="636840"/>
          </a:xfrm>
          <a:prstGeom prst="rect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Thème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Biodiversité, résultat et étape de l’évolution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50840" y="188280"/>
            <a:ext cx="2323080" cy="819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Classe de 2</a:t>
            </a:r>
            <a:r>
              <a:rPr lang="fr-FR" sz="1200" b="1" u="sng" strike="noStrike" spc="-1" baseline="30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nde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THEMATIQUE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Terre, la vie  et l’organisation du vivant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5290560" y="204480"/>
            <a:ext cx="6537240" cy="36360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Les échelles de la biodiversité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2530080" y="188280"/>
            <a:ext cx="2692800" cy="636840"/>
          </a:xfrm>
          <a:prstGeom prst="rect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Thème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Biodiversité, résultat et étape de l’évolution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5290560" y="622440"/>
            <a:ext cx="6537240" cy="26467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Objectifs</a:t>
            </a:r>
            <a:r>
              <a:rPr lang="fr-FR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programme / 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élèves apprennent :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le terme de </a:t>
            </a:r>
            <a:r>
              <a:rPr lang="fr-FR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biodiversité</a:t>
            </a:r>
            <a:r>
              <a:rPr lang="fr-FR" sz="1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est utilisé pour désigner la diversité du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vivant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sa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dynamique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aux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différentes échelles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depuis les variations entre membres d'une même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espèce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(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diversité génétique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 jusqu'aux différentes espèces et aux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écosystèmes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composant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biosphère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notion d’</a:t>
            </a:r>
            <a:r>
              <a:rPr lang="fr-FR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espèce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est un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concept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créé par l’être humain.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qu'au sein de chaque espèce, la diversité des individus repose sur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variabilité de l’ADN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: c’est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diversité génétique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différents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allèles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d'un même gène coexistent dans une même population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ces allèles sont issus de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mutations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qui se sont produites au cours des générations.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les individus d’une même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espèce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peuvent se reproduire entre eux et engendrent une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descendance viable et fertile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150840" y="4052160"/>
            <a:ext cx="5072040" cy="2504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Discussions et approches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limites : pas de catalogue d’exemples pour illustrer la biodiversité 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Possibilité : faire le lien avec partie « agrosystème-caractéristique des sols et production de biomasse » (microfaune du sol)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Nouveauté : approche statistique et contribution aux sciences participatives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Fil directeur de la partie : la biodiversité actuelle vit elle une crise majeure ?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5277960" y="3707280"/>
            <a:ext cx="6690960" cy="3071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Activités possibles/ durée envisageable: 1 ou </a:t>
            </a:r>
            <a:r>
              <a:rPr lang="fr-FR" sz="1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semaines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Tx/>
              <a:buChar char="-"/>
            </a:pPr>
            <a:r>
              <a:rPr lang="fr-FR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Sortie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locale: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recenser la biodiversité à différentes échelles =&gt; technique des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quadras  vers de  terre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(sciences collaborative et </a:t>
            </a:r>
            <a:r>
              <a:rPr lang="fr-F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M@gistère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)/ applications mobile ou tablette: </a:t>
            </a:r>
            <a:r>
              <a:rPr lang="fr-FR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plantnet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ou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INPN </a:t>
            </a:r>
            <a:r>
              <a:rPr lang="fr-FR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espèces</a:t>
            </a:r>
          </a:p>
          <a:p>
            <a:pPr>
              <a:buFontTx/>
              <a:buChar char="-"/>
            </a:pPr>
            <a:r>
              <a:rPr lang="fr-FR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 lisère de bois, espèces qui arrivent en 1</a:t>
            </a:r>
            <a:r>
              <a:rPr lang="fr-FR" sz="1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</a:t>
            </a:r>
            <a:r>
              <a:rPr lang="fr-FR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(partie dynamique)</a:t>
            </a:r>
          </a:p>
          <a:p>
            <a:r>
              <a:rPr lang="fr-FR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Mare pédagogique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Etudier la variation au sein d’une espèce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ou/et d’espèces apparentées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: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Anagène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dans une espèce </a:t>
            </a:r>
            <a:r>
              <a:rPr lang="fr-FR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gènes escargot bande et couleur coquille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variation au sein d'une espèce ou de deux espèces apparentées (ex: dans la lignée humaine)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Banque de séquence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d’allèles à chercher sur BLAST / GMOD / HGNC (</a:t>
            </a:r>
            <a:r>
              <a:rPr lang="fr-F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english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sources)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Image </a:t>
            </a:r>
            <a:r>
              <a:rPr lang="fr-FR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satellitale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</a:t>
            </a:r>
            <a:r>
              <a:rPr lang="fr-FR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5"/>
              </a:rPr>
              <a:t>geoportail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 traiter en outils spectral (</a:t>
            </a:r>
            <a:r>
              <a:rPr lang="fr-FR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6"/>
              </a:rPr>
              <a:t>imagerie </a:t>
            </a:r>
            <a:r>
              <a:rPr lang="fr-FR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6"/>
              </a:rPr>
              <a:t>multispectrale</a:t>
            </a:r>
            <a:r>
              <a:rPr lang="fr-FR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6"/>
              </a:rPr>
              <a:t>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 pour observer les coraux, champs cultivés, biodiversité, </a:t>
            </a:r>
            <a:r>
              <a:rPr lang="fr-F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etc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5290560" y="3372480"/>
            <a:ext cx="6537240" cy="33408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Mots clés : Biodiversité, échelles de biodiversité, variabilité, mutation, allèle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150840" y="1073880"/>
            <a:ext cx="5072040" cy="2771640"/>
          </a:xfrm>
          <a:prstGeom prst="rect">
            <a:avLst/>
          </a:prstGeom>
          <a:noFill/>
          <a:ln w="1908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7"/>
              </a:rPr>
              <a:t>Vu au collège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indent="-176400">
              <a:lnSpc>
                <a:spcPct val="100000"/>
              </a:lnSpc>
            </a:pPr>
            <a:r>
              <a:rPr lang="fr-FR" sz="16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• Cycle 4 : Le vivant et son évolution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520" indent="-10188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lang="fr-FR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Expliquer sur quoi reposent la diversité et la stabilité génétique des individus.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520" indent="-101880">
              <a:lnSpc>
                <a:spcPct val="100000"/>
              </a:lnSpc>
              <a:buClr>
                <a:srgbClr val="0070C0"/>
              </a:buClr>
              <a:buFont typeface="StarSymbol"/>
              <a:buChar char="-"/>
            </a:pPr>
            <a:r>
              <a:rPr lang="fr-FR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Expliquer comment les phénotypes sont déterminés par les génotypes et par l’action de l’environnement.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520" indent="-101880">
              <a:lnSpc>
                <a:spcPct val="100000"/>
              </a:lnSpc>
            </a:pPr>
            <a:r>
              <a:rPr lang="fr-FR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Relier, comme des processus dynamiques, la diversité génétique et la biodiversité.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indent="-176400">
              <a:lnSpc>
                <a:spcPct val="100000"/>
              </a:lnSpc>
            </a:pPr>
            <a:r>
              <a:rPr lang="fr-FR" sz="1400" b="1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Idées clés :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indent="-176400"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• Relier l’apparition de nouveaux allèles à l’existence de mutations.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indent="-176400"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• Expliquer la diversité et l’héritabilité de caractères par le brassage de l’information génétique associé à la méiose et à la fécondation.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indent="-176400"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8716680" cy="36360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Les échelles de la biodiversité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Imag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520" y="1269360"/>
            <a:ext cx="8363880" cy="481464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403920" y="530640"/>
            <a:ext cx="873936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CONTRIBUTION AUX SCIENCES PARTICIPATIVES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https://www.open-sciences-participatives.org/home/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0"/>
            <a:ext cx="8716680" cy="36360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Les échelles de la biodiversité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390600" y="509400"/>
            <a:ext cx="75841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CONTRIBUTION AUX SCIENCES PARTICIPATIVES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Exemple: le suivi des populations de vers de terre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6305040" y="489240"/>
            <a:ext cx="588600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http://observatoire-agricole-biodiversite.fr/participer/les-protocoles/placettes-vers-de-terre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160" y="1446120"/>
            <a:ext cx="5209200" cy="5049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8716680" cy="36360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Les échelles de la biodiversité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06080" y="637200"/>
            <a:ext cx="89499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CONTRIBUTION AUX SCIENCES PARTICIPATIVES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Exemple: le suivi des populations d’escargots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80" y="1484640"/>
            <a:ext cx="11424600" cy="5198400"/>
          </a:xfrm>
          <a:prstGeom prst="rect">
            <a:avLst/>
          </a:prstGeom>
          <a:ln w="9360"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6274800" y="819720"/>
            <a:ext cx="46029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http://www.evolutionmegalab.org/fr_FR/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0840" y="188280"/>
            <a:ext cx="2323080" cy="819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Classe de 2</a:t>
            </a:r>
            <a:r>
              <a:rPr lang="fr-FR" sz="1200" b="1" u="sng" strike="noStrike" spc="-1" baseline="30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nde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THEMATIQUE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Terre, la vie  et l’organisation du vivant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290560" y="204480"/>
            <a:ext cx="6537240" cy="36360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La biodiversité change au cours du temps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2530080" y="188280"/>
            <a:ext cx="2692800" cy="636840"/>
          </a:xfrm>
          <a:prstGeom prst="rect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Thème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Biodiversité, résultat et étape de l’évolution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5290560" y="671400"/>
            <a:ext cx="6537240" cy="13680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Objectifs</a:t>
            </a:r>
            <a:r>
              <a:rPr lang="fr-FR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programme / 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élèves apprennent :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qu'un lien est établi entre le constat d’une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évolution rapide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au travers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d’exemples actuels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les variations de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biodiversité planétaire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à l’échelle des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temps géologiques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en interaction avec les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changements environnementaux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biodiversité évolue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en permanence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son évolution inclut des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événements aléatoires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150840" y="1101240"/>
            <a:ext cx="5017320" cy="2646720"/>
          </a:xfrm>
          <a:prstGeom prst="rect">
            <a:avLst/>
          </a:prstGeom>
          <a:noFill/>
          <a:ln w="1908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Vu au collège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Cycle 4 : La planète Terre, l’environnement et l’action humaine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Ères géologiques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Idée clé :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• Articuler la notion d’ères géologiques avec différents évènements géologiques et biologiques survenus sur Terre.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Cycle 4 : Le vivant et son évolution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Relier l’étude des relations de parenté entre les êtres vivants, et l’évolution.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» Caractères partagés et classification.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» Les grands groupes d’êtres vivants, dont Homo sapiens, leur parenté et leur évolution.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6"/>
          <p:cNvSpPr/>
          <p:nvPr/>
        </p:nvSpPr>
        <p:spPr>
          <a:xfrm>
            <a:off x="157320" y="3860640"/>
            <a:ext cx="5017320" cy="2474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Discussions et approches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limites : crise K/T </a:t>
            </a:r>
            <a:r>
              <a:rPr lang="fr-FR" sz="16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conseillée </a:t>
            </a:r>
            <a:r>
              <a:rPr lang="fr-FR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(étude statistique des microfossiles) 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Nouveauté : </a:t>
            </a:r>
            <a:r>
              <a:rPr lang="fr-FR" sz="1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6eme crise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biologique à évoquer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traiter l’évolution </a:t>
            </a:r>
            <a:r>
              <a:rPr lang="fr-FR" sz="1600" b="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rapide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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Possibilité : faire le lien avec partie « </a:t>
            </a:r>
            <a:r>
              <a:rPr lang="fr-FR" sz="16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microbiote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humain et santé » (résistance des bactéries aux antibiotiques)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just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7"/>
          <p:cNvSpPr/>
          <p:nvPr/>
        </p:nvSpPr>
        <p:spPr>
          <a:xfrm>
            <a:off x="5290560" y="2577240"/>
            <a:ext cx="6690960" cy="2867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Activités possibles/ durée envisageable : 1 séance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Observer des fossiles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/crises (échantillons, documents)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Etudier la crise </a:t>
            </a:r>
            <a:r>
              <a:rPr lang="fr-F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K/T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comme référence pour se poser la question d'une crise actuelle (lien avec le suivi d'études)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</a:t>
            </a:r>
            <a:r>
              <a:rPr lang="fr-F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Documents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pour causes de la crise (effet environnement)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Sortie au </a:t>
            </a:r>
            <a:r>
              <a:rPr lang="fr-F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muséum?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760" indent="-23040">
              <a:lnSpc>
                <a:spcPct val="100000"/>
              </a:lnSpc>
            </a:pPr>
            <a:r>
              <a:rPr lang="fr-FR" sz="1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5"/>
              </a:rPr>
              <a:t>- Culture de bactéries</a:t>
            </a:r>
            <a:r>
              <a:rPr lang="fr-FR" sz="16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6"/>
              </a:rPr>
              <a:t> 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sur différentes concentrations d’</a:t>
            </a:r>
            <a:r>
              <a:rPr lang="fr-FR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antibio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: apparition de résistances (vitesse de l’évolution)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Vidéo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sur « les humains continuent-ils à évoluer ? </a:t>
            </a:r>
            <a:r>
              <a:rPr lang="fr-F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»</a:t>
            </a:r>
          </a:p>
          <a:p>
            <a:pPr marL="23760">
              <a:buClr>
                <a:srgbClr val="000000"/>
              </a:buClr>
              <a:buFont typeface="StarSymbol"/>
              <a:buChar char="-"/>
            </a:pPr>
            <a:r>
              <a:rPr lang="fr-FR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Evolution rapide: diminution de la population d’ombles chevaliers dans le Léman</a:t>
            </a:r>
            <a:endParaRPr lang="fr-FR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3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760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760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3760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8"/>
          <p:cNvSpPr/>
          <p:nvPr/>
        </p:nvSpPr>
        <p:spPr>
          <a:xfrm>
            <a:off x="5290560" y="2153880"/>
            <a:ext cx="6537240" cy="33336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Mots clés : Espèces, variabilité, crise biologique, extinction massive et diversification.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69000" y="709920"/>
            <a:ext cx="7169040" cy="4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fr-F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RESISTANCE DES SUPERBACTERIES PRISES SUR LE VIF </a:t>
            </a:r>
            <a:r>
              <a:rPr dirty="0"/>
              <a:t/>
            </a:r>
            <a:br>
              <a:rPr dirty="0"/>
            </a:b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0" y="0"/>
            <a:ext cx="8716680" cy="36360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La biodiversité change au cours du temps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20" y="1484640"/>
            <a:ext cx="5087880" cy="208620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240" y="4077000"/>
            <a:ext cx="4991760" cy="2079360"/>
          </a:xfrm>
          <a:prstGeom prst="rect">
            <a:avLst/>
          </a:prstGeom>
          <a:ln w="9360">
            <a:noFill/>
          </a:ln>
        </p:spPr>
      </p:pic>
      <p:pic>
        <p:nvPicPr>
          <p:cNvPr id="129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000" y="1484640"/>
            <a:ext cx="5184000" cy="209304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20" y="4005000"/>
            <a:ext cx="5073120" cy="208764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5712120" y="2493000"/>
            <a:ext cx="671400" cy="215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4"/>
          <p:cNvSpPr/>
          <p:nvPr/>
        </p:nvSpPr>
        <p:spPr>
          <a:xfrm rot="5400000">
            <a:off x="9037080" y="3681000"/>
            <a:ext cx="359280" cy="287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5"/>
          <p:cNvSpPr/>
          <p:nvPr/>
        </p:nvSpPr>
        <p:spPr>
          <a:xfrm rot="10800000">
            <a:off x="5735960" y="5085184"/>
            <a:ext cx="575280" cy="215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6"/>
          <p:cNvSpPr/>
          <p:nvPr/>
        </p:nvSpPr>
        <p:spPr>
          <a:xfrm>
            <a:off x="5616000" y="4437000"/>
            <a:ext cx="9594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 j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335520" y="6168240"/>
            <a:ext cx="119044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6"/>
              </a:rPr>
              <a:t>https://www.larecherche.fr/biologie-vid%C3%A9o/la-r%C3%A9sistance-des-superbact%C3%A9ries-prise-sur-le-vif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50840" y="188280"/>
            <a:ext cx="2323080" cy="8193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Classe de 2</a:t>
            </a:r>
            <a:r>
              <a:rPr lang="fr-FR" sz="1200" b="1" u="sng" strike="noStrike" spc="-1" baseline="3000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nde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THEMATIQUE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Terre, la vie  et l’organisation du vivant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5290560" y="204480"/>
            <a:ext cx="6537240" cy="912240"/>
          </a:xfrm>
          <a:prstGeom prst="rect">
            <a:avLst/>
          </a:prstGeom>
          <a:solidFill>
            <a:srgbClr val="009900"/>
          </a:solidFill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Sous-thème : L’évolution de la biodiversité au cours du temps s’explique par des forces évolutives s’exerçant au niveau des populations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2530080" y="188280"/>
            <a:ext cx="2692800" cy="636840"/>
          </a:xfrm>
          <a:prstGeom prst="rect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Thème :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Biodiversité, résultat et étape de l’évolution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5290560" y="1209600"/>
            <a:ext cx="6537240" cy="28598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Objectifs</a:t>
            </a:r>
            <a:r>
              <a:rPr lang="fr-FR" sz="1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du programme / 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élèves apprennent :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dérive génétique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est une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modification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aléatoire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de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fréquence des allèles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au sein d'une population au cours des générations successives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dérive génétique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se produit de façon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plus rapide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lorsque l’effectif de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population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est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faible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sélection naturelle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résulte de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pression du milieu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des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interactions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entre les organismes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sélection naturelle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conduit au fait que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certains individus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auront une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descendance plus nombreuse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que d’autres dans certaines conditions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-que toutes les populations se séparent en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sous-populations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au cours du temps à cause de facteurs environnementaux (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séparations géographiques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 ou génétiques (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mutations</a:t>
            </a: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conduisant à des incompatibilités et dérives)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que cette séparation est à l'origine de la </a:t>
            </a: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spéciation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150840" y="1101240"/>
            <a:ext cx="5017320" cy="1794240"/>
          </a:xfrm>
          <a:prstGeom prst="rect">
            <a:avLst/>
          </a:prstGeom>
          <a:noFill/>
          <a:ln w="19080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Vu au collège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Cycle 4 : Le vivant et son évolution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Mettre en évidence des faits d’évolution des espèces et donner des arguments en faveur de quelques mécanismes de l’évolution.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» Apparition et disparition d’espèces au cours du temps (dont les premiers organismes vivants sur Terre).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» Maintien des formes aptes à se reproduire, hasard, sélection naturelle.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6"/>
          <p:cNvSpPr/>
          <p:nvPr/>
        </p:nvSpPr>
        <p:spPr>
          <a:xfrm>
            <a:off x="150840" y="3030120"/>
            <a:ext cx="5017320" cy="2612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Discussions et approches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limites : pas de catalogue d’exemples sur les mécanismes évolutifs, vitesse d’évolution rapide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Possibilité : faire le lien avec partie « agrosystème_structure et fonctionnement des agrosystèmes ou vers une gestion durable des agrosystèmes » (évolution  populations de moustiques avec pesticides)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440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Fil directeur : les mécanismes de l’évolution à l’origine de la biodiversité observée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5223600" y="4788360"/>
            <a:ext cx="6816960" cy="2005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Activités possibles/ durée envisageable (JDI): 1 ou 2 séances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Logiciels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dérive génétique/sélection naturelle: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phalènes, éléphants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avec ou sans défenses, sélection naturelle ou braconnage (</a:t>
            </a:r>
            <a:r>
              <a:rPr lang="fr-FR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edumodel</a:t>
            </a:r>
            <a:r>
              <a:rPr lang="fr-FR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 logiciel </a:t>
            </a:r>
            <a:r>
              <a:rPr lang="fr-FR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Cosantino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Jeu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: dés et boules de couleurs différentes (fiche dans livre seconde bordas) 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TP/jeu : escargot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ou TP pompon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pour illustrer les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souris abajoues 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(couverture avec des pompons,  prédateur dans la semi obscurité) : exploitation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mathématique</a:t>
            </a: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 Sélection naturelle avec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pinsons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et le logiciel </a:t>
            </a:r>
            <a:r>
              <a:rPr lang="fr-FR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VENSIM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(disponible sur </a:t>
            </a:r>
            <a:r>
              <a:rPr lang="fr-F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Acces</a:t>
            </a:r>
            <a:r>
              <a:rPr lang="fr-FR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  <a:r>
              <a:rPr lang="fr-FR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G. </a:t>
            </a:r>
            <a:r>
              <a:rPr lang="fr-FR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Lecointre</a:t>
            </a:r>
            <a:r>
              <a:rPr lang="fr-FR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(+jeu  « dérive génétique sur le site SVT de l’</a:t>
            </a:r>
            <a:r>
              <a:rPr lang="fr-FR" sz="1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</a:t>
            </a:r>
            <a:r>
              <a:rPr lang="fr-FR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de Rouen)</a:t>
            </a:r>
          </a:p>
          <a:p>
            <a:pPr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8"/>
          <p:cNvSpPr/>
          <p:nvPr/>
        </p:nvSpPr>
        <p:spPr>
          <a:xfrm>
            <a:off x="5290560" y="4190400"/>
            <a:ext cx="6537240" cy="57816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fr-F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Mots clés : Maintien des formes aptes à se reproduire, hasard/aléatoire, sélection naturelle, effectifs, fréquence allélique, variation, population, ressources limitées. 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1531</Words>
  <Application>Microsoft Office PowerPoint</Application>
  <PresentationFormat>Personnalisé</PresentationFormat>
  <Paragraphs>192</Paragraphs>
  <Slides>15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TP Pompons de couleurs différentes 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SIMON</dc:creator>
  <cp:lastModifiedBy>poloc</cp:lastModifiedBy>
  <cp:revision>144</cp:revision>
  <dcterms:created xsi:type="dcterms:W3CDTF">2019-04-25T15:50:08Z</dcterms:created>
  <dcterms:modified xsi:type="dcterms:W3CDTF">2019-09-16T10:40:08Z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Académie de Grenoble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Personnalisé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