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61" r:id="rId3"/>
    <p:sldId id="276" r:id="rId4"/>
    <p:sldId id="303" r:id="rId5"/>
    <p:sldId id="301" r:id="rId6"/>
    <p:sldId id="264" r:id="rId7"/>
    <p:sldId id="266" r:id="rId8"/>
    <p:sldId id="269" r:id="rId9"/>
    <p:sldId id="302" r:id="rId10"/>
    <p:sldId id="304" r:id="rId11"/>
    <p:sldId id="274" r:id="rId12"/>
    <p:sldId id="273" r:id="rId13"/>
    <p:sldId id="305" r:id="rId14"/>
    <p:sldId id="306" r:id="rId15"/>
    <p:sldId id="307" r:id="rId16"/>
    <p:sldId id="283" r:id="rId17"/>
    <p:sldId id="308" r:id="rId18"/>
    <p:sldId id="309" r:id="rId19"/>
    <p:sldId id="285" r:id="rId20"/>
    <p:sldId id="286" r:id="rId21"/>
    <p:sldId id="284" r:id="rId22"/>
    <p:sldId id="288" r:id="rId23"/>
    <p:sldId id="310" r:id="rId24"/>
    <p:sldId id="291" r:id="rId25"/>
    <p:sldId id="292" r:id="rId26"/>
    <p:sldId id="293" r:id="rId27"/>
    <p:sldId id="289" r:id="rId28"/>
    <p:sldId id="294" r:id="rId29"/>
    <p:sldId id="311" r:id="rId30"/>
    <p:sldId id="290" r:id="rId31"/>
    <p:sldId id="312" r:id="rId32"/>
    <p:sldId id="295" r:id="rId33"/>
    <p:sldId id="296" r:id="rId34"/>
    <p:sldId id="297" r:id="rId35"/>
    <p:sldId id="298" r:id="rId36"/>
    <p:sldId id="300"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CC"/>
    <a:srgbClr val="3399FF"/>
    <a:srgbClr val="2A5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p:cViewPr varScale="1">
        <p:scale>
          <a:sx n="106" d="100"/>
          <a:sy n="106" d="100"/>
        </p:scale>
        <p:origin x="108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BD9DA-FC59-4247-900E-72CB514C9B1A}" type="datetimeFigureOut">
              <a:rPr lang="fr-FR" smtClean="0"/>
              <a:pPr/>
              <a:t>15/09/2019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0A91-62A0-4676-94DB-25CA74A4E40C}" type="slidenum">
              <a:rPr lang="fr-FR" smtClean="0"/>
              <a:pPr/>
              <a:t>‹N°›</a:t>
            </a:fld>
            <a:endParaRPr lang="fr-FR"/>
          </a:p>
        </p:txBody>
      </p:sp>
    </p:spTree>
    <p:extLst>
      <p:ext uri="{BB962C8B-B14F-4D97-AF65-F5344CB8AC3E}">
        <p14:creationId xmlns:p14="http://schemas.microsoft.com/office/powerpoint/2010/main" val="147876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Penser à expliquer le déroulement de l’atelier</a:t>
            </a:r>
          </a:p>
        </p:txBody>
      </p:sp>
      <p:sp>
        <p:nvSpPr>
          <p:cNvPr id="4" name="Espace réservé du numéro de diapositive 3"/>
          <p:cNvSpPr>
            <a:spLocks noGrp="1"/>
          </p:cNvSpPr>
          <p:nvPr>
            <p:ph type="sldNum" sz="quarter" idx="5"/>
          </p:nvPr>
        </p:nvSpPr>
        <p:spPr/>
        <p:txBody>
          <a:bodyPr/>
          <a:lstStyle/>
          <a:p>
            <a:fld id="{5F6F2162-4BE1-4E2C-AC37-1C44B3F20B30}" type="slidenum">
              <a:rPr lang="fr-FR" smtClean="0"/>
              <a:pPr/>
              <a:t>1</a:t>
            </a:fld>
            <a:endParaRPr lang="fr-FR"/>
          </a:p>
        </p:txBody>
      </p:sp>
    </p:spTree>
    <p:extLst>
      <p:ext uri="{BB962C8B-B14F-4D97-AF65-F5344CB8AC3E}">
        <p14:creationId xmlns:p14="http://schemas.microsoft.com/office/powerpoint/2010/main" val="19788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Penser à expliquer le déroulement de l’atelier</a:t>
            </a:r>
          </a:p>
        </p:txBody>
      </p:sp>
      <p:sp>
        <p:nvSpPr>
          <p:cNvPr id="4" name="Espace réservé du numéro de diapositive 3"/>
          <p:cNvSpPr>
            <a:spLocks noGrp="1"/>
          </p:cNvSpPr>
          <p:nvPr>
            <p:ph type="sldNum" sz="quarter" idx="5"/>
          </p:nvPr>
        </p:nvSpPr>
        <p:spPr/>
        <p:txBody>
          <a:bodyPr/>
          <a:lstStyle/>
          <a:p>
            <a:fld id="{5F6F2162-4BE1-4E2C-AC37-1C44B3F20B30}" type="slidenum">
              <a:rPr lang="fr-FR" smtClean="0"/>
              <a:pPr/>
              <a:t>14</a:t>
            </a:fld>
            <a:endParaRPr lang="fr-FR"/>
          </a:p>
        </p:txBody>
      </p:sp>
    </p:spTree>
    <p:extLst>
      <p:ext uri="{BB962C8B-B14F-4D97-AF65-F5344CB8AC3E}">
        <p14:creationId xmlns:p14="http://schemas.microsoft.com/office/powerpoint/2010/main" val="267143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840A91-62A0-4676-94DB-25CA74A4E40C}" type="slidenum">
              <a:rPr lang="fr-FR" smtClean="0"/>
              <a:pPr/>
              <a:t>18</a:t>
            </a:fld>
            <a:endParaRPr lang="fr-FR"/>
          </a:p>
        </p:txBody>
      </p:sp>
    </p:spTree>
    <p:extLst>
      <p:ext uri="{BB962C8B-B14F-4D97-AF65-F5344CB8AC3E}">
        <p14:creationId xmlns:p14="http://schemas.microsoft.com/office/powerpoint/2010/main" val="417146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225881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54980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337948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10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8006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802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260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34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443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91983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6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68263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755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5105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679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146469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328377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361414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343365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91944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138429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ECEBE0-CD6B-47EF-9715-CC7A31940AE4}"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CD978-6FD4-4F7E-8747-6AAED98C968E}" type="slidenum">
              <a:rPr lang="fr-FR" smtClean="0"/>
              <a:pPr/>
              <a:t>‹N°›</a:t>
            </a:fld>
            <a:endParaRPr lang="fr-FR"/>
          </a:p>
        </p:txBody>
      </p:sp>
    </p:spTree>
    <p:extLst>
      <p:ext uri="{BB962C8B-B14F-4D97-AF65-F5344CB8AC3E}">
        <p14:creationId xmlns:p14="http://schemas.microsoft.com/office/powerpoint/2010/main" val="64785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CEBE0-CD6B-47EF-9715-CC7A31940AE4}" type="datetimeFigureOut">
              <a:rPr lang="fr-FR" smtClean="0"/>
              <a:pPr/>
              <a:t>15/09/2019</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CD978-6FD4-4F7E-8747-6AAED98C968E}" type="slidenum">
              <a:rPr lang="fr-FR" smtClean="0"/>
              <a:pPr/>
              <a:t>‹N°›</a:t>
            </a:fld>
            <a:endParaRPr lang="fr-FR"/>
          </a:p>
        </p:txBody>
      </p:sp>
    </p:spTree>
    <p:extLst>
      <p:ext uri="{BB962C8B-B14F-4D97-AF65-F5344CB8AC3E}">
        <p14:creationId xmlns:p14="http://schemas.microsoft.com/office/powerpoint/2010/main" val="344193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A8513-1C94-4715-A7B5-F77D0FAA0F6E}" type="datetimeFigureOut">
              <a:rPr lang="fr-FR" smtClean="0">
                <a:solidFill>
                  <a:prstClr val="black">
                    <a:tint val="75000"/>
                  </a:prstClr>
                </a:solidFill>
              </a:rPr>
              <a:pPr/>
              <a:t>15/09/2019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610A-325F-46F1-96E4-50D1E4110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784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lanet-vie.ens.fr/article/1512/meiose-plante-fleur"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hyperlink" Target="https://planet-vie.ens.fr/article/1512/meiose-plante-fleur"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view.genial.ly/59d91f61f2aaf10cbc6a83c4" TargetMode="External"/><Relationship Id="rId2" Type="http://schemas.openxmlformats.org/officeDocument/2006/relationships/hyperlink" Target="https://svt.ac-versailles.fr/spip.php?article964" TargetMode="External"/><Relationship Id="rId1" Type="http://schemas.openxmlformats.org/officeDocument/2006/relationships/slideLayout" Target="../slideLayouts/slideLayout1.xml"/><Relationship Id="rId4" Type="http://schemas.openxmlformats.org/officeDocument/2006/relationships/hyperlink" Target="http://www.biologieenflash.net/animation.php?ref=bio-0010-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hyperlink" Target="http://svt.ac-besancon.fr/wp-content/uploads/sites/104/2016/05/inn04_B73_LEV.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gif"/></Relationships>
</file>

<file path=ppt/slides/_rels/slide29.xml.rels><?xml version="1.0" encoding="UTF-8" standalone="yes"?>
<Relationships xmlns="http://schemas.openxmlformats.org/package/2006/relationships"><Relationship Id="rId2" Type="http://schemas.openxmlformats.org/officeDocument/2006/relationships/hyperlink" Target="FinRougeToleranceLactose_ChristelleMar%C3%A9caux.ppt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ibmol.org/downloads/" TargetMode="External"/><Relationship Id="rId2" Type="http://schemas.openxmlformats.org/officeDocument/2006/relationships/hyperlink" Target="https://libmol.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205F1764-670B-4508-B7E3-2C83E8C26D44}"/>
              </a:ext>
            </a:extLst>
          </p:cNvPr>
          <p:cNvGraphicFramePr>
            <a:graphicFrameLocks noGrp="1"/>
          </p:cNvGraphicFramePr>
          <p:nvPr>
            <p:extLst>
              <p:ext uri="{D42A27DB-BD31-4B8C-83A1-F6EECF244321}">
                <p14:modId xmlns:p14="http://schemas.microsoft.com/office/powerpoint/2010/main" val="2581570294"/>
              </p:ext>
            </p:extLst>
          </p:nvPr>
        </p:nvGraphicFramePr>
        <p:xfrm>
          <a:off x="555582" y="1108692"/>
          <a:ext cx="7930168" cy="5066078"/>
        </p:xfrm>
        <a:graphic>
          <a:graphicData uri="http://schemas.openxmlformats.org/drawingml/2006/table">
            <a:tbl>
              <a:tblPr firstRow="1" bandRow="1">
                <a:tableStyleId>{F5AB1C69-6EDB-4FF4-983F-18BD219EF322}</a:tableStyleId>
              </a:tblPr>
              <a:tblGrid>
                <a:gridCol w="3965084">
                  <a:extLst>
                    <a:ext uri="{9D8B030D-6E8A-4147-A177-3AD203B41FA5}">
                      <a16:colId xmlns:a16="http://schemas.microsoft.com/office/drawing/2014/main" val="734223330"/>
                    </a:ext>
                  </a:extLst>
                </a:gridCol>
                <a:gridCol w="3965084">
                  <a:extLst>
                    <a:ext uri="{9D8B030D-6E8A-4147-A177-3AD203B41FA5}">
                      <a16:colId xmlns:a16="http://schemas.microsoft.com/office/drawing/2014/main" val="1709722179"/>
                    </a:ext>
                  </a:extLst>
                </a:gridCol>
              </a:tblGrid>
              <a:tr h="628039">
                <a:tc>
                  <a:txBody>
                    <a:bodyPr/>
                    <a:lstStyle/>
                    <a:p>
                      <a:pPr algn="ctr"/>
                      <a:r>
                        <a:rPr lang="fr-FR" sz="2000" b="0" dirty="0">
                          <a:latin typeface="Comic Sans MS" panose="030F0702030302020204" pitchFamily="66" charset="0"/>
                        </a:rPr>
                        <a:t>SECONDE</a:t>
                      </a:r>
                    </a:p>
                  </a:txBody>
                  <a:tcPr marL="68580" marR="68580"/>
                </a:tc>
                <a:tc>
                  <a:txBody>
                    <a:bodyPr/>
                    <a:lstStyle/>
                    <a:p>
                      <a:pPr algn="ctr"/>
                      <a:r>
                        <a:rPr lang="fr-FR" sz="2000" b="0" dirty="0">
                          <a:latin typeface="Comic Sans MS" panose="030F0702030302020204" pitchFamily="66" charset="0"/>
                        </a:rPr>
                        <a:t>PREMIERE SPECIALITE</a:t>
                      </a:r>
                    </a:p>
                  </a:txBody>
                  <a:tcPr marL="68580" marR="68580"/>
                </a:tc>
                <a:extLst>
                  <a:ext uri="{0D108BD9-81ED-4DB2-BD59-A6C34878D82A}">
                    <a16:rowId xmlns:a16="http://schemas.microsoft.com/office/drawing/2014/main" val="216630213"/>
                  </a:ext>
                </a:extLst>
              </a:tr>
              <a:tr h="628039">
                <a:tc>
                  <a:txBody>
                    <a:bodyPr/>
                    <a:lstStyle/>
                    <a:p>
                      <a:r>
                        <a:rPr lang="fr-FR" sz="2000" b="0" dirty="0">
                          <a:latin typeface="Comic Sans MS" panose="030F0702030302020204" pitchFamily="66" charset="0"/>
                        </a:rPr>
                        <a:t>L’organisme pluricellulaire, un ensemble de cellules spécialisées</a:t>
                      </a:r>
                    </a:p>
                  </a:txBody>
                  <a:tcPr marL="68580" marR="68580"/>
                </a:tc>
                <a:tc>
                  <a:txBody>
                    <a:bodyPr/>
                    <a:lstStyle/>
                    <a:p>
                      <a:r>
                        <a:rPr lang="fr-FR" sz="2000" b="0" dirty="0">
                          <a:latin typeface="Comic Sans MS" panose="030F0702030302020204" pitchFamily="66" charset="0"/>
                        </a:rPr>
                        <a:t>Les divisions cellulaires des eucaryotes</a:t>
                      </a:r>
                    </a:p>
                  </a:txBody>
                  <a:tcPr marL="68580" marR="68580"/>
                </a:tc>
                <a:extLst>
                  <a:ext uri="{0D108BD9-81ED-4DB2-BD59-A6C34878D82A}">
                    <a16:rowId xmlns:a16="http://schemas.microsoft.com/office/drawing/2014/main" val="4247024493"/>
                  </a:ext>
                </a:extLst>
              </a:tr>
              <a:tr h="628039">
                <a:tc>
                  <a:txBody>
                    <a:bodyPr/>
                    <a:lstStyle/>
                    <a:p>
                      <a:r>
                        <a:rPr lang="fr-FR" sz="2000" b="0" dirty="0">
                          <a:latin typeface="Comic Sans MS" panose="030F0702030302020204" pitchFamily="66" charset="0"/>
                        </a:rPr>
                        <a:t>Le métabolisme des cellules</a:t>
                      </a:r>
                    </a:p>
                  </a:txBody>
                  <a:tcPr marL="68580" marR="68580"/>
                </a:tc>
                <a:tc>
                  <a:txBody>
                    <a:bodyPr/>
                    <a:lstStyle/>
                    <a:p>
                      <a:r>
                        <a:rPr lang="fr-FR" sz="2000" b="0" dirty="0">
                          <a:latin typeface="Comic Sans MS" panose="030F0702030302020204" pitchFamily="66" charset="0"/>
                        </a:rPr>
                        <a:t>Réplication de l’ADN</a:t>
                      </a:r>
                    </a:p>
                  </a:txBody>
                  <a:tcPr marL="68580" marR="68580"/>
                </a:tc>
                <a:extLst>
                  <a:ext uri="{0D108BD9-81ED-4DB2-BD59-A6C34878D82A}">
                    <a16:rowId xmlns:a16="http://schemas.microsoft.com/office/drawing/2014/main" val="3667924046"/>
                  </a:ext>
                </a:extLst>
              </a:tr>
              <a:tr h="628039">
                <a:tc>
                  <a:txBody>
                    <a:bodyPr/>
                    <a:lstStyle/>
                    <a:p>
                      <a:endParaRPr lang="fr-FR" sz="2000" b="0">
                        <a:latin typeface="Comic Sans MS" panose="030F0702030302020204" pitchFamily="66" charset="0"/>
                      </a:endParaRPr>
                    </a:p>
                  </a:txBody>
                  <a:tcPr marL="68580" marR="68580"/>
                </a:tc>
                <a:tc>
                  <a:txBody>
                    <a:bodyPr/>
                    <a:lstStyle/>
                    <a:p>
                      <a:r>
                        <a:rPr lang="fr-FR" sz="2000" b="0" dirty="0">
                          <a:latin typeface="Comic Sans MS" panose="030F0702030302020204" pitchFamily="66" charset="0"/>
                        </a:rPr>
                        <a:t>Mutations et variabilité génétique</a:t>
                      </a:r>
                    </a:p>
                  </a:txBody>
                  <a:tcPr marL="68580" marR="68580"/>
                </a:tc>
                <a:extLst>
                  <a:ext uri="{0D108BD9-81ED-4DB2-BD59-A6C34878D82A}">
                    <a16:rowId xmlns:a16="http://schemas.microsoft.com/office/drawing/2014/main" val="2578905801"/>
                  </a:ext>
                </a:extLst>
              </a:tr>
              <a:tr h="628039">
                <a:tc>
                  <a:txBody>
                    <a:bodyPr/>
                    <a:lstStyle/>
                    <a:p>
                      <a:endParaRPr lang="fr-FR" sz="2000" b="0">
                        <a:latin typeface="Comic Sans MS" panose="030F0702030302020204" pitchFamily="66" charset="0"/>
                      </a:endParaRPr>
                    </a:p>
                  </a:txBody>
                  <a:tcPr marL="68580" marR="68580"/>
                </a:tc>
                <a:tc>
                  <a:txBody>
                    <a:bodyPr/>
                    <a:lstStyle/>
                    <a:p>
                      <a:r>
                        <a:rPr lang="fr-FR" sz="2000" b="0" dirty="0">
                          <a:latin typeface="Comic Sans MS" panose="030F0702030302020204" pitchFamily="66" charset="0"/>
                        </a:rPr>
                        <a:t>L’histoire humaine lue dans son génome</a:t>
                      </a:r>
                    </a:p>
                  </a:txBody>
                  <a:tcPr marL="68580" marR="68580"/>
                </a:tc>
                <a:extLst>
                  <a:ext uri="{0D108BD9-81ED-4DB2-BD59-A6C34878D82A}">
                    <a16:rowId xmlns:a16="http://schemas.microsoft.com/office/drawing/2014/main" val="510515171"/>
                  </a:ext>
                </a:extLst>
              </a:tr>
              <a:tr h="628039">
                <a:tc>
                  <a:txBody>
                    <a:bodyPr/>
                    <a:lstStyle/>
                    <a:p>
                      <a:endParaRPr lang="fr-FR" sz="2000" b="0">
                        <a:latin typeface="Comic Sans MS" panose="030F0702030302020204" pitchFamily="66" charset="0"/>
                      </a:endParaRPr>
                    </a:p>
                  </a:txBody>
                  <a:tcPr marL="68580" marR="68580"/>
                </a:tc>
                <a:tc>
                  <a:txBody>
                    <a:bodyPr/>
                    <a:lstStyle/>
                    <a:p>
                      <a:r>
                        <a:rPr lang="fr-FR" sz="2000" b="0" dirty="0">
                          <a:latin typeface="Comic Sans MS" panose="030F0702030302020204" pitchFamily="66" charset="0"/>
                        </a:rPr>
                        <a:t>L’expression du patrimoine génétique</a:t>
                      </a:r>
                    </a:p>
                  </a:txBody>
                  <a:tcPr marL="68580" marR="68580"/>
                </a:tc>
                <a:extLst>
                  <a:ext uri="{0D108BD9-81ED-4DB2-BD59-A6C34878D82A}">
                    <a16:rowId xmlns:a16="http://schemas.microsoft.com/office/drawing/2014/main" val="1517656832"/>
                  </a:ext>
                </a:extLst>
              </a:tr>
              <a:tr h="628039">
                <a:tc>
                  <a:txBody>
                    <a:bodyPr/>
                    <a:lstStyle/>
                    <a:p>
                      <a:endParaRPr lang="fr-FR" sz="2000" b="0" dirty="0">
                        <a:latin typeface="Comic Sans MS" panose="030F0702030302020204" pitchFamily="66" charset="0"/>
                      </a:endParaRPr>
                    </a:p>
                  </a:txBody>
                  <a:tcPr marL="68580" marR="68580"/>
                </a:tc>
                <a:tc>
                  <a:txBody>
                    <a:bodyPr/>
                    <a:lstStyle/>
                    <a:p>
                      <a:r>
                        <a:rPr lang="fr-FR" sz="2000" b="0" dirty="0">
                          <a:latin typeface="Comic Sans MS" panose="030F0702030302020204" pitchFamily="66" charset="0"/>
                        </a:rPr>
                        <a:t>Les enzymes, des biomolécules aux propriétés catalytiques</a:t>
                      </a:r>
                    </a:p>
                  </a:txBody>
                  <a:tcPr marL="68580" marR="68580"/>
                </a:tc>
                <a:extLst>
                  <a:ext uri="{0D108BD9-81ED-4DB2-BD59-A6C34878D82A}">
                    <a16:rowId xmlns:a16="http://schemas.microsoft.com/office/drawing/2014/main" val="3584382359"/>
                  </a:ext>
                </a:extLst>
              </a:tr>
            </a:tbl>
          </a:graphicData>
        </a:graphic>
      </p:graphicFrame>
      <p:sp>
        <p:nvSpPr>
          <p:cNvPr id="6" name="ZoneTexte 5">
            <a:extLst>
              <a:ext uri="{FF2B5EF4-FFF2-40B4-BE49-F238E27FC236}">
                <a16:creationId xmlns:a16="http://schemas.microsoft.com/office/drawing/2014/main" id="{B575BE86-6D47-4A02-8F60-F7B160C4D37C}"/>
              </a:ext>
            </a:extLst>
          </p:cNvPr>
          <p:cNvSpPr txBox="1"/>
          <p:nvPr/>
        </p:nvSpPr>
        <p:spPr>
          <a:xfrm>
            <a:off x="725018" y="116631"/>
            <a:ext cx="7670691" cy="954107"/>
          </a:xfrm>
          <a:prstGeom prst="rect">
            <a:avLst/>
          </a:prstGeom>
          <a:noFill/>
        </p:spPr>
        <p:txBody>
          <a:bodyPr wrap="none" rtlCol="0">
            <a:spAutoFit/>
          </a:bodyPr>
          <a:lstStyle/>
          <a:p>
            <a:pPr algn="ctr"/>
            <a:r>
              <a:rPr lang="fr-FR" sz="4000" dirty="0">
                <a:solidFill>
                  <a:schemeClr val="accent3">
                    <a:lumMod val="50000"/>
                  </a:schemeClr>
                </a:solidFill>
                <a:latin typeface="Comic Sans MS" panose="030F0702030302020204" pitchFamily="66" charset="0"/>
              </a:rPr>
              <a:t>Atelier Métabolisme et cellules</a:t>
            </a:r>
          </a:p>
          <a:p>
            <a:pPr algn="ctr"/>
            <a:r>
              <a:rPr lang="fr-FR" sz="1600" dirty="0">
                <a:latin typeface="Comic Sans MS" panose="030F0702030302020204" pitchFamily="66" charset="0"/>
              </a:rPr>
              <a:t>Parties des programmes abordées dans l’atelier</a:t>
            </a:r>
          </a:p>
        </p:txBody>
      </p:sp>
      <p:sp>
        <p:nvSpPr>
          <p:cNvPr id="4" name="ZoneTexte 3"/>
          <p:cNvSpPr txBox="1"/>
          <p:nvPr/>
        </p:nvSpPr>
        <p:spPr>
          <a:xfrm>
            <a:off x="42116" y="6165304"/>
            <a:ext cx="9036496" cy="523220"/>
          </a:xfrm>
          <a:prstGeom prst="rect">
            <a:avLst/>
          </a:prstGeom>
          <a:noFill/>
        </p:spPr>
        <p:txBody>
          <a:bodyPr wrap="square" rtlCol="0">
            <a:spAutoFit/>
          </a:bodyPr>
          <a:lstStyle/>
          <a:p>
            <a:r>
              <a:rPr lang="fr-FR" sz="1400" u="sng" dirty="0" smtClean="0">
                <a:solidFill>
                  <a:schemeClr val="bg1">
                    <a:lumMod val="50000"/>
                  </a:schemeClr>
                </a:solidFill>
                <a:latin typeface="Comic Sans MS" panose="030F0702030302020204" pitchFamily="66" charset="0"/>
              </a:rPr>
              <a:t>Travail de réflexion mené par </a:t>
            </a:r>
            <a:r>
              <a:rPr lang="fr-FR" sz="1400" dirty="0" smtClean="0">
                <a:solidFill>
                  <a:schemeClr val="bg1">
                    <a:lumMod val="50000"/>
                  </a:schemeClr>
                </a:solidFill>
                <a:latin typeface="Comic Sans MS" panose="030F0702030302020204" pitchFamily="66" charset="0"/>
              </a:rPr>
              <a:t>: Nathalie Blanc, Michele Carbillet, Erika Follien, Mireille Gourier,  Catherine Lamy, Sandrine Marchand , Christelle Marécaux-Renaudot,  académie de Grenoble, JDI mai 2019 </a:t>
            </a:r>
            <a:endParaRPr lang="fr-FR" sz="14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76377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5796136" y="1707537"/>
            <a:ext cx="3261393" cy="461665"/>
          </a:xfrm>
          <a:prstGeom prst="rect">
            <a:avLst/>
          </a:prstGeom>
          <a:noFill/>
        </p:spPr>
        <p:txBody>
          <a:bodyPr wrap="square" rtlCol="0">
            <a:spAutoFit/>
          </a:bodyPr>
          <a:lstStyle/>
          <a:p>
            <a:r>
              <a:rPr lang="fr-FR" sz="1200" b="1" u="sng" dirty="0">
                <a:latin typeface="Comic Sans MS" panose="030F0702030302020204" pitchFamily="66" charset="0"/>
              </a:rPr>
              <a:t>Préparation</a:t>
            </a:r>
          </a:p>
          <a:p>
            <a:r>
              <a:rPr lang="fr-FR" sz="1200" dirty="0">
                <a:latin typeface="Comic Sans MS" panose="030F0702030302020204" pitchFamily="66" charset="0"/>
              </a:rPr>
              <a:t>Les solutions de glucose 1P sont à 10 g/L</a:t>
            </a:r>
          </a:p>
        </p:txBody>
      </p:sp>
      <p:sp>
        <p:nvSpPr>
          <p:cNvPr id="14" name="ZoneTexte 13"/>
          <p:cNvSpPr txBox="1"/>
          <p:nvPr/>
        </p:nvSpPr>
        <p:spPr>
          <a:xfrm>
            <a:off x="323528" y="692696"/>
            <a:ext cx="8422298" cy="646331"/>
          </a:xfrm>
          <a:prstGeom prst="rect">
            <a:avLst/>
          </a:prstGeom>
          <a:noFill/>
        </p:spPr>
        <p:txBody>
          <a:bodyPr wrap="square" rtlCol="0">
            <a:spAutoFit/>
          </a:bodyPr>
          <a:lstStyle/>
          <a:p>
            <a:r>
              <a:rPr lang="fr-FR" sz="1200" dirty="0">
                <a:latin typeface="Comic Sans MS" panose="030F0702030302020204" pitchFamily="66" charset="0"/>
              </a:rPr>
              <a:t>Lien entre les deux parties de la plante, la fabrication de l’amidon grâce à une </a:t>
            </a:r>
            <a:r>
              <a:rPr lang="fr-FR" sz="1200" dirty="0" smtClean="0">
                <a:latin typeface="Comic Sans MS" panose="030F0702030302020204" pitchFamily="66" charset="0"/>
              </a:rPr>
              <a:t>enzyme (</a:t>
            </a:r>
            <a:r>
              <a:rPr lang="fr-FR" sz="1200" dirty="0" err="1" smtClean="0">
                <a:latin typeface="Comic Sans MS" panose="030F0702030302020204" pitchFamily="66" charset="0"/>
              </a:rPr>
              <a:t>amylosynthétase</a:t>
            </a:r>
            <a:r>
              <a:rPr lang="fr-FR" sz="1200" dirty="0" smtClean="0">
                <a:latin typeface="Comic Sans MS" panose="030F0702030302020204" pitchFamily="66" charset="0"/>
              </a:rPr>
              <a:t>) </a:t>
            </a:r>
            <a:r>
              <a:rPr lang="fr-FR" sz="1200" dirty="0">
                <a:latin typeface="Comic Sans MS" panose="030F0702030302020204" pitchFamily="66" charset="0"/>
              </a:rPr>
              <a:t>et du glucose, le glucose est synthétisé dans la feuille et amené </a:t>
            </a:r>
            <a:r>
              <a:rPr lang="fr-FR" sz="1200" dirty="0" smtClean="0">
                <a:latin typeface="Comic Sans MS" panose="030F0702030302020204" pitchFamily="66" charset="0"/>
              </a:rPr>
              <a:t>aux tubercules </a:t>
            </a:r>
            <a:r>
              <a:rPr lang="fr-FR" sz="1200" dirty="0">
                <a:latin typeface="Comic Sans MS" panose="030F0702030302020204" pitchFamily="66" charset="0"/>
              </a:rPr>
              <a:t>par des </a:t>
            </a:r>
            <a:r>
              <a:rPr lang="fr-FR" sz="1200" dirty="0" smtClean="0">
                <a:latin typeface="Comic Sans MS" panose="030F0702030302020204" pitchFamily="66" charset="0"/>
              </a:rPr>
              <a:t>vaisseaux. </a:t>
            </a:r>
          </a:p>
          <a:p>
            <a:r>
              <a:rPr lang="fr-FR" sz="1200" dirty="0" smtClean="0">
                <a:latin typeface="Comic Sans MS" panose="030F0702030302020204" pitchFamily="66" charset="0"/>
              </a:rPr>
              <a:t>Amidon= forme de réserve du glucose.</a:t>
            </a:r>
            <a:endParaRPr lang="fr-FR" sz="1200" dirty="0">
              <a:latin typeface="Comic Sans MS" panose="030F0702030302020204" pitchFamily="66" charset="0"/>
            </a:endParaRPr>
          </a:p>
        </p:txBody>
      </p:sp>
      <p:sp>
        <p:nvSpPr>
          <p:cNvPr id="21" name="ZoneTexte 20"/>
          <p:cNvSpPr txBox="1"/>
          <p:nvPr/>
        </p:nvSpPr>
        <p:spPr>
          <a:xfrm>
            <a:off x="5932590" y="2665933"/>
            <a:ext cx="3124939" cy="738664"/>
          </a:xfrm>
          <a:prstGeom prst="rect">
            <a:avLst/>
          </a:prstGeom>
          <a:noFill/>
        </p:spPr>
        <p:txBody>
          <a:bodyPr wrap="square" rtlCol="0">
            <a:spAutoFit/>
          </a:bodyPr>
          <a:lstStyle/>
          <a:p>
            <a:r>
              <a:rPr lang="fr-FR" sz="1400" dirty="0">
                <a:solidFill>
                  <a:srgbClr val="FF0000"/>
                </a:solidFill>
                <a:latin typeface="Comic Sans MS" panose="030F0702030302020204" pitchFamily="66" charset="0"/>
              </a:rPr>
              <a:t>L’objectif est de montrer que sans enzyme les glucoses ne </a:t>
            </a:r>
            <a:r>
              <a:rPr lang="fr-FR" sz="1400" dirty="0" smtClean="0">
                <a:solidFill>
                  <a:srgbClr val="FF0000"/>
                </a:solidFill>
                <a:latin typeface="Comic Sans MS" panose="030F0702030302020204" pitchFamily="66" charset="0"/>
              </a:rPr>
              <a:t>se lient pas</a:t>
            </a:r>
            <a:r>
              <a:rPr lang="fr-FR" sz="1400" dirty="0">
                <a:solidFill>
                  <a:srgbClr val="FF0000"/>
                </a:solidFill>
                <a:latin typeface="Comic Sans MS" panose="030F0702030302020204" pitchFamily="66" charset="0"/>
              </a:rPr>
              <a:t> </a:t>
            </a:r>
            <a:r>
              <a:rPr lang="fr-FR" sz="1400" dirty="0" smtClean="0">
                <a:solidFill>
                  <a:srgbClr val="FF0000"/>
                </a:solidFill>
                <a:latin typeface="Comic Sans MS" panose="030F0702030302020204" pitchFamily="66" charset="0"/>
              </a:rPr>
              <a:t>pour former de l’amidon</a:t>
            </a:r>
            <a:endParaRPr lang="fr-FR" sz="1400" dirty="0">
              <a:solidFill>
                <a:srgbClr val="FF0000"/>
              </a:solidFill>
              <a:latin typeface="Comic Sans MS" panose="030F0702030302020204" pitchFamily="66" charset="0"/>
            </a:endParaRPr>
          </a:p>
        </p:txBody>
      </p:sp>
      <p:sp>
        <p:nvSpPr>
          <p:cNvPr id="20" name="ZoneTexte 19"/>
          <p:cNvSpPr txBox="1"/>
          <p:nvPr/>
        </p:nvSpPr>
        <p:spPr>
          <a:xfrm>
            <a:off x="358056" y="286105"/>
            <a:ext cx="4186965"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ctr"/>
            <a:r>
              <a:rPr lang="fr-FR" dirty="0" smtClean="0">
                <a:latin typeface="Comic Sans MS" panose="030F0702030302020204" pitchFamily="66" charset="0"/>
              </a:rPr>
              <a:t>La notion d’enzyme</a:t>
            </a:r>
            <a:endParaRPr lang="fr-FR" dirty="0">
              <a:latin typeface="Comic Sans MS" panose="030F0702030302020204" pitchFamily="66" charset="0"/>
            </a:endParaRPr>
          </a:p>
        </p:txBody>
      </p:sp>
      <p:sp>
        <p:nvSpPr>
          <p:cNvPr id="3" name="ZoneTexte 2"/>
          <p:cNvSpPr txBox="1"/>
          <p:nvPr/>
        </p:nvSpPr>
        <p:spPr>
          <a:xfrm>
            <a:off x="287884" y="1350749"/>
            <a:ext cx="5400600" cy="1569660"/>
          </a:xfrm>
          <a:prstGeom prst="rect">
            <a:avLst/>
          </a:prstGeom>
          <a:noFill/>
        </p:spPr>
        <p:txBody>
          <a:bodyPr wrap="square" rtlCol="0">
            <a:spAutoFit/>
          </a:bodyPr>
          <a:lstStyle/>
          <a:p>
            <a:r>
              <a:rPr lang="fr-FR" sz="1200" b="1" u="sng" dirty="0" smtClean="0">
                <a:latin typeface="Comic Sans MS" panose="030F0702030302020204" pitchFamily="66" charset="0"/>
              </a:rPr>
              <a:t>Protocole:</a:t>
            </a:r>
          </a:p>
          <a:p>
            <a:r>
              <a:rPr lang="fr-FR" sz="1200" dirty="0" smtClean="0">
                <a:latin typeface="Comic Sans MS" panose="030F0702030302020204" pitchFamily="66" charset="0"/>
              </a:rPr>
              <a:t>1- Dans un demi-tubercule réfrigéré, dont l’extrémité est coupée pour le rendre stable, creuser une cavité sans percer le fond. </a:t>
            </a:r>
          </a:p>
          <a:p>
            <a:r>
              <a:rPr lang="fr-FR" sz="1200" dirty="0" smtClean="0">
                <a:latin typeface="Comic Sans MS" panose="030F0702030302020204" pitchFamily="66" charset="0"/>
              </a:rPr>
              <a:t>2- Remplir la cavité avec environ 3 mL d’eau distillée</a:t>
            </a:r>
          </a:p>
          <a:p>
            <a:r>
              <a:rPr lang="fr-FR" sz="1200" dirty="0" smtClean="0">
                <a:latin typeface="Comic Sans MS" panose="030F0702030302020204" pitchFamily="66" charset="0"/>
              </a:rPr>
              <a:t>3- Strier de nombreuses fois superficiellement au scalpel la paroi de la cavité pour libérer le contenu des cellules.</a:t>
            </a:r>
          </a:p>
          <a:p>
            <a:r>
              <a:rPr lang="fr-FR" sz="1200" dirty="0" smtClean="0">
                <a:latin typeface="Comic Sans MS" panose="030F0702030302020204" pitchFamily="66" charset="0"/>
              </a:rPr>
              <a:t>4- Poser dans la cavité un petit filtre préalablement imbibé d’eu distillée. Le filtre doit se remplir de filtrat. </a:t>
            </a:r>
            <a:endParaRPr lang="fr-FR" sz="1200" dirty="0">
              <a:latin typeface="Comic Sans MS" panose="030F0702030302020204" pitchFamily="66" charset="0"/>
            </a:endParaRPr>
          </a:p>
        </p:txBody>
      </p:sp>
      <p:sp>
        <p:nvSpPr>
          <p:cNvPr id="27" name="ZoneTexte 26"/>
          <p:cNvSpPr txBox="1"/>
          <p:nvPr/>
        </p:nvSpPr>
        <p:spPr>
          <a:xfrm>
            <a:off x="189018" y="3021365"/>
            <a:ext cx="2582782" cy="461665"/>
          </a:xfrm>
          <a:prstGeom prst="rect">
            <a:avLst/>
          </a:prstGeom>
          <a:noFill/>
        </p:spPr>
        <p:txBody>
          <a:bodyPr wrap="square" rtlCol="0">
            <a:spAutoFit/>
          </a:bodyPr>
          <a:lstStyle/>
          <a:p>
            <a:r>
              <a:rPr lang="fr-FR" sz="1200" dirty="0" smtClean="0">
                <a:latin typeface="Comic Sans MS" panose="030F0702030302020204" pitchFamily="66" charset="0"/>
              </a:rPr>
              <a:t>A: 1 goutte de filtrat + 1 goutte d’eau iodée</a:t>
            </a:r>
            <a:endParaRPr lang="fr-FR" sz="1200" dirty="0">
              <a:latin typeface="Comic Sans MS" panose="030F0702030302020204" pitchFamily="66" charset="0"/>
            </a:endParaRPr>
          </a:p>
        </p:txBody>
      </p:sp>
      <p:sp>
        <p:nvSpPr>
          <p:cNvPr id="28" name="ZoneTexte 27"/>
          <p:cNvSpPr txBox="1"/>
          <p:nvPr/>
        </p:nvSpPr>
        <p:spPr>
          <a:xfrm>
            <a:off x="222976" y="3635430"/>
            <a:ext cx="2582782" cy="461665"/>
          </a:xfrm>
          <a:prstGeom prst="rect">
            <a:avLst/>
          </a:prstGeom>
          <a:noFill/>
        </p:spPr>
        <p:txBody>
          <a:bodyPr wrap="square" rtlCol="0">
            <a:spAutoFit/>
          </a:bodyPr>
          <a:lstStyle/>
          <a:p>
            <a:r>
              <a:rPr lang="fr-FR" sz="1200" dirty="0" smtClean="0">
                <a:latin typeface="Comic Sans MS" panose="030F0702030302020204" pitchFamily="66" charset="0"/>
              </a:rPr>
              <a:t>B: 1 goutte d’eau + 1 goutte de solution de glucose 1P </a:t>
            </a:r>
            <a:endParaRPr lang="fr-FR" sz="1200" dirty="0">
              <a:latin typeface="Comic Sans MS" panose="030F0702030302020204"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55776" y="2920409"/>
            <a:ext cx="731837"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27080" y="3512593"/>
            <a:ext cx="731837"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27080" y="4226896"/>
            <a:ext cx="7429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3253630" y="3021363"/>
            <a:ext cx="2582782" cy="461665"/>
          </a:xfrm>
          <a:prstGeom prst="rect">
            <a:avLst/>
          </a:prstGeom>
          <a:noFill/>
        </p:spPr>
        <p:txBody>
          <a:bodyPr wrap="square" rtlCol="0">
            <a:spAutoFit/>
          </a:bodyPr>
          <a:lstStyle/>
          <a:p>
            <a:r>
              <a:rPr lang="fr-FR" sz="1200" dirty="0" smtClean="0">
                <a:latin typeface="Comic Sans MS" panose="030F0702030302020204" pitchFamily="66" charset="0"/>
              </a:rPr>
              <a:t>Le test négatif indique l’absence d’amidon dans le filtrat</a:t>
            </a:r>
            <a:endParaRPr lang="fr-FR" sz="1200" dirty="0">
              <a:latin typeface="Comic Sans MS" panose="030F0702030302020204" pitchFamily="66" charset="0"/>
            </a:endParaRPr>
          </a:p>
        </p:txBody>
      </p:sp>
      <p:sp>
        <p:nvSpPr>
          <p:cNvPr id="31" name="ZoneTexte 30"/>
          <p:cNvSpPr txBox="1"/>
          <p:nvPr/>
        </p:nvSpPr>
        <p:spPr>
          <a:xfrm>
            <a:off x="254652" y="4305365"/>
            <a:ext cx="2582782" cy="461665"/>
          </a:xfrm>
          <a:prstGeom prst="rect">
            <a:avLst/>
          </a:prstGeom>
          <a:noFill/>
        </p:spPr>
        <p:txBody>
          <a:bodyPr wrap="square" rtlCol="0">
            <a:spAutoFit/>
          </a:bodyPr>
          <a:lstStyle/>
          <a:p>
            <a:r>
              <a:rPr lang="fr-FR" sz="1200" dirty="0" smtClean="0">
                <a:latin typeface="Comic Sans MS" panose="030F0702030302020204" pitchFamily="66" charset="0"/>
              </a:rPr>
              <a:t>C: 1 goutte de filtrat + 1 goutte de solution de glucose 1P </a:t>
            </a:r>
            <a:endParaRPr lang="fr-FR" sz="1200" dirty="0">
              <a:latin typeface="Comic Sans MS" panose="030F0702030302020204" pitchFamily="66" charset="0"/>
            </a:endParaRPr>
          </a:p>
        </p:txBody>
      </p:sp>
      <p:sp>
        <p:nvSpPr>
          <p:cNvPr id="8" name="Accolade fermante 7"/>
          <p:cNvSpPr/>
          <p:nvPr/>
        </p:nvSpPr>
        <p:spPr>
          <a:xfrm>
            <a:off x="2627784" y="3583984"/>
            <a:ext cx="144016" cy="132154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ZoneTexte 31"/>
          <p:cNvSpPr txBox="1"/>
          <p:nvPr/>
        </p:nvSpPr>
        <p:spPr>
          <a:xfrm>
            <a:off x="2885921" y="4025114"/>
            <a:ext cx="2582782" cy="461665"/>
          </a:xfrm>
          <a:prstGeom prst="rect">
            <a:avLst/>
          </a:prstGeom>
          <a:noFill/>
        </p:spPr>
        <p:txBody>
          <a:bodyPr wrap="square" rtlCol="0">
            <a:spAutoFit/>
          </a:bodyPr>
          <a:lstStyle/>
          <a:p>
            <a:r>
              <a:rPr lang="fr-FR" sz="1200" dirty="0" smtClean="0">
                <a:latin typeface="Comic Sans MS" panose="030F0702030302020204" pitchFamily="66" charset="0"/>
              </a:rPr>
              <a:t>Au bout de 20 minutes, ajouter 1 goutte d’eau iodée</a:t>
            </a:r>
            <a:endParaRPr lang="fr-FR" sz="1200" dirty="0">
              <a:latin typeface="Comic Sans MS" panose="030F0702030302020204" pitchFamily="66" charset="0"/>
            </a:endParaRPr>
          </a:p>
        </p:txBody>
      </p:sp>
    </p:spTree>
    <p:extLst>
      <p:ext uri="{BB962C8B-B14F-4D97-AF65-F5344CB8AC3E}">
        <p14:creationId xmlns:p14="http://schemas.microsoft.com/office/powerpoint/2010/main" val="2598775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9-05-13 à 21.46.4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248" y="828872"/>
            <a:ext cx="2080899" cy="4685137"/>
          </a:xfrm>
          <a:prstGeom prst="rect">
            <a:avLst/>
          </a:prstGeom>
        </p:spPr>
      </p:pic>
      <p:sp>
        <p:nvSpPr>
          <p:cNvPr id="5" name="ZoneTexte 4"/>
          <p:cNvSpPr txBox="1"/>
          <p:nvPr/>
        </p:nvSpPr>
        <p:spPr>
          <a:xfrm>
            <a:off x="323237" y="5344420"/>
            <a:ext cx="3715028" cy="677108"/>
          </a:xfrm>
          <a:prstGeom prst="rect">
            <a:avLst/>
          </a:prstGeom>
          <a:solidFill>
            <a:schemeClr val="bg1"/>
          </a:solidFill>
        </p:spPr>
        <p:txBody>
          <a:bodyPr wrap="square" rtlCol="0">
            <a:spAutoFit/>
          </a:bodyPr>
          <a:lstStyle/>
          <a:p>
            <a:r>
              <a:rPr lang="fr-FR" sz="1200" dirty="0">
                <a:latin typeface="Comic Sans MS" panose="030F0702030302020204" pitchFamily="66" charset="0"/>
              </a:rPr>
              <a:t>Etude de la structure de l’ADN de différentes cellules avec </a:t>
            </a:r>
            <a:r>
              <a:rPr lang="fr-FR" sz="1200" b="1" dirty="0" err="1">
                <a:latin typeface="Comic Sans MS" panose="030F0702030302020204" pitchFamily="66" charset="0"/>
              </a:rPr>
              <a:t>LibMol</a:t>
            </a:r>
            <a:r>
              <a:rPr lang="fr-FR" sz="1200" b="1" dirty="0">
                <a:latin typeface="Comic Sans MS" panose="030F0702030302020204" pitchFamily="66" charset="0"/>
              </a:rPr>
              <a:t> : </a:t>
            </a:r>
          </a:p>
          <a:p>
            <a:r>
              <a:rPr lang="fr-FR" sz="1400" b="1" dirty="0">
                <a:solidFill>
                  <a:srgbClr val="FF0000"/>
                </a:solidFill>
                <a:latin typeface="Comic Sans MS" panose="030F0702030302020204" pitchFamily="66" charset="0"/>
              </a:rPr>
              <a:t>Toutes les cellules ont le même ADN</a:t>
            </a:r>
          </a:p>
        </p:txBody>
      </p:sp>
      <p:pic>
        <p:nvPicPr>
          <p:cNvPr id="7" name="Image 6" descr="Capture d’écran 2019-05-18 à 11.19.4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1945" y="813215"/>
            <a:ext cx="1058326" cy="1882641"/>
          </a:xfrm>
          <a:prstGeom prst="rect">
            <a:avLst/>
          </a:prstGeom>
        </p:spPr>
      </p:pic>
      <p:pic>
        <p:nvPicPr>
          <p:cNvPr id="9" name="Image 8" descr="Capture d’écran 2019-05-18 à 11.18.0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5760" y="2594634"/>
            <a:ext cx="1364556" cy="1715544"/>
          </a:xfrm>
          <a:prstGeom prst="rect">
            <a:avLst/>
          </a:prstGeom>
        </p:spPr>
      </p:pic>
      <p:pic>
        <p:nvPicPr>
          <p:cNvPr id="10" name="Image 9" descr="Capture d’écran 2019-05-18 à 11.27.25.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79191" y="4310178"/>
            <a:ext cx="1381125" cy="317500"/>
          </a:xfrm>
          <a:prstGeom prst="rect">
            <a:avLst/>
          </a:prstGeom>
        </p:spPr>
      </p:pic>
      <p:cxnSp>
        <p:nvCxnSpPr>
          <p:cNvPr id="12" name="Connecteur droit avec flèche 11"/>
          <p:cNvCxnSpPr/>
          <p:nvPr/>
        </p:nvCxnSpPr>
        <p:spPr>
          <a:xfrm flipV="1">
            <a:off x="1894077" y="1907023"/>
            <a:ext cx="1428782" cy="55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316027" y="1545479"/>
            <a:ext cx="292441" cy="276999"/>
          </a:xfrm>
          <a:prstGeom prst="rect">
            <a:avLst/>
          </a:prstGeom>
          <a:noFill/>
        </p:spPr>
        <p:txBody>
          <a:bodyPr wrap="square" rtlCol="0">
            <a:spAutoFit/>
          </a:bodyPr>
          <a:lstStyle/>
          <a:p>
            <a:r>
              <a:rPr lang="fr-FR" sz="1200" dirty="0">
                <a:latin typeface="Comic Sans MS" panose="030F0702030302020204" pitchFamily="66" charset="0"/>
              </a:rPr>
              <a:t>C </a:t>
            </a:r>
          </a:p>
        </p:txBody>
      </p:sp>
      <p:cxnSp>
        <p:nvCxnSpPr>
          <p:cNvPr id="15" name="Connecteur droit avec flèche 14"/>
          <p:cNvCxnSpPr/>
          <p:nvPr/>
        </p:nvCxnSpPr>
        <p:spPr>
          <a:xfrm flipV="1">
            <a:off x="2027763" y="3501008"/>
            <a:ext cx="868967" cy="211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2122285" y="2695856"/>
            <a:ext cx="288862" cy="276999"/>
          </a:xfrm>
          <a:prstGeom prst="rect">
            <a:avLst/>
          </a:prstGeom>
          <a:noFill/>
        </p:spPr>
        <p:txBody>
          <a:bodyPr wrap="none" rtlCol="0">
            <a:spAutoFit/>
          </a:bodyPr>
          <a:lstStyle/>
          <a:p>
            <a:r>
              <a:rPr lang="fr-FR" sz="1200" dirty="0">
                <a:latin typeface="Comic Sans MS" panose="030F0702030302020204" pitchFamily="66" charset="0"/>
              </a:rPr>
              <a:t>G</a:t>
            </a:r>
          </a:p>
        </p:txBody>
      </p:sp>
      <p:sp>
        <p:nvSpPr>
          <p:cNvPr id="18" name="Rectangle 17"/>
          <p:cNvSpPr/>
          <p:nvPr/>
        </p:nvSpPr>
        <p:spPr>
          <a:xfrm>
            <a:off x="4499992" y="125426"/>
            <a:ext cx="4326577" cy="1015663"/>
          </a:xfrm>
          <a:prstGeom prst="rect">
            <a:avLst/>
          </a:prstGeom>
        </p:spPr>
        <p:txBody>
          <a:bodyPr wrap="square">
            <a:spAutoFit/>
          </a:bodyPr>
          <a:lstStyle/>
          <a:p>
            <a:r>
              <a:rPr lang="fr-FR" sz="1200" dirty="0">
                <a:latin typeface="Comic Sans MS" panose="030F0702030302020204" pitchFamily="66" charset="0"/>
              </a:rPr>
              <a:t>L’étude de la voie de synthèse de la chlorophylle a permis de mettre en évidence le rôle essentiel de l’enzyme </a:t>
            </a:r>
            <a:r>
              <a:rPr lang="fr-FR" sz="1200" dirty="0" err="1">
                <a:latin typeface="Comic Sans MS" panose="030F0702030302020204" pitchFamily="66" charset="0"/>
              </a:rPr>
              <a:t>Glutamyl-tRNA</a:t>
            </a:r>
            <a:r>
              <a:rPr lang="fr-FR" sz="1200" dirty="0">
                <a:latin typeface="Comic Sans MS" panose="030F0702030302020204" pitchFamily="66" charset="0"/>
              </a:rPr>
              <a:t> réductase, codée par le gène HEMA-1:</a:t>
            </a:r>
          </a:p>
          <a:p>
            <a:endParaRPr lang="fr-FR" sz="1200" dirty="0">
              <a:latin typeface="Comic Sans MS" panose="030F0702030302020204" pitchFamily="66" charset="0"/>
            </a:endParaRPr>
          </a:p>
          <a:p>
            <a:r>
              <a:rPr lang="fr-FR" sz="1200" dirty="0" smtClean="0">
                <a:latin typeface="Comic Sans MS" panose="030F0702030302020204" pitchFamily="66" charset="0"/>
              </a:rPr>
              <a:t>Trouver </a:t>
            </a:r>
            <a:r>
              <a:rPr lang="fr-FR" sz="1200" dirty="0">
                <a:latin typeface="Comic Sans MS" panose="030F0702030302020204" pitchFamily="66" charset="0"/>
              </a:rPr>
              <a:t>la séquence du gène pour </a:t>
            </a:r>
            <a:r>
              <a:rPr lang="fr-FR" sz="1200" b="1" dirty="0" smtClean="0">
                <a:latin typeface="Comic Sans MS" panose="030F0702030302020204" pitchFamily="66" charset="0"/>
              </a:rPr>
              <a:t>Anagène </a:t>
            </a:r>
            <a:r>
              <a:rPr lang="fr-FR" sz="1200" dirty="0" smtClean="0">
                <a:latin typeface="Comic Sans MS" panose="030F0702030302020204" pitchFamily="66" charset="0"/>
              </a:rPr>
              <a:t>si cela existe</a:t>
            </a:r>
            <a:endParaRPr lang="fr-FR" sz="1200" b="1" dirty="0">
              <a:latin typeface="Comic Sans MS" panose="030F0702030302020204" pitchFamily="66" charset="0"/>
            </a:endParaRPr>
          </a:p>
        </p:txBody>
      </p:sp>
      <p:sp>
        <p:nvSpPr>
          <p:cNvPr id="20" name="Rectangle 19"/>
          <p:cNvSpPr/>
          <p:nvPr/>
        </p:nvSpPr>
        <p:spPr>
          <a:xfrm>
            <a:off x="4458047" y="1158192"/>
            <a:ext cx="4470594" cy="1415772"/>
          </a:xfrm>
          <a:prstGeom prst="rect">
            <a:avLst/>
          </a:prstGeom>
        </p:spPr>
        <p:txBody>
          <a:bodyPr wrap="square">
            <a:spAutoFit/>
          </a:bodyPr>
          <a:lstStyle/>
          <a:p>
            <a:r>
              <a:rPr lang="fr-FR" sz="1200" dirty="0">
                <a:latin typeface="Comic Sans MS" panose="030F0702030302020204" pitchFamily="66" charset="0"/>
              </a:rPr>
              <a:t>L’étude de la voie de synthèse de la l’amidon a permis de mettre en évidence le rôle essentiel de l’enzyme </a:t>
            </a:r>
            <a:r>
              <a:rPr lang="fr-FR" sz="1200" dirty="0" err="1">
                <a:latin typeface="Comic Sans MS" panose="030F0702030302020204" pitchFamily="66" charset="0"/>
              </a:rPr>
              <a:t>amylosynthètase</a:t>
            </a:r>
            <a:r>
              <a:rPr lang="fr-FR" sz="1200" dirty="0">
                <a:latin typeface="Comic Sans MS" panose="030F0702030302020204" pitchFamily="66" charset="0"/>
              </a:rPr>
              <a:t>, codée par le  gène ?:</a:t>
            </a:r>
          </a:p>
          <a:p>
            <a:endParaRPr lang="fr-FR" sz="1200" dirty="0">
              <a:latin typeface="Comic Sans MS" panose="030F0702030302020204" pitchFamily="66" charset="0"/>
            </a:endParaRPr>
          </a:p>
          <a:p>
            <a:r>
              <a:rPr lang="fr-FR" sz="1200" dirty="0">
                <a:latin typeface="Comic Sans MS" panose="030F0702030302020204" pitchFamily="66" charset="0"/>
              </a:rPr>
              <a:t>Trouver la séquence </a:t>
            </a:r>
            <a:r>
              <a:rPr lang="fr-FR" sz="1200" dirty="0" smtClean="0">
                <a:latin typeface="Comic Sans MS" panose="030F0702030302020204" pitchFamily="66" charset="0"/>
              </a:rPr>
              <a:t>pour </a:t>
            </a:r>
            <a:r>
              <a:rPr lang="fr-FR" sz="1200" b="1" dirty="0">
                <a:latin typeface="Comic Sans MS" panose="030F0702030302020204" pitchFamily="66" charset="0"/>
              </a:rPr>
              <a:t>A</a:t>
            </a:r>
            <a:r>
              <a:rPr lang="fr-FR" sz="1200" b="1" dirty="0" smtClean="0">
                <a:latin typeface="Comic Sans MS" panose="030F0702030302020204" pitchFamily="66" charset="0"/>
              </a:rPr>
              <a:t>nagène</a:t>
            </a:r>
            <a:r>
              <a:rPr lang="fr-FR" sz="1200" dirty="0" smtClean="0">
                <a:latin typeface="Comic Sans MS" panose="030F0702030302020204" pitchFamily="66" charset="0"/>
              </a:rPr>
              <a:t> </a:t>
            </a:r>
            <a:r>
              <a:rPr lang="fr-FR" sz="1200" dirty="0">
                <a:latin typeface="Comic Sans MS" panose="030F0702030302020204" pitchFamily="66" charset="0"/>
              </a:rPr>
              <a:t>si cela </a:t>
            </a:r>
            <a:r>
              <a:rPr lang="fr-FR" sz="1200" dirty="0" smtClean="0">
                <a:latin typeface="Comic Sans MS" panose="030F0702030302020204" pitchFamily="66" charset="0"/>
              </a:rPr>
              <a:t>existe.</a:t>
            </a:r>
          </a:p>
          <a:p>
            <a:endParaRPr lang="fr-FR" sz="1200" dirty="0">
              <a:latin typeface="Comic Sans MS" panose="030F0702030302020204" pitchFamily="66" charset="0"/>
            </a:endParaRPr>
          </a:p>
          <a:p>
            <a:r>
              <a:rPr lang="fr-FR" sz="1400" b="1" dirty="0">
                <a:solidFill>
                  <a:srgbClr val="FF0000"/>
                </a:solidFill>
                <a:latin typeface="Comic Sans MS" panose="030F0702030302020204" pitchFamily="66" charset="0"/>
              </a:rPr>
              <a:t>Donc </a:t>
            </a:r>
            <a:r>
              <a:rPr lang="fr-FR" sz="1400" b="1" dirty="0" smtClean="0">
                <a:solidFill>
                  <a:srgbClr val="FF0000"/>
                </a:solidFill>
                <a:latin typeface="Comic Sans MS" panose="030F0702030302020204" pitchFamily="66" charset="0"/>
              </a:rPr>
              <a:t>les </a:t>
            </a:r>
            <a:r>
              <a:rPr lang="fr-FR" sz="1400" b="1" dirty="0">
                <a:solidFill>
                  <a:srgbClr val="FF0000"/>
                </a:solidFill>
                <a:latin typeface="Comic Sans MS" panose="030F0702030302020204" pitchFamily="66" charset="0"/>
              </a:rPr>
              <a:t>gènes sont différents par leur séquence</a:t>
            </a:r>
          </a:p>
        </p:txBody>
      </p:sp>
      <p:sp>
        <p:nvSpPr>
          <p:cNvPr id="23" name="ZoneTexte 22"/>
          <p:cNvSpPr txBox="1"/>
          <p:nvPr/>
        </p:nvSpPr>
        <p:spPr>
          <a:xfrm>
            <a:off x="4535995" y="5805264"/>
            <a:ext cx="4392646" cy="523220"/>
          </a:xfrm>
          <a:prstGeom prst="rect">
            <a:avLst/>
          </a:prstGeom>
          <a:noFill/>
        </p:spPr>
        <p:txBody>
          <a:bodyPr wrap="square" rtlCol="0">
            <a:spAutoFit/>
          </a:bodyPr>
          <a:lstStyle/>
          <a:p>
            <a:r>
              <a:rPr lang="fr-FR" sz="1400" b="1" dirty="0">
                <a:solidFill>
                  <a:srgbClr val="FF0000"/>
                </a:solidFill>
                <a:latin typeface="Comic Sans MS" panose="030F0702030302020204" pitchFamily="66" charset="0"/>
              </a:rPr>
              <a:t>Les gènes s’expriment plus ou moins, voire, pas du tout suivant la spécialisation des cellules.</a:t>
            </a:r>
          </a:p>
        </p:txBody>
      </p:sp>
      <p:sp>
        <p:nvSpPr>
          <p:cNvPr id="17" name="ZoneTexte 16"/>
          <p:cNvSpPr txBox="1"/>
          <p:nvPr/>
        </p:nvSpPr>
        <p:spPr>
          <a:xfrm>
            <a:off x="131283" y="168600"/>
            <a:ext cx="4186965"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ctr"/>
            <a:r>
              <a:rPr lang="fr-FR" dirty="0" smtClean="0">
                <a:latin typeface="Comic Sans MS" panose="030F0702030302020204" pitchFamily="66" charset="0"/>
              </a:rPr>
              <a:t>Etude de l’ADN</a:t>
            </a:r>
            <a:endParaRPr lang="fr-FR" dirty="0">
              <a:latin typeface="Comic Sans MS" panose="030F0702030302020204" pitchFamily="66" charset="0"/>
            </a:endParaRPr>
          </a:p>
        </p:txBody>
      </p:sp>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75927" y="2740852"/>
            <a:ext cx="1996273" cy="287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6156176" y="3933056"/>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6142423" y="3661903"/>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6142423" y="3356992"/>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6156176" y="5445224"/>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6142423" y="4869160"/>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6142423" y="5085184"/>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6171048" y="3068960"/>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6079951" y="4626909"/>
            <a:ext cx="576142" cy="0"/>
          </a:xfrm>
          <a:prstGeom prst="straightConnector1">
            <a:avLst/>
          </a:prstGeom>
          <a:ln>
            <a:solidFill>
              <a:srgbClr val="2A5432"/>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752051" y="2942077"/>
            <a:ext cx="1353202" cy="215444"/>
          </a:xfrm>
          <a:prstGeom prst="rect">
            <a:avLst/>
          </a:prstGeom>
          <a:noFill/>
        </p:spPr>
        <p:txBody>
          <a:bodyPr wrap="square" rtlCol="0">
            <a:spAutoFit/>
          </a:bodyPr>
          <a:lstStyle/>
          <a:p>
            <a:r>
              <a:rPr lang="fr-FR" sz="800" dirty="0" smtClean="0"/>
              <a:t>échantillons</a:t>
            </a:r>
            <a:endParaRPr lang="fr-FR" sz="800" dirty="0"/>
          </a:p>
        </p:txBody>
      </p:sp>
      <p:sp>
        <p:nvSpPr>
          <p:cNvPr id="31" name="ZoneTexte 30"/>
          <p:cNvSpPr txBox="1"/>
          <p:nvPr/>
        </p:nvSpPr>
        <p:spPr>
          <a:xfrm>
            <a:off x="6693344" y="4519187"/>
            <a:ext cx="1353202" cy="215444"/>
          </a:xfrm>
          <a:prstGeom prst="rect">
            <a:avLst/>
          </a:prstGeom>
          <a:noFill/>
        </p:spPr>
        <p:txBody>
          <a:bodyPr wrap="square" rtlCol="0">
            <a:spAutoFit/>
          </a:bodyPr>
          <a:lstStyle/>
          <a:p>
            <a:r>
              <a:rPr lang="fr-FR" sz="800" dirty="0" smtClean="0"/>
              <a:t>échantillons</a:t>
            </a:r>
            <a:endParaRPr lang="fr-FR" sz="800" dirty="0"/>
          </a:p>
        </p:txBody>
      </p:sp>
      <p:sp>
        <p:nvSpPr>
          <p:cNvPr id="32" name="ZoneTexte 31"/>
          <p:cNvSpPr txBox="1"/>
          <p:nvPr/>
        </p:nvSpPr>
        <p:spPr>
          <a:xfrm>
            <a:off x="6723779" y="3825334"/>
            <a:ext cx="1353202" cy="215444"/>
          </a:xfrm>
          <a:prstGeom prst="rect">
            <a:avLst/>
          </a:prstGeom>
          <a:noFill/>
        </p:spPr>
        <p:txBody>
          <a:bodyPr wrap="square" rtlCol="0">
            <a:spAutoFit/>
          </a:bodyPr>
          <a:lstStyle/>
          <a:p>
            <a:r>
              <a:rPr lang="fr-FR" sz="800" dirty="0"/>
              <a:t>p</a:t>
            </a:r>
            <a:r>
              <a:rPr lang="fr-FR" sz="800" dirty="0" smtClean="0"/>
              <a:t>rotéine de référence</a:t>
            </a:r>
            <a:endParaRPr lang="fr-FR" sz="800" dirty="0"/>
          </a:p>
        </p:txBody>
      </p:sp>
      <p:sp>
        <p:nvSpPr>
          <p:cNvPr id="33" name="ZoneTexte 32"/>
          <p:cNvSpPr txBox="1"/>
          <p:nvPr/>
        </p:nvSpPr>
        <p:spPr>
          <a:xfrm>
            <a:off x="6729112" y="5333844"/>
            <a:ext cx="1353202" cy="215444"/>
          </a:xfrm>
          <a:prstGeom prst="rect">
            <a:avLst/>
          </a:prstGeom>
          <a:noFill/>
        </p:spPr>
        <p:txBody>
          <a:bodyPr wrap="square" rtlCol="0">
            <a:spAutoFit/>
          </a:bodyPr>
          <a:lstStyle/>
          <a:p>
            <a:r>
              <a:rPr lang="fr-FR" sz="800" dirty="0"/>
              <a:t>p</a:t>
            </a:r>
            <a:r>
              <a:rPr lang="fr-FR" sz="800" dirty="0" smtClean="0"/>
              <a:t>rotéine de référence</a:t>
            </a:r>
            <a:endParaRPr lang="fr-FR" sz="800" dirty="0"/>
          </a:p>
        </p:txBody>
      </p:sp>
      <p:sp>
        <p:nvSpPr>
          <p:cNvPr id="34" name="ZoneTexte 33"/>
          <p:cNvSpPr txBox="1"/>
          <p:nvPr/>
        </p:nvSpPr>
        <p:spPr>
          <a:xfrm>
            <a:off x="6716486" y="3554181"/>
            <a:ext cx="1353202" cy="215444"/>
          </a:xfrm>
          <a:prstGeom prst="rect">
            <a:avLst/>
          </a:prstGeom>
          <a:noFill/>
        </p:spPr>
        <p:txBody>
          <a:bodyPr wrap="square" rtlCol="0">
            <a:spAutoFit/>
          </a:bodyPr>
          <a:lstStyle/>
          <a:p>
            <a:r>
              <a:rPr lang="fr-FR" sz="800" dirty="0"/>
              <a:t>p</a:t>
            </a:r>
            <a:r>
              <a:rPr lang="fr-FR" sz="800" dirty="0" smtClean="0"/>
              <a:t>rotéine 1</a:t>
            </a:r>
            <a:endParaRPr lang="fr-FR" sz="800" dirty="0"/>
          </a:p>
        </p:txBody>
      </p:sp>
      <p:sp>
        <p:nvSpPr>
          <p:cNvPr id="35" name="ZoneTexte 34"/>
          <p:cNvSpPr txBox="1"/>
          <p:nvPr/>
        </p:nvSpPr>
        <p:spPr>
          <a:xfrm>
            <a:off x="6747190" y="4977462"/>
            <a:ext cx="1353202" cy="215444"/>
          </a:xfrm>
          <a:prstGeom prst="rect">
            <a:avLst/>
          </a:prstGeom>
          <a:noFill/>
        </p:spPr>
        <p:txBody>
          <a:bodyPr wrap="square" rtlCol="0">
            <a:spAutoFit/>
          </a:bodyPr>
          <a:lstStyle/>
          <a:p>
            <a:r>
              <a:rPr lang="fr-FR" sz="800" dirty="0"/>
              <a:t>p</a:t>
            </a:r>
            <a:r>
              <a:rPr lang="fr-FR" sz="800" dirty="0" smtClean="0"/>
              <a:t>rotéine 1</a:t>
            </a:r>
            <a:endParaRPr lang="fr-FR" sz="800" dirty="0"/>
          </a:p>
        </p:txBody>
      </p:sp>
      <p:sp>
        <p:nvSpPr>
          <p:cNvPr id="36" name="ZoneTexte 35"/>
          <p:cNvSpPr txBox="1"/>
          <p:nvPr/>
        </p:nvSpPr>
        <p:spPr>
          <a:xfrm>
            <a:off x="6693344" y="3249270"/>
            <a:ext cx="1353202" cy="215444"/>
          </a:xfrm>
          <a:prstGeom prst="rect">
            <a:avLst/>
          </a:prstGeom>
          <a:noFill/>
        </p:spPr>
        <p:txBody>
          <a:bodyPr wrap="square" rtlCol="0">
            <a:spAutoFit/>
          </a:bodyPr>
          <a:lstStyle/>
          <a:p>
            <a:r>
              <a:rPr lang="fr-FR" sz="800" dirty="0"/>
              <a:t>p</a:t>
            </a:r>
            <a:r>
              <a:rPr lang="fr-FR" sz="800" dirty="0" smtClean="0"/>
              <a:t>rotéine 2</a:t>
            </a:r>
            <a:endParaRPr lang="fr-FR" sz="800" dirty="0"/>
          </a:p>
        </p:txBody>
      </p:sp>
      <p:sp>
        <p:nvSpPr>
          <p:cNvPr id="37" name="ZoneTexte 36"/>
          <p:cNvSpPr txBox="1"/>
          <p:nvPr/>
        </p:nvSpPr>
        <p:spPr>
          <a:xfrm>
            <a:off x="6716486" y="4756796"/>
            <a:ext cx="1353202" cy="215444"/>
          </a:xfrm>
          <a:prstGeom prst="rect">
            <a:avLst/>
          </a:prstGeom>
          <a:noFill/>
        </p:spPr>
        <p:txBody>
          <a:bodyPr wrap="square" rtlCol="0">
            <a:spAutoFit/>
          </a:bodyPr>
          <a:lstStyle/>
          <a:p>
            <a:r>
              <a:rPr lang="fr-FR" sz="800" dirty="0"/>
              <a:t>p</a:t>
            </a:r>
            <a:r>
              <a:rPr lang="fr-FR" sz="800" dirty="0" smtClean="0"/>
              <a:t>rotéine 2</a:t>
            </a:r>
            <a:endParaRPr lang="fr-FR" sz="800" dirty="0"/>
          </a:p>
        </p:txBody>
      </p:sp>
      <p:sp>
        <p:nvSpPr>
          <p:cNvPr id="38" name="ZoneTexte 37"/>
          <p:cNvSpPr txBox="1"/>
          <p:nvPr/>
        </p:nvSpPr>
        <p:spPr>
          <a:xfrm>
            <a:off x="4593853" y="2618911"/>
            <a:ext cx="676601" cy="246221"/>
          </a:xfrm>
          <a:prstGeom prst="rect">
            <a:avLst/>
          </a:prstGeom>
          <a:noFill/>
        </p:spPr>
        <p:txBody>
          <a:bodyPr wrap="square" rtlCol="0">
            <a:spAutoFit/>
          </a:bodyPr>
          <a:lstStyle/>
          <a:p>
            <a:r>
              <a:rPr lang="fr-FR" sz="1000" u="sng" dirty="0" smtClean="0">
                <a:latin typeface="Comic Sans MS" panose="030F0702030302020204" pitchFamily="66" charset="0"/>
              </a:rPr>
              <a:t>TIGES</a:t>
            </a:r>
            <a:endParaRPr lang="fr-FR" sz="1000" u="sng" dirty="0">
              <a:latin typeface="Comic Sans MS" panose="030F0702030302020204" pitchFamily="66" charset="0"/>
            </a:endParaRPr>
          </a:p>
        </p:txBody>
      </p:sp>
      <p:sp>
        <p:nvSpPr>
          <p:cNvPr id="39" name="ZoneTexte 38"/>
          <p:cNvSpPr txBox="1"/>
          <p:nvPr/>
        </p:nvSpPr>
        <p:spPr>
          <a:xfrm>
            <a:off x="4697462" y="4203434"/>
            <a:ext cx="1353202" cy="246221"/>
          </a:xfrm>
          <a:prstGeom prst="rect">
            <a:avLst/>
          </a:prstGeom>
          <a:noFill/>
        </p:spPr>
        <p:txBody>
          <a:bodyPr wrap="square" rtlCol="0">
            <a:spAutoFit/>
          </a:bodyPr>
          <a:lstStyle/>
          <a:p>
            <a:r>
              <a:rPr lang="fr-FR" sz="1000" u="sng" dirty="0" smtClean="0">
                <a:latin typeface="Comic Sans MS" panose="030F0702030302020204" pitchFamily="66" charset="0"/>
              </a:rPr>
              <a:t>RACINES</a:t>
            </a:r>
            <a:endParaRPr lang="fr-FR" sz="1000" u="sng" dirty="0">
              <a:latin typeface="Comic Sans MS" panose="030F0702030302020204" pitchFamily="66" charset="0"/>
            </a:endParaRPr>
          </a:p>
        </p:txBody>
      </p:sp>
      <p:sp>
        <p:nvSpPr>
          <p:cNvPr id="40" name="ZoneTexte 39"/>
          <p:cNvSpPr txBox="1"/>
          <p:nvPr/>
        </p:nvSpPr>
        <p:spPr>
          <a:xfrm>
            <a:off x="5270454" y="2618911"/>
            <a:ext cx="3766041" cy="246221"/>
          </a:xfrm>
          <a:prstGeom prst="rect">
            <a:avLst/>
          </a:prstGeom>
          <a:noFill/>
        </p:spPr>
        <p:txBody>
          <a:bodyPr wrap="square" rtlCol="0">
            <a:spAutoFit/>
          </a:bodyPr>
          <a:lstStyle/>
          <a:p>
            <a:r>
              <a:rPr lang="fr-FR" sz="1000" b="1" dirty="0" smtClean="0">
                <a:solidFill>
                  <a:schemeClr val="accent3">
                    <a:lumMod val="75000"/>
                  </a:schemeClr>
                </a:solidFill>
                <a:latin typeface="Comic Sans MS" panose="030F0702030302020204" pitchFamily="66" charset="0"/>
              </a:rPr>
              <a:t>Présence d’une protéine = expression du gène la codant</a:t>
            </a:r>
            <a:endParaRPr lang="fr-FR" sz="1000" b="1" dirty="0">
              <a:solidFill>
                <a:schemeClr val="accent3">
                  <a:lumMod val="75000"/>
                </a:schemeClr>
              </a:solidFill>
              <a:latin typeface="Comic Sans MS" panose="030F0702030302020204" pitchFamily="66" charset="0"/>
            </a:endParaRPr>
          </a:p>
        </p:txBody>
      </p:sp>
      <p:sp>
        <p:nvSpPr>
          <p:cNvPr id="41" name="Espace réservé du pied de page 3"/>
          <p:cNvSpPr>
            <a:spLocks noGrp="1"/>
          </p:cNvSpPr>
          <p:nvPr>
            <p:ph type="ftr" sz="quarter" idx="11"/>
          </p:nvPr>
        </p:nvSpPr>
        <p:spPr>
          <a:xfrm>
            <a:off x="131283" y="4907966"/>
            <a:ext cx="1059261" cy="365125"/>
          </a:xfrm>
        </p:spPr>
        <p:txBody>
          <a:bodyPr/>
          <a:lstStyle/>
          <a:p>
            <a:r>
              <a:rPr lang="fr-FR" dirty="0">
                <a:solidFill>
                  <a:prstClr val="black">
                    <a:tint val="75000"/>
                  </a:prstClr>
                </a:solidFill>
                <a:latin typeface="Comic Sans MS" panose="030F0702030302020204" pitchFamily="66" charset="0"/>
              </a:rPr>
              <a:t>Nathalie </a:t>
            </a:r>
            <a:r>
              <a:rPr lang="fr-FR" dirty="0" smtClean="0">
                <a:solidFill>
                  <a:prstClr val="black">
                    <a:tint val="75000"/>
                  </a:prstClr>
                </a:solidFill>
                <a:latin typeface="Comic Sans MS" panose="030F0702030302020204" pitchFamily="66" charset="0"/>
              </a:rPr>
              <a:t>Blanc</a:t>
            </a:r>
            <a:endParaRPr lang="fr-FR" dirty="0">
              <a:solidFill>
                <a:prstClr val="black">
                  <a:tint val="75000"/>
                </a:prstClr>
              </a:solidFill>
              <a:latin typeface="Comic Sans MS" panose="030F0702030302020204" pitchFamily="66" charset="0"/>
            </a:endParaRPr>
          </a:p>
        </p:txBody>
      </p:sp>
    </p:spTree>
    <p:extLst>
      <p:ext uri="{BB962C8B-B14F-4D97-AF65-F5344CB8AC3E}">
        <p14:creationId xmlns:p14="http://schemas.microsoft.com/office/powerpoint/2010/main" val="346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a:off x="6665911" y="5664678"/>
            <a:ext cx="2352218" cy="273844"/>
          </a:xfrm>
        </p:spPr>
        <p:txBody>
          <a:bodyPr/>
          <a:lstStyle/>
          <a:p>
            <a:r>
              <a:rPr lang="fr-FR" dirty="0"/>
              <a:t>Nathalie Blanc, lycée Camille Vernet, 26</a:t>
            </a:r>
          </a:p>
        </p:txBody>
      </p:sp>
      <p:sp>
        <p:nvSpPr>
          <p:cNvPr id="18" name="Rectangle 17"/>
          <p:cNvSpPr/>
          <p:nvPr/>
        </p:nvSpPr>
        <p:spPr>
          <a:xfrm>
            <a:off x="545523" y="1897681"/>
            <a:ext cx="2267816" cy="1338828"/>
          </a:xfrm>
          <a:prstGeom prst="rect">
            <a:avLst/>
          </a:prstGeom>
        </p:spPr>
        <p:txBody>
          <a:bodyPr wrap="square">
            <a:spAutoFit/>
          </a:bodyPr>
          <a:lstStyle/>
          <a:p>
            <a:r>
              <a:rPr lang="fr-FR" sz="1350" dirty="0"/>
              <a:t>L’étude de la </a:t>
            </a:r>
            <a:r>
              <a:rPr lang="fr-FR" sz="1350" dirty="0">
                <a:solidFill>
                  <a:schemeClr val="accent6">
                    <a:lumMod val="75000"/>
                  </a:schemeClr>
                </a:solidFill>
              </a:rPr>
              <a:t>voie de synthèse de la chlorophylle </a:t>
            </a:r>
            <a:r>
              <a:rPr lang="fr-FR" sz="1350" dirty="0"/>
              <a:t>permet de mettre en évidence le rôle essentiel de </a:t>
            </a:r>
            <a:r>
              <a:rPr lang="fr-FR" sz="1350" dirty="0">
                <a:solidFill>
                  <a:schemeClr val="accent6">
                    <a:lumMod val="75000"/>
                  </a:schemeClr>
                </a:solidFill>
              </a:rPr>
              <a:t>l’enzyme </a:t>
            </a:r>
            <a:r>
              <a:rPr lang="fr-FR" sz="1350" dirty="0" err="1">
                <a:solidFill>
                  <a:schemeClr val="accent6">
                    <a:lumMod val="75000"/>
                  </a:schemeClr>
                </a:solidFill>
              </a:rPr>
              <a:t>Glutamyl-tRNA</a:t>
            </a:r>
            <a:r>
              <a:rPr lang="fr-FR" sz="1350" dirty="0">
                <a:solidFill>
                  <a:schemeClr val="accent6">
                    <a:lumMod val="75000"/>
                  </a:schemeClr>
                </a:solidFill>
              </a:rPr>
              <a:t> réductase</a:t>
            </a:r>
            <a:r>
              <a:rPr lang="fr-FR" sz="1350" dirty="0"/>
              <a:t>, codée par le </a:t>
            </a:r>
            <a:r>
              <a:rPr lang="fr-FR" sz="1350" dirty="0">
                <a:solidFill>
                  <a:srgbClr val="FFC000"/>
                </a:solidFill>
              </a:rPr>
              <a:t>gène HEMA-1</a:t>
            </a:r>
          </a:p>
        </p:txBody>
      </p:sp>
      <p:sp>
        <p:nvSpPr>
          <p:cNvPr id="20" name="Rectangle 19"/>
          <p:cNvSpPr/>
          <p:nvPr/>
        </p:nvSpPr>
        <p:spPr>
          <a:xfrm>
            <a:off x="4948670" y="1779265"/>
            <a:ext cx="2828925" cy="1615827"/>
          </a:xfrm>
          <a:prstGeom prst="rect">
            <a:avLst/>
          </a:prstGeom>
        </p:spPr>
        <p:txBody>
          <a:bodyPr wrap="square">
            <a:spAutoFit/>
          </a:bodyPr>
          <a:lstStyle/>
          <a:p>
            <a:r>
              <a:rPr lang="fr-FR" sz="1350" dirty="0"/>
              <a:t>L’étude de la </a:t>
            </a:r>
            <a:r>
              <a:rPr lang="fr-FR" sz="1350" dirty="0">
                <a:solidFill>
                  <a:schemeClr val="accent4">
                    <a:lumMod val="60000"/>
                    <a:lumOff val="40000"/>
                  </a:schemeClr>
                </a:solidFill>
              </a:rPr>
              <a:t>voie de synthèse de la l’amidon </a:t>
            </a:r>
            <a:r>
              <a:rPr lang="fr-FR" sz="1350" dirty="0"/>
              <a:t>permet de mettre en évidence le rôle essentiel de </a:t>
            </a:r>
            <a:r>
              <a:rPr lang="fr-FR" sz="1350" dirty="0">
                <a:solidFill>
                  <a:srgbClr val="FFC000"/>
                </a:solidFill>
              </a:rPr>
              <a:t>l’enzyme </a:t>
            </a:r>
            <a:r>
              <a:rPr lang="fr-FR" sz="1350" dirty="0" err="1">
                <a:solidFill>
                  <a:srgbClr val="FFC000"/>
                </a:solidFill>
              </a:rPr>
              <a:t>amylosynthétase</a:t>
            </a:r>
            <a:r>
              <a:rPr lang="fr-FR" sz="1350" dirty="0"/>
              <a:t>, codée par le  </a:t>
            </a:r>
            <a:r>
              <a:rPr lang="fr-FR" sz="1350" dirty="0">
                <a:solidFill>
                  <a:srgbClr val="FFC000"/>
                </a:solidFill>
              </a:rPr>
              <a:t>gène ?:</a:t>
            </a:r>
          </a:p>
          <a:p>
            <a:r>
              <a:rPr lang="fr-FR" sz="900" i="1" dirty="0">
                <a:solidFill>
                  <a:schemeClr val="bg1">
                    <a:lumMod val="50000"/>
                  </a:schemeClr>
                </a:solidFill>
              </a:rPr>
              <a:t>Trouver la séquence des gènes muté et normal pour anagène si cela existe: pas eu le temps!!!!</a:t>
            </a:r>
          </a:p>
          <a:p>
            <a:endParaRPr lang="fr-FR" sz="1350" dirty="0"/>
          </a:p>
        </p:txBody>
      </p:sp>
      <p:sp>
        <p:nvSpPr>
          <p:cNvPr id="17" name="ZoneTexte 16"/>
          <p:cNvSpPr txBox="1"/>
          <p:nvPr/>
        </p:nvSpPr>
        <p:spPr>
          <a:xfrm>
            <a:off x="844844" y="1202207"/>
            <a:ext cx="6081056" cy="300082"/>
          </a:xfrm>
          <a:prstGeom prst="rect">
            <a:avLst/>
          </a:prstGeom>
          <a:noFill/>
          <a:ln>
            <a:solidFill>
              <a:schemeClr val="accent1"/>
            </a:solidFill>
          </a:ln>
        </p:spPr>
        <p:txBody>
          <a:bodyPr wrap="square" rtlCol="0">
            <a:spAutoFit/>
          </a:bodyPr>
          <a:lstStyle/>
          <a:p>
            <a:r>
              <a:rPr lang="fr-FR" sz="1350" b="1" dirty="0"/>
              <a:t>Comparaison de </a:t>
            </a:r>
            <a:r>
              <a:rPr lang="fr-FR" sz="1350" b="1" u="sng" dirty="0"/>
              <a:t>l’ADN </a:t>
            </a:r>
            <a:r>
              <a:rPr lang="fr-FR" sz="1350" b="1" dirty="0"/>
              <a:t>des cellules du tubercule et d’une feuille </a:t>
            </a:r>
          </a:p>
        </p:txBody>
      </p:sp>
      <p:pic>
        <p:nvPicPr>
          <p:cNvPr id="9" name="Image 8" descr="Capture d’écran 2019-05-13 à 19.48.3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533" y="1554614"/>
            <a:ext cx="1612049" cy="2984387"/>
          </a:xfrm>
          <a:prstGeom prst="rect">
            <a:avLst/>
          </a:prstGeom>
        </p:spPr>
      </p:pic>
      <p:sp>
        <p:nvSpPr>
          <p:cNvPr id="3" name="ZoneTexte 2"/>
          <p:cNvSpPr txBox="1"/>
          <p:nvPr/>
        </p:nvSpPr>
        <p:spPr>
          <a:xfrm>
            <a:off x="607869" y="3969530"/>
            <a:ext cx="1885950" cy="1338828"/>
          </a:xfrm>
          <a:prstGeom prst="rect">
            <a:avLst/>
          </a:prstGeom>
          <a:noFill/>
        </p:spPr>
        <p:txBody>
          <a:bodyPr wrap="square" rtlCol="0">
            <a:spAutoFit/>
          </a:bodyPr>
          <a:lstStyle/>
          <a:p>
            <a:r>
              <a:rPr lang="fr-FR" sz="1350" b="1" u="sng" dirty="0"/>
              <a:t>Avec ANAGENE </a:t>
            </a:r>
            <a:r>
              <a:rPr lang="fr-FR" sz="1350" dirty="0"/>
              <a:t>comparer ces 2 gènes</a:t>
            </a:r>
          </a:p>
          <a:p>
            <a:r>
              <a:rPr lang="fr-FR" sz="1350" b="1" dirty="0">
                <a:solidFill>
                  <a:srgbClr val="FF0000"/>
                </a:solidFill>
              </a:rPr>
              <a:t>=&gt;les gènes sont différents par leur séquence,</a:t>
            </a:r>
          </a:p>
          <a:p>
            <a:endParaRPr lang="fr-FR" sz="1350" dirty="0"/>
          </a:p>
        </p:txBody>
      </p:sp>
    </p:spTree>
    <p:extLst>
      <p:ext uri="{BB962C8B-B14F-4D97-AF65-F5344CB8AC3E}">
        <p14:creationId xmlns:p14="http://schemas.microsoft.com/office/powerpoint/2010/main" val="48400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a:off x="6665911" y="5664678"/>
            <a:ext cx="2352218" cy="273844"/>
          </a:xfrm>
        </p:spPr>
        <p:txBody>
          <a:bodyPr/>
          <a:lstStyle/>
          <a:p>
            <a:r>
              <a:rPr lang="fr-FR" dirty="0"/>
              <a:t>Nathalie Blanc, lycée Camille Vernet, 26</a:t>
            </a:r>
          </a:p>
        </p:txBody>
      </p:sp>
      <p:sp>
        <p:nvSpPr>
          <p:cNvPr id="18" name="Rectangle 17"/>
          <p:cNvSpPr/>
          <p:nvPr/>
        </p:nvSpPr>
        <p:spPr>
          <a:xfrm>
            <a:off x="545523" y="1897681"/>
            <a:ext cx="2267816" cy="1338828"/>
          </a:xfrm>
          <a:prstGeom prst="rect">
            <a:avLst/>
          </a:prstGeom>
        </p:spPr>
        <p:txBody>
          <a:bodyPr wrap="square">
            <a:spAutoFit/>
          </a:bodyPr>
          <a:lstStyle/>
          <a:p>
            <a:r>
              <a:rPr lang="fr-FR" sz="1350" dirty="0"/>
              <a:t>L’étude de la </a:t>
            </a:r>
            <a:r>
              <a:rPr lang="fr-FR" sz="1350" dirty="0">
                <a:solidFill>
                  <a:schemeClr val="accent6">
                    <a:lumMod val="75000"/>
                  </a:schemeClr>
                </a:solidFill>
              </a:rPr>
              <a:t>voie de synthèse de la chlorophylle </a:t>
            </a:r>
            <a:r>
              <a:rPr lang="fr-FR" sz="1350" dirty="0"/>
              <a:t>permet de mettre en évidence le rôle essentiel de </a:t>
            </a:r>
            <a:r>
              <a:rPr lang="fr-FR" sz="1350" dirty="0">
                <a:solidFill>
                  <a:schemeClr val="accent6">
                    <a:lumMod val="75000"/>
                  </a:schemeClr>
                </a:solidFill>
              </a:rPr>
              <a:t>l’enzyme </a:t>
            </a:r>
            <a:r>
              <a:rPr lang="fr-FR" sz="1350" dirty="0" err="1">
                <a:solidFill>
                  <a:schemeClr val="accent6">
                    <a:lumMod val="75000"/>
                  </a:schemeClr>
                </a:solidFill>
              </a:rPr>
              <a:t>Glutamyl-tRNA</a:t>
            </a:r>
            <a:r>
              <a:rPr lang="fr-FR" sz="1350" dirty="0">
                <a:solidFill>
                  <a:schemeClr val="accent6">
                    <a:lumMod val="75000"/>
                  </a:schemeClr>
                </a:solidFill>
              </a:rPr>
              <a:t> réductase</a:t>
            </a:r>
            <a:r>
              <a:rPr lang="fr-FR" sz="1350" dirty="0"/>
              <a:t>, codée par le </a:t>
            </a:r>
            <a:r>
              <a:rPr lang="fr-FR" sz="1350" dirty="0">
                <a:solidFill>
                  <a:srgbClr val="FFC000"/>
                </a:solidFill>
              </a:rPr>
              <a:t>gène HEMA-1</a:t>
            </a:r>
          </a:p>
        </p:txBody>
      </p:sp>
      <p:sp>
        <p:nvSpPr>
          <p:cNvPr id="20" name="Rectangle 19"/>
          <p:cNvSpPr/>
          <p:nvPr/>
        </p:nvSpPr>
        <p:spPr>
          <a:xfrm>
            <a:off x="4948670" y="1779265"/>
            <a:ext cx="2828925" cy="1615827"/>
          </a:xfrm>
          <a:prstGeom prst="rect">
            <a:avLst/>
          </a:prstGeom>
        </p:spPr>
        <p:txBody>
          <a:bodyPr wrap="square">
            <a:spAutoFit/>
          </a:bodyPr>
          <a:lstStyle/>
          <a:p>
            <a:r>
              <a:rPr lang="fr-FR" sz="1350" dirty="0"/>
              <a:t>L’étude de la </a:t>
            </a:r>
            <a:r>
              <a:rPr lang="fr-FR" sz="1350" dirty="0">
                <a:solidFill>
                  <a:schemeClr val="accent4">
                    <a:lumMod val="60000"/>
                    <a:lumOff val="40000"/>
                  </a:schemeClr>
                </a:solidFill>
              </a:rPr>
              <a:t>voie de synthèse de la l’amidon </a:t>
            </a:r>
            <a:r>
              <a:rPr lang="fr-FR" sz="1350" dirty="0"/>
              <a:t>permet de mettre en évidence le rôle essentiel de </a:t>
            </a:r>
            <a:r>
              <a:rPr lang="fr-FR" sz="1350" dirty="0">
                <a:solidFill>
                  <a:srgbClr val="FFC000"/>
                </a:solidFill>
              </a:rPr>
              <a:t>l’enzyme </a:t>
            </a:r>
            <a:r>
              <a:rPr lang="fr-FR" sz="1350" dirty="0" err="1">
                <a:solidFill>
                  <a:srgbClr val="FFC000"/>
                </a:solidFill>
              </a:rPr>
              <a:t>amylosynthétase</a:t>
            </a:r>
            <a:r>
              <a:rPr lang="fr-FR" sz="1350" dirty="0"/>
              <a:t>, codée par le  </a:t>
            </a:r>
            <a:r>
              <a:rPr lang="fr-FR" sz="1350" dirty="0">
                <a:solidFill>
                  <a:srgbClr val="FFC000"/>
                </a:solidFill>
              </a:rPr>
              <a:t>gène ?:</a:t>
            </a:r>
          </a:p>
          <a:p>
            <a:r>
              <a:rPr lang="fr-FR" sz="900" i="1" dirty="0">
                <a:solidFill>
                  <a:schemeClr val="bg1">
                    <a:lumMod val="50000"/>
                  </a:schemeClr>
                </a:solidFill>
              </a:rPr>
              <a:t>Trouver la séquence des gènes muté et normal pour anagène si cela existe: pas eu le temps!!!!</a:t>
            </a:r>
          </a:p>
          <a:p>
            <a:endParaRPr lang="fr-FR" sz="1350" dirty="0"/>
          </a:p>
        </p:txBody>
      </p:sp>
      <p:sp>
        <p:nvSpPr>
          <p:cNvPr id="21" name="Rectangle 20"/>
          <p:cNvSpPr/>
          <p:nvPr/>
        </p:nvSpPr>
        <p:spPr>
          <a:xfrm>
            <a:off x="4661317" y="3904296"/>
            <a:ext cx="3825458" cy="1708160"/>
          </a:xfrm>
          <a:prstGeom prst="rect">
            <a:avLst/>
          </a:prstGeom>
        </p:spPr>
        <p:txBody>
          <a:bodyPr wrap="square">
            <a:spAutoFit/>
          </a:bodyPr>
          <a:lstStyle/>
          <a:p>
            <a:pPr lvl="0"/>
            <a:r>
              <a:rPr lang="fr-FR" sz="1500" b="1" u="sng" dirty="0">
                <a:solidFill>
                  <a:prstClr val="black"/>
                </a:solidFill>
              </a:rPr>
              <a:t>Electrophorèse </a:t>
            </a:r>
            <a:r>
              <a:rPr lang="fr-FR" sz="1500" i="1" u="sng" dirty="0">
                <a:solidFill>
                  <a:prstClr val="black"/>
                </a:solidFill>
              </a:rPr>
              <a:t>(ou </a:t>
            </a:r>
            <a:r>
              <a:rPr lang="fr-FR" sz="1500" i="1" u="sng" dirty="0" err="1">
                <a:solidFill>
                  <a:prstClr val="black"/>
                </a:solidFill>
              </a:rPr>
              <a:t>Nothern</a:t>
            </a:r>
            <a:r>
              <a:rPr lang="fr-FR" sz="1500" i="1" u="sng" dirty="0">
                <a:solidFill>
                  <a:prstClr val="black"/>
                </a:solidFill>
              </a:rPr>
              <a:t> blot) </a:t>
            </a:r>
            <a:endParaRPr lang="fr-FR" sz="1500" i="1" dirty="0">
              <a:solidFill>
                <a:prstClr val="black"/>
              </a:solidFill>
            </a:endParaRPr>
          </a:p>
          <a:p>
            <a:pPr lvl="0"/>
            <a:r>
              <a:rPr lang="fr-FR" sz="1500" dirty="0">
                <a:solidFill>
                  <a:prstClr val="black"/>
                </a:solidFill>
              </a:rPr>
              <a:t>Comparaison de l’expression de ces 2 gènes </a:t>
            </a:r>
          </a:p>
          <a:p>
            <a:pPr lvl="0"/>
            <a:r>
              <a:rPr lang="fr-FR" sz="1500" dirty="0">
                <a:solidFill>
                  <a:prstClr val="black"/>
                </a:solidFill>
              </a:rPr>
              <a:t> (ressource à trouver) </a:t>
            </a:r>
          </a:p>
          <a:p>
            <a:r>
              <a:rPr lang="fr-FR" sz="1500" b="1" dirty="0">
                <a:solidFill>
                  <a:srgbClr val="FF0000"/>
                </a:solidFill>
              </a:rPr>
              <a:t>=&gt;Les gènes s’expriment plus ou moins, voire, pas du tout suivant la spécialisation des cellules</a:t>
            </a:r>
            <a:r>
              <a:rPr lang="fr-FR" sz="1500" dirty="0"/>
              <a:t>.</a:t>
            </a:r>
          </a:p>
          <a:p>
            <a:pPr lvl="0"/>
            <a:endParaRPr lang="fr-FR" sz="1500" dirty="0">
              <a:solidFill>
                <a:prstClr val="black"/>
              </a:solidFill>
            </a:endParaRPr>
          </a:p>
        </p:txBody>
      </p:sp>
      <p:sp>
        <p:nvSpPr>
          <p:cNvPr id="17" name="ZoneTexte 16"/>
          <p:cNvSpPr txBox="1"/>
          <p:nvPr/>
        </p:nvSpPr>
        <p:spPr>
          <a:xfrm>
            <a:off x="475384" y="1202207"/>
            <a:ext cx="7302212" cy="300082"/>
          </a:xfrm>
          <a:prstGeom prst="rect">
            <a:avLst/>
          </a:prstGeom>
          <a:noFill/>
          <a:ln>
            <a:solidFill>
              <a:schemeClr val="accent1"/>
            </a:solidFill>
          </a:ln>
        </p:spPr>
        <p:txBody>
          <a:bodyPr wrap="square" rtlCol="0">
            <a:spAutoFit/>
          </a:bodyPr>
          <a:lstStyle/>
          <a:p>
            <a:r>
              <a:rPr lang="fr-FR" sz="1350" b="1" dirty="0"/>
              <a:t>Mise en évidence d’une  différence d’expression de </a:t>
            </a:r>
            <a:r>
              <a:rPr lang="fr-FR" sz="1350" b="1" u="sng" dirty="0"/>
              <a:t>l’ADN </a:t>
            </a:r>
            <a:r>
              <a:rPr lang="fr-FR" sz="1350" b="1" dirty="0"/>
              <a:t>des cellules du tubercule et d’une feuille – </a:t>
            </a:r>
          </a:p>
        </p:txBody>
      </p:sp>
      <p:pic>
        <p:nvPicPr>
          <p:cNvPr id="9" name="Image 8" descr="Capture d’écran 2019-05-13 à 19.48.3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533" y="1554614"/>
            <a:ext cx="1612049" cy="2984387"/>
          </a:xfrm>
          <a:prstGeom prst="rect">
            <a:avLst/>
          </a:prstGeom>
        </p:spPr>
      </p:pic>
    </p:spTree>
    <p:extLst>
      <p:ext uri="{BB962C8B-B14F-4D97-AF65-F5344CB8AC3E}">
        <p14:creationId xmlns:p14="http://schemas.microsoft.com/office/powerpoint/2010/main" val="2265630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205F1764-670B-4508-B7E3-2C83E8C26D44}"/>
              </a:ext>
            </a:extLst>
          </p:cNvPr>
          <p:cNvGraphicFramePr>
            <a:graphicFrameLocks noGrp="1"/>
          </p:cNvGraphicFramePr>
          <p:nvPr>
            <p:extLst/>
          </p:nvPr>
        </p:nvGraphicFramePr>
        <p:xfrm>
          <a:off x="606917" y="1771367"/>
          <a:ext cx="7930168" cy="3406705"/>
        </p:xfrm>
        <a:graphic>
          <a:graphicData uri="http://schemas.openxmlformats.org/drawingml/2006/table">
            <a:tbl>
              <a:tblPr firstRow="1" bandRow="1">
                <a:tableStyleId>{F5AB1C69-6EDB-4FF4-983F-18BD219EF322}</a:tableStyleId>
              </a:tblPr>
              <a:tblGrid>
                <a:gridCol w="3965084">
                  <a:extLst>
                    <a:ext uri="{9D8B030D-6E8A-4147-A177-3AD203B41FA5}">
                      <a16:colId xmlns:a16="http://schemas.microsoft.com/office/drawing/2014/main" val="734223330"/>
                    </a:ext>
                  </a:extLst>
                </a:gridCol>
                <a:gridCol w="3965084">
                  <a:extLst>
                    <a:ext uri="{9D8B030D-6E8A-4147-A177-3AD203B41FA5}">
                      <a16:colId xmlns:a16="http://schemas.microsoft.com/office/drawing/2014/main" val="1709722179"/>
                    </a:ext>
                  </a:extLst>
                </a:gridCol>
              </a:tblGrid>
              <a:tr h="471029">
                <a:tc>
                  <a:txBody>
                    <a:bodyPr/>
                    <a:lstStyle/>
                    <a:p>
                      <a:pPr algn="ctr"/>
                      <a:r>
                        <a:rPr lang="fr-FR" sz="1500" b="0" u="sng" dirty="0">
                          <a:solidFill>
                            <a:schemeClr val="accent6">
                              <a:lumMod val="75000"/>
                            </a:schemeClr>
                          </a:solidFill>
                          <a:latin typeface="+mn-lt"/>
                        </a:rPr>
                        <a:t>SECONDE</a:t>
                      </a:r>
                    </a:p>
                  </a:txBody>
                  <a:tcPr marL="68580" marR="68580" marT="34290" marB="34290"/>
                </a:tc>
                <a:tc>
                  <a:txBody>
                    <a:bodyPr/>
                    <a:lstStyle/>
                    <a:p>
                      <a:pPr algn="ctr"/>
                      <a:r>
                        <a:rPr lang="fr-FR" sz="1500" b="0" u="sng" dirty="0">
                          <a:solidFill>
                            <a:schemeClr val="accent6">
                              <a:lumMod val="75000"/>
                            </a:schemeClr>
                          </a:solidFill>
                          <a:latin typeface="+mn-lt"/>
                        </a:rPr>
                        <a:t>PREMIERE SPECIALITE</a:t>
                      </a:r>
                    </a:p>
                  </a:txBody>
                  <a:tcPr marL="68580" marR="68580" marT="34290" marB="34290"/>
                </a:tc>
                <a:extLst>
                  <a:ext uri="{0D108BD9-81ED-4DB2-BD59-A6C34878D82A}">
                    <a16:rowId xmlns:a16="http://schemas.microsoft.com/office/drawing/2014/main" val="216630213"/>
                  </a:ext>
                </a:extLst>
              </a:tr>
              <a:tr h="525780">
                <a:tc>
                  <a:txBody>
                    <a:bodyPr/>
                    <a:lstStyle/>
                    <a:p>
                      <a:r>
                        <a:rPr lang="fr-FR" sz="1500" b="0" dirty="0">
                          <a:latin typeface="+mn-lt"/>
                        </a:rPr>
                        <a:t>L’organisme pluricellulaire, un ensemble de cellules spécialisées</a:t>
                      </a:r>
                    </a:p>
                  </a:txBody>
                  <a:tcPr marL="68580" marR="68580" marT="34290" marB="34290"/>
                </a:tc>
                <a:tc>
                  <a:txBody>
                    <a:bodyPr/>
                    <a:lstStyle/>
                    <a:p>
                      <a:r>
                        <a:rPr lang="fr-FR" sz="1500" b="0" dirty="0">
                          <a:latin typeface="+mn-lt"/>
                        </a:rPr>
                        <a:t>Les divisions cellulaires des eucaryotes</a:t>
                      </a:r>
                    </a:p>
                  </a:txBody>
                  <a:tcPr marL="68580" marR="68580" marT="34290" marB="34290"/>
                </a:tc>
                <a:extLst>
                  <a:ext uri="{0D108BD9-81ED-4DB2-BD59-A6C34878D82A}">
                    <a16:rowId xmlns:a16="http://schemas.microsoft.com/office/drawing/2014/main" val="4247024493"/>
                  </a:ext>
                </a:extLst>
              </a:tr>
              <a:tr h="471029">
                <a:tc>
                  <a:txBody>
                    <a:bodyPr/>
                    <a:lstStyle/>
                    <a:p>
                      <a:r>
                        <a:rPr lang="fr-FR" sz="1500" b="0" dirty="0">
                          <a:latin typeface="+mn-lt"/>
                        </a:rPr>
                        <a:t>Le métabolisme des cellules</a:t>
                      </a:r>
                    </a:p>
                  </a:txBody>
                  <a:tcPr marL="68580" marR="68580" marT="34290" marB="34290"/>
                </a:tc>
                <a:tc>
                  <a:txBody>
                    <a:bodyPr/>
                    <a:lstStyle/>
                    <a:p>
                      <a:r>
                        <a:rPr lang="fr-FR" sz="1500" b="0" dirty="0">
                          <a:latin typeface="+mn-lt"/>
                        </a:rPr>
                        <a:t>Réplication de l’ADN</a:t>
                      </a:r>
                    </a:p>
                  </a:txBody>
                  <a:tcPr marL="68580" marR="68580" marT="34290" marB="34290"/>
                </a:tc>
                <a:extLst>
                  <a:ext uri="{0D108BD9-81ED-4DB2-BD59-A6C34878D82A}">
                    <a16:rowId xmlns:a16="http://schemas.microsoft.com/office/drawing/2014/main" val="3667924046"/>
                  </a:ext>
                </a:extLst>
              </a:tr>
              <a:tr h="471029">
                <a:tc>
                  <a:txBody>
                    <a:bodyPr/>
                    <a:lstStyle/>
                    <a:p>
                      <a:endParaRPr lang="fr-FR" sz="1500" b="0" dirty="0">
                        <a:latin typeface="+mn-lt"/>
                      </a:endParaRPr>
                    </a:p>
                  </a:txBody>
                  <a:tcPr marL="68580" marR="68580" marT="34290" marB="34290"/>
                </a:tc>
                <a:tc>
                  <a:txBody>
                    <a:bodyPr/>
                    <a:lstStyle/>
                    <a:p>
                      <a:r>
                        <a:rPr lang="fr-FR" sz="1500" b="0" dirty="0">
                          <a:latin typeface="+mn-lt"/>
                        </a:rPr>
                        <a:t>Mutations et variabilité génétique</a:t>
                      </a:r>
                    </a:p>
                  </a:txBody>
                  <a:tcPr marL="68580" marR="68580" marT="34290" marB="34290"/>
                </a:tc>
                <a:extLst>
                  <a:ext uri="{0D108BD9-81ED-4DB2-BD59-A6C34878D82A}">
                    <a16:rowId xmlns:a16="http://schemas.microsoft.com/office/drawing/2014/main" val="2578905801"/>
                  </a:ext>
                </a:extLst>
              </a:tr>
              <a:tr h="471029">
                <a:tc>
                  <a:txBody>
                    <a:bodyPr/>
                    <a:lstStyle/>
                    <a:p>
                      <a:endParaRPr lang="fr-FR" sz="1500" b="0" dirty="0">
                        <a:latin typeface="+mn-lt"/>
                      </a:endParaRPr>
                    </a:p>
                  </a:txBody>
                  <a:tcPr marL="68580" marR="68580" marT="34290" marB="34290"/>
                </a:tc>
                <a:tc>
                  <a:txBody>
                    <a:bodyPr/>
                    <a:lstStyle/>
                    <a:p>
                      <a:r>
                        <a:rPr lang="fr-FR" sz="1500" b="0" dirty="0">
                          <a:latin typeface="+mn-lt"/>
                        </a:rPr>
                        <a:t>L’histoire humaine lue dans son génome</a:t>
                      </a:r>
                    </a:p>
                  </a:txBody>
                  <a:tcPr marL="68580" marR="68580" marT="34290" marB="34290"/>
                </a:tc>
                <a:extLst>
                  <a:ext uri="{0D108BD9-81ED-4DB2-BD59-A6C34878D82A}">
                    <a16:rowId xmlns:a16="http://schemas.microsoft.com/office/drawing/2014/main" val="510515171"/>
                  </a:ext>
                </a:extLst>
              </a:tr>
              <a:tr h="471029">
                <a:tc>
                  <a:txBody>
                    <a:bodyPr/>
                    <a:lstStyle/>
                    <a:p>
                      <a:endParaRPr lang="fr-FR" sz="1500" b="0" dirty="0">
                        <a:latin typeface="+mn-lt"/>
                      </a:endParaRPr>
                    </a:p>
                  </a:txBody>
                  <a:tcPr marL="68580" marR="68580" marT="34290" marB="34290"/>
                </a:tc>
                <a:tc>
                  <a:txBody>
                    <a:bodyPr/>
                    <a:lstStyle/>
                    <a:p>
                      <a:r>
                        <a:rPr lang="fr-FR" sz="1500" b="0" dirty="0">
                          <a:latin typeface="+mn-lt"/>
                        </a:rPr>
                        <a:t>L’expression du patrimoine génétique</a:t>
                      </a:r>
                    </a:p>
                  </a:txBody>
                  <a:tcPr marL="68580" marR="68580" marT="34290" marB="34290"/>
                </a:tc>
                <a:extLst>
                  <a:ext uri="{0D108BD9-81ED-4DB2-BD59-A6C34878D82A}">
                    <a16:rowId xmlns:a16="http://schemas.microsoft.com/office/drawing/2014/main" val="1517656832"/>
                  </a:ext>
                </a:extLst>
              </a:tr>
              <a:tr h="525780">
                <a:tc>
                  <a:txBody>
                    <a:bodyPr/>
                    <a:lstStyle/>
                    <a:p>
                      <a:endParaRPr lang="fr-FR" sz="1500" b="0" dirty="0">
                        <a:latin typeface="+mn-lt"/>
                      </a:endParaRPr>
                    </a:p>
                  </a:txBody>
                  <a:tcPr marL="68580" marR="68580" marT="34290" marB="34290"/>
                </a:tc>
                <a:tc>
                  <a:txBody>
                    <a:bodyPr/>
                    <a:lstStyle/>
                    <a:p>
                      <a:r>
                        <a:rPr lang="fr-FR" sz="1500" b="0" dirty="0">
                          <a:latin typeface="+mn-lt"/>
                        </a:rPr>
                        <a:t>Les enzymes, des biomolécules aux propriétés catalytiques</a:t>
                      </a:r>
                    </a:p>
                  </a:txBody>
                  <a:tcPr marL="68580" marR="68580" marT="34290" marB="34290"/>
                </a:tc>
                <a:extLst>
                  <a:ext uri="{0D108BD9-81ED-4DB2-BD59-A6C34878D82A}">
                    <a16:rowId xmlns:a16="http://schemas.microsoft.com/office/drawing/2014/main" val="3584382359"/>
                  </a:ext>
                </a:extLst>
              </a:tr>
            </a:tbl>
          </a:graphicData>
        </a:graphic>
      </p:graphicFrame>
      <p:sp>
        <p:nvSpPr>
          <p:cNvPr id="6" name="ZoneTexte 5">
            <a:extLst>
              <a:ext uri="{FF2B5EF4-FFF2-40B4-BE49-F238E27FC236}">
                <a16:creationId xmlns:a16="http://schemas.microsoft.com/office/drawing/2014/main" id="{B575BE86-6D47-4A02-8F60-F7B160C4D37C}"/>
              </a:ext>
            </a:extLst>
          </p:cNvPr>
          <p:cNvSpPr txBox="1"/>
          <p:nvPr/>
        </p:nvSpPr>
        <p:spPr>
          <a:xfrm>
            <a:off x="1819416" y="1020306"/>
            <a:ext cx="5133201" cy="553998"/>
          </a:xfrm>
          <a:prstGeom prst="rect">
            <a:avLst/>
          </a:prstGeom>
          <a:noFill/>
        </p:spPr>
        <p:txBody>
          <a:bodyPr wrap="none" rtlCol="0">
            <a:spAutoFit/>
          </a:bodyPr>
          <a:lstStyle/>
          <a:p>
            <a:pPr algn="ctr"/>
            <a:r>
              <a:rPr lang="fr-FR" sz="3000" b="1" u="sng" dirty="0">
                <a:solidFill>
                  <a:srgbClr val="C00000"/>
                </a:solidFill>
              </a:rPr>
              <a:t>Atelier Métabolisme et cellules</a:t>
            </a:r>
          </a:p>
        </p:txBody>
      </p:sp>
      <p:sp>
        <p:nvSpPr>
          <p:cNvPr id="4" name="ZoneTexte 3"/>
          <p:cNvSpPr txBox="1"/>
          <p:nvPr/>
        </p:nvSpPr>
        <p:spPr>
          <a:xfrm>
            <a:off x="118872" y="5392675"/>
            <a:ext cx="8823960" cy="507831"/>
          </a:xfrm>
          <a:prstGeom prst="rect">
            <a:avLst/>
          </a:prstGeom>
          <a:noFill/>
        </p:spPr>
        <p:txBody>
          <a:bodyPr wrap="square" rtlCol="0">
            <a:spAutoFit/>
          </a:bodyPr>
          <a:lstStyle/>
          <a:p>
            <a:r>
              <a:rPr lang="fr-FR" sz="1350" i="1" u="sng" dirty="0"/>
              <a:t>Travail de réflexion mené par </a:t>
            </a:r>
            <a:r>
              <a:rPr lang="fr-FR" sz="1350" i="1" dirty="0"/>
              <a:t>: Nathalie Blanc, </a:t>
            </a:r>
            <a:r>
              <a:rPr lang="fr-FR" sz="1350" i="1" dirty="0" err="1"/>
              <a:t>Michele</a:t>
            </a:r>
            <a:r>
              <a:rPr lang="fr-FR" sz="1350" i="1" dirty="0"/>
              <a:t> </a:t>
            </a:r>
            <a:r>
              <a:rPr lang="fr-FR" sz="1350" i="1" dirty="0" err="1"/>
              <a:t>Carbillet</a:t>
            </a:r>
            <a:r>
              <a:rPr lang="fr-FR" sz="1350" i="1" dirty="0"/>
              <a:t>, Erika </a:t>
            </a:r>
            <a:r>
              <a:rPr lang="fr-FR" sz="1350" i="1" dirty="0" err="1"/>
              <a:t>Follien</a:t>
            </a:r>
            <a:r>
              <a:rPr lang="fr-FR" sz="1350" i="1" dirty="0"/>
              <a:t>, Mireille </a:t>
            </a:r>
            <a:r>
              <a:rPr lang="fr-FR" sz="1350" i="1" dirty="0" err="1"/>
              <a:t>Gourier</a:t>
            </a:r>
            <a:r>
              <a:rPr lang="fr-FR" sz="1350" i="1" dirty="0"/>
              <a:t>,  Catherine Lamy, Sandrine Marchand , Christelle Marécaux-Renaudot,  académie de Grenoble, JDI mai 2019 </a:t>
            </a:r>
          </a:p>
        </p:txBody>
      </p:sp>
      <p:sp>
        <p:nvSpPr>
          <p:cNvPr id="7" name="Rectangle à coins arrondis 6"/>
          <p:cNvSpPr/>
          <p:nvPr/>
        </p:nvSpPr>
        <p:spPr>
          <a:xfrm>
            <a:off x="4550375" y="3720929"/>
            <a:ext cx="4031393" cy="146427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p:cNvSpPr txBox="1"/>
          <p:nvPr/>
        </p:nvSpPr>
        <p:spPr>
          <a:xfrm>
            <a:off x="2131541" y="3683859"/>
            <a:ext cx="1992527" cy="715581"/>
          </a:xfrm>
          <a:prstGeom prst="rect">
            <a:avLst/>
          </a:prstGeom>
          <a:noFill/>
        </p:spPr>
        <p:txBody>
          <a:bodyPr wrap="square" rtlCol="0">
            <a:spAutoFit/>
          </a:bodyPr>
          <a:lstStyle/>
          <a:p>
            <a:r>
              <a:rPr lang="fr-FR" sz="1350" b="1" dirty="0">
                <a:solidFill>
                  <a:srgbClr val="FFC000"/>
                </a:solidFill>
              </a:rPr>
              <a:t>Fil directeur : la LACTASE et l’intolérance au lactose</a:t>
            </a:r>
          </a:p>
        </p:txBody>
      </p:sp>
    </p:spTree>
    <p:extLst>
      <p:ext uri="{BB962C8B-B14F-4D97-AF65-F5344CB8AC3E}">
        <p14:creationId xmlns:p14="http://schemas.microsoft.com/office/powerpoint/2010/main" val="1896190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5085" y="135923"/>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6" name="ZoneTexte 5">
            <a:extLst>
              <a:ext uri="{FF2B5EF4-FFF2-40B4-BE49-F238E27FC236}">
                <a16:creationId xmlns:a16="http://schemas.microsoft.com/office/drawing/2014/main" id="{5A7319B2-606A-4F76-8F07-1755347D2A2A}"/>
              </a:ext>
            </a:extLst>
          </p:cNvPr>
          <p:cNvSpPr txBox="1"/>
          <p:nvPr/>
        </p:nvSpPr>
        <p:spPr>
          <a:xfrm>
            <a:off x="3967842" y="158582"/>
            <a:ext cx="4904015" cy="276999"/>
          </a:xfrm>
          <a:prstGeom prst="rect">
            <a:avLst/>
          </a:prstGeom>
          <a:solidFill>
            <a:srgbClr val="00B05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Les divisions cellulaires des eucaryotes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44783" y="148431"/>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3967842" y="591731"/>
            <a:ext cx="4904015" cy="2862322"/>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que les chromosomes sont des structures universelles aux cellules eucaryotes (organismes dont les cellules ont un noyau)</a:t>
            </a:r>
          </a:p>
          <a:p>
            <a:pPr algn="just"/>
            <a:r>
              <a:rPr lang="fr-FR" sz="1200" dirty="0">
                <a:latin typeface="Comic Sans MS" panose="030F0702030302020204" pitchFamily="66" charset="0"/>
              </a:rPr>
              <a:t>- qu'à chaque cycle de division cellulaire, chaque chromosome est dupliqué et donne un chromosome à deux chromatides, chacune transmise à une des deux cellules obtenues</a:t>
            </a:r>
          </a:p>
          <a:p>
            <a:pPr algn="just"/>
            <a:r>
              <a:rPr lang="fr-FR" sz="1200" dirty="0">
                <a:latin typeface="Comic Sans MS" panose="030F0702030302020204" pitchFamily="66" charset="0"/>
              </a:rPr>
              <a:t>- que c’est la base de la reproduction conforme</a:t>
            </a:r>
          </a:p>
          <a:p>
            <a:pPr algn="just"/>
            <a:r>
              <a:rPr lang="fr-FR" sz="1200" dirty="0">
                <a:latin typeface="Comic Sans MS" panose="030F0702030302020204" pitchFamily="66" charset="0"/>
              </a:rPr>
              <a:t>- que chez les eucaryotes, les chromosomes subissent une alternance de condensation-décondensation au cours du cycle cellulaire</a:t>
            </a:r>
          </a:p>
          <a:p>
            <a:pPr algn="just"/>
            <a:r>
              <a:rPr lang="fr-FR" sz="1200" dirty="0">
                <a:latin typeface="Comic Sans MS" panose="030F0702030302020204" pitchFamily="66" charset="0"/>
              </a:rPr>
              <a:t>- que la mitose est une reproduction conforme</a:t>
            </a:r>
          </a:p>
          <a:p>
            <a:pPr algn="just"/>
            <a:r>
              <a:rPr lang="fr-FR" sz="1200" dirty="0">
                <a:latin typeface="Comic Sans MS" panose="030F0702030302020204" pitchFamily="66" charset="0"/>
              </a:rPr>
              <a:t>- que toutes les caractéristiques du caryotype de la cellule parentale sont conservées dans les deux cellules filles</a:t>
            </a:r>
          </a:p>
          <a:p>
            <a:pPr algn="just"/>
            <a:r>
              <a:rPr lang="fr-FR" sz="1200" dirty="0">
                <a:latin typeface="Comic Sans MS" panose="030F0702030302020204" pitchFamily="66" charset="0"/>
              </a:rPr>
              <a:t>- que la méiose conduit à quatre cellules haploïdes, qui ont, chacune, la moitié des chromosomes de la cellule diploïde initiale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07892" y="1268760"/>
            <a:ext cx="3762236" cy="1569660"/>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a:solidFill>
                  <a:schemeClr val="accent1"/>
                </a:solidFill>
                <a:latin typeface="Comic Sans MS" panose="030F0702030302020204" pitchFamily="66" charset="0"/>
              </a:rPr>
              <a:t>-divisions cellulaires</a:t>
            </a:r>
          </a:p>
          <a:p>
            <a:r>
              <a:rPr lang="fr-FR" sz="1200" dirty="0">
                <a:solidFill>
                  <a:schemeClr val="accent1"/>
                </a:solidFill>
                <a:latin typeface="Comic Sans MS" panose="030F0702030302020204" pitchFamily="66" charset="0"/>
              </a:rPr>
              <a:t>-notion de chromosomes </a:t>
            </a:r>
          </a:p>
          <a:p>
            <a:r>
              <a:rPr lang="fr-FR" sz="1200" dirty="0">
                <a:solidFill>
                  <a:schemeClr val="accent1"/>
                </a:solidFill>
                <a:latin typeface="Comic Sans MS" panose="030F0702030302020204" pitchFamily="66" charset="0"/>
              </a:rPr>
              <a:t>-la molécule d’ADN et son rôle</a:t>
            </a:r>
          </a:p>
          <a:p>
            <a:endParaRPr lang="fr-FR" sz="1200" b="1" u="sng" dirty="0">
              <a:solidFill>
                <a:srgbClr val="0070C0"/>
              </a:solidFill>
              <a:latin typeface="Comic Sans MS" panose="030F0702030302020204" pitchFamily="66" charset="0"/>
            </a:endParaRPr>
          </a:p>
          <a:p>
            <a:pPr marL="0" lvl="2"/>
            <a:r>
              <a:rPr lang="fr-FR" sz="1200" i="1" dirty="0">
                <a:solidFill>
                  <a:srgbClr val="FFC000"/>
                </a:solidFill>
                <a:latin typeface="Comic Sans MS" panose="030F0702030302020204" pitchFamily="66" charset="0"/>
              </a:rPr>
              <a:t>RQ : Les brassages génétiques inter et intra chromosomique sont étudiés en classe terminale</a:t>
            </a:r>
            <a:r>
              <a:rPr lang="fr-FR" sz="1200" dirty="0" smtClean="0">
                <a:solidFill>
                  <a:srgbClr val="FFC000"/>
                </a:solidFill>
                <a:latin typeface="Comic Sans MS" panose="030F0702030302020204" pitchFamily="66" charset="0"/>
              </a:rPr>
              <a:t>.</a:t>
            </a:r>
            <a:endParaRPr lang="fr-FR" sz="1200" b="1" u="sng" dirty="0">
              <a:solidFill>
                <a:srgbClr val="0070C0"/>
              </a:solidFill>
              <a:latin typeface="Comic Sans MS" panose="030F0702030302020204" pitchFamily="66" charset="0"/>
            </a:endParaRPr>
          </a:p>
          <a:p>
            <a:endParaRPr lang="fr-FR" sz="1200" b="1" u="sng" dirty="0">
              <a:solidFill>
                <a:srgbClr val="0070C0"/>
              </a:solidFill>
              <a:latin typeface="Comic Sans MS" panose="030F0702030302020204" pitchFamily="66" charset="0"/>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60533" y="3384398"/>
            <a:ext cx="3762236" cy="1754326"/>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4003634" y="4457621"/>
            <a:ext cx="4904015" cy="2308324"/>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possibles </a:t>
            </a:r>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3967842" y="3562972"/>
            <a:ext cx="4904014" cy="729430"/>
          </a:xfrm>
          <a:prstGeom prst="rect">
            <a:avLst/>
          </a:prstGeom>
          <a:noFill/>
          <a:ln w="19050">
            <a:solidFill>
              <a:srgbClr val="0070C0"/>
            </a:solidFill>
          </a:ln>
        </p:spPr>
        <p:txBody>
          <a:bodyPr wrap="square" rtlCol="0">
            <a:spAutoFit/>
          </a:bodyPr>
          <a:lstStyle/>
          <a:p>
            <a:pPr>
              <a:lnSpc>
                <a:spcPct val="115000"/>
              </a:lnSpc>
              <a:spcAft>
                <a:spcPts val="1000"/>
              </a:spcAft>
            </a:pPr>
            <a:r>
              <a:rPr lang="fr-FR" sz="1200" b="1" dirty="0">
                <a:latin typeface="Comic Sans MS" panose="030F0702030302020204" pitchFamily="66" charset="0"/>
                <a:ea typeface="Calibri" panose="020F0502020204030204" pitchFamily="34" charset="0"/>
                <a:cs typeface="Calibri" panose="020F0502020204030204" pitchFamily="34" charset="0"/>
              </a:rPr>
              <a:t>Mots clés : Diploïde, haploïde, méiose, phases du cycle cellulaire eucaryote : G1, S (synthèse d'ADN), G2, mitose (division cellulaire), fuseau mitotique ou méiotique.</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2" name="ZoneTexte 1"/>
          <p:cNvSpPr txBox="1"/>
          <p:nvPr/>
        </p:nvSpPr>
        <p:spPr>
          <a:xfrm>
            <a:off x="140593" y="3764939"/>
            <a:ext cx="3567311" cy="1200329"/>
          </a:xfrm>
          <a:prstGeom prst="rect">
            <a:avLst/>
          </a:prstGeom>
          <a:noFill/>
        </p:spPr>
        <p:txBody>
          <a:bodyPr wrap="square" rtlCol="0">
            <a:spAutoFit/>
          </a:bodyPr>
          <a:lstStyle/>
          <a:p>
            <a:pPr marL="103188" indent="-103188">
              <a:buFont typeface="Wingdings" panose="05000000000000000000" pitchFamily="2" charset="2"/>
              <a:buChar char="§"/>
            </a:pPr>
            <a:r>
              <a:rPr lang="fr-FR" sz="1200" dirty="0">
                <a:latin typeface="Comic Sans MS" panose="030F0702030302020204" pitchFamily="66" charset="0"/>
              </a:rPr>
              <a:t>L’étude porte sur les cellules eucaryotes.</a:t>
            </a:r>
          </a:p>
          <a:p>
            <a:pPr marL="103188" indent="-103188">
              <a:buFont typeface="Wingdings" panose="05000000000000000000" pitchFamily="2" charset="2"/>
              <a:buChar char="§"/>
            </a:pPr>
            <a:r>
              <a:rPr lang="fr-FR" sz="1200" dirty="0">
                <a:latin typeface="Comic Sans MS" panose="030F0702030302020204" pitchFamily="66" charset="0"/>
              </a:rPr>
              <a:t>Etude combinée à deux échelles : l’échelle chromosomique (duplication, chromatides, caryotypes) mais aussi échelle moléculaire (condensation/décondensation des chromosomes, ADN).</a:t>
            </a:r>
          </a:p>
        </p:txBody>
      </p:sp>
      <p:sp>
        <p:nvSpPr>
          <p:cNvPr id="3" name="ZoneTexte 2"/>
          <p:cNvSpPr txBox="1"/>
          <p:nvPr/>
        </p:nvSpPr>
        <p:spPr>
          <a:xfrm>
            <a:off x="4165788" y="4627986"/>
            <a:ext cx="4680520" cy="2123658"/>
          </a:xfrm>
          <a:prstGeom prst="rect">
            <a:avLst/>
          </a:prstGeom>
          <a:noFill/>
        </p:spPr>
        <p:txBody>
          <a:bodyPr wrap="square" rtlCol="0">
            <a:spAutoFit/>
          </a:bodyPr>
          <a:lstStyle/>
          <a:p>
            <a:pPr marL="285750" indent="-285750" algn="just">
              <a:buFont typeface="Wingdings" panose="05000000000000000000" pitchFamily="2" charset="2"/>
              <a:buChar char="Ø"/>
            </a:pPr>
            <a:r>
              <a:rPr lang="fr-FR" sz="1200" dirty="0">
                <a:latin typeface="Comic Sans MS" panose="030F0702030302020204" pitchFamily="66" charset="0"/>
              </a:rPr>
              <a:t>Réaliser et/ou observer des préparations au microscope de cellules eucaryotes en cours de division (mitose, méiose), colorées de manière à faire apparaître les chromosomes ou pas,</a:t>
            </a:r>
          </a:p>
          <a:p>
            <a:pPr marL="285750" indent="-285750" algn="just">
              <a:buFont typeface="Wingdings" panose="05000000000000000000" pitchFamily="2" charset="2"/>
              <a:buChar char="Ø"/>
            </a:pPr>
            <a:r>
              <a:rPr lang="fr-FR" sz="1200" dirty="0">
                <a:latin typeface="Comic Sans MS" panose="030F0702030302020204" pitchFamily="66" charset="0"/>
              </a:rPr>
              <a:t>Réaliser des caryotypes à partir d’images les analyser + comparer les caryotypes de gamètes et de cellules </a:t>
            </a:r>
            <a:r>
              <a:rPr lang="fr-FR" sz="1200" dirty="0" smtClean="0">
                <a:latin typeface="Comic Sans MS" panose="030F0702030302020204" pitchFamily="66" charset="0"/>
              </a:rPr>
              <a:t>somatiques (Pas </a:t>
            </a:r>
            <a:r>
              <a:rPr lang="fr-FR" sz="1200" dirty="0">
                <a:latin typeface="Comic Sans MS" panose="030F0702030302020204" pitchFamily="66" charset="0"/>
              </a:rPr>
              <a:t>trouvé de logiciel intéressant pour la réalisation d’un </a:t>
            </a:r>
            <a:r>
              <a:rPr lang="fr-FR" sz="1200" dirty="0" smtClean="0">
                <a:latin typeface="Comic Sans MS" panose="030F0702030302020204" pitchFamily="66" charset="0"/>
              </a:rPr>
              <a:t>caryotype)</a:t>
            </a:r>
            <a:endParaRPr lang="fr-FR" sz="1200" dirty="0">
              <a:latin typeface="Comic Sans MS" panose="030F0702030302020204" pitchFamily="66" charset="0"/>
            </a:endParaRPr>
          </a:p>
          <a:p>
            <a:pPr marL="285750" indent="-285750" algn="just">
              <a:buFont typeface="Wingdings" panose="05000000000000000000" pitchFamily="2" charset="2"/>
              <a:buChar char="Ø"/>
            </a:pPr>
            <a:r>
              <a:rPr lang="fr-FR" sz="1200" dirty="0" smtClean="0">
                <a:latin typeface="Comic Sans MS" panose="030F0702030302020204" pitchFamily="66" charset="0"/>
              </a:rPr>
              <a:t>Recenser</a:t>
            </a:r>
            <a:r>
              <a:rPr lang="fr-FR" sz="1200" dirty="0">
                <a:latin typeface="Comic Sans MS" panose="030F0702030302020204" pitchFamily="66" charset="0"/>
              </a:rPr>
              <a:t>, extraire et exploiter des informations permettant de caractériser les phases d’un cycle cellulaire eucaryote</a:t>
            </a:r>
            <a:r>
              <a:rPr lang="fr-FR" sz="1200" dirty="0" smtClean="0">
                <a:latin typeface="Comic Sans MS" panose="030F0702030302020204" pitchFamily="66" charset="0"/>
              </a:rPr>
              <a:t>.</a:t>
            </a:r>
            <a:endParaRPr lang="fr-FR" dirty="0"/>
          </a:p>
        </p:txBody>
      </p:sp>
    </p:spTree>
    <p:extLst>
      <p:ext uri="{BB962C8B-B14F-4D97-AF65-F5344CB8AC3E}">
        <p14:creationId xmlns:p14="http://schemas.microsoft.com/office/powerpoint/2010/main" val="22017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intérieur&#10;&#10;Description générée automatiquement">
            <a:extLst>
              <a:ext uri="{FF2B5EF4-FFF2-40B4-BE49-F238E27FC236}">
                <a16:creationId xmlns:a16="http://schemas.microsoft.com/office/drawing/2014/main" id="{CBCB1A17-A8B9-442E-B301-F5CF0E3070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713" y="1309257"/>
            <a:ext cx="1628655" cy="1567196"/>
          </a:xfrm>
          <a:prstGeom prst="rect">
            <a:avLst/>
          </a:prstGeom>
        </p:spPr>
      </p:pic>
      <p:sp>
        <p:nvSpPr>
          <p:cNvPr id="31" name="ZoneTexte 30">
            <a:extLst>
              <a:ext uri="{FF2B5EF4-FFF2-40B4-BE49-F238E27FC236}">
                <a16:creationId xmlns:a16="http://schemas.microsoft.com/office/drawing/2014/main" id="{DEDF6DBE-F136-4D25-A620-4AE9728C7162}"/>
              </a:ext>
            </a:extLst>
          </p:cNvPr>
          <p:cNvSpPr txBox="1"/>
          <p:nvPr/>
        </p:nvSpPr>
        <p:spPr>
          <a:xfrm>
            <a:off x="232931" y="2982697"/>
            <a:ext cx="2172345" cy="923330"/>
          </a:xfrm>
          <a:prstGeom prst="rect">
            <a:avLst/>
          </a:prstGeom>
          <a:noFill/>
        </p:spPr>
        <p:txBody>
          <a:bodyPr wrap="square" rtlCol="0">
            <a:spAutoFit/>
          </a:bodyPr>
          <a:lstStyle/>
          <a:p>
            <a:pPr algn="ctr"/>
            <a:r>
              <a:rPr lang="fr-FR" sz="1350" b="1" dirty="0">
                <a:solidFill>
                  <a:srgbClr val="FF0000"/>
                </a:solidFill>
              </a:rPr>
              <a:t>Activité pratique (Mitose) : </a:t>
            </a:r>
          </a:p>
          <a:p>
            <a:pPr algn="ctr"/>
            <a:r>
              <a:rPr lang="fr-FR" sz="1350" dirty="0"/>
              <a:t>coloration à l’orcéine acétique  et observation au microscope de </a:t>
            </a:r>
            <a:r>
              <a:rPr lang="fr-FR" sz="1350" b="1" dirty="0">
                <a:solidFill>
                  <a:srgbClr val="00B050"/>
                </a:solidFill>
              </a:rPr>
              <a:t>racines d’ail </a:t>
            </a:r>
          </a:p>
        </p:txBody>
      </p:sp>
      <p:sp>
        <p:nvSpPr>
          <p:cNvPr id="32" name="ZoneTexte 31">
            <a:extLst>
              <a:ext uri="{FF2B5EF4-FFF2-40B4-BE49-F238E27FC236}">
                <a16:creationId xmlns:a16="http://schemas.microsoft.com/office/drawing/2014/main" id="{C71EABAE-70B0-4DEA-AFD9-C6092383F665}"/>
              </a:ext>
            </a:extLst>
          </p:cNvPr>
          <p:cNvSpPr txBox="1"/>
          <p:nvPr/>
        </p:nvSpPr>
        <p:spPr>
          <a:xfrm>
            <a:off x="2515758" y="3883634"/>
            <a:ext cx="2143568" cy="646331"/>
          </a:xfrm>
          <a:prstGeom prst="rect">
            <a:avLst/>
          </a:prstGeom>
          <a:noFill/>
        </p:spPr>
        <p:txBody>
          <a:bodyPr wrap="square" rtlCol="0">
            <a:spAutoFit/>
          </a:bodyPr>
          <a:lstStyle/>
          <a:p>
            <a:pPr algn="ctr"/>
            <a:r>
              <a:rPr lang="fr-FR" sz="1200" dirty="0"/>
              <a:t>Distinguer différents états de la cellule (chromosomes visibles ou noyau interphasique)</a:t>
            </a:r>
          </a:p>
        </p:txBody>
      </p:sp>
      <p:sp>
        <p:nvSpPr>
          <p:cNvPr id="34" name="ZoneTexte 33">
            <a:extLst>
              <a:ext uri="{FF2B5EF4-FFF2-40B4-BE49-F238E27FC236}">
                <a16:creationId xmlns:a16="http://schemas.microsoft.com/office/drawing/2014/main" id="{2361636E-A4E0-43B5-AE5F-5C02C94382B1}"/>
              </a:ext>
            </a:extLst>
          </p:cNvPr>
          <p:cNvSpPr txBox="1"/>
          <p:nvPr/>
        </p:nvSpPr>
        <p:spPr>
          <a:xfrm>
            <a:off x="2405277" y="4617906"/>
            <a:ext cx="2645228" cy="646331"/>
          </a:xfrm>
          <a:prstGeom prst="rect">
            <a:avLst/>
          </a:prstGeom>
          <a:noFill/>
        </p:spPr>
        <p:txBody>
          <a:bodyPr wrap="square" rtlCol="0">
            <a:spAutoFit/>
          </a:bodyPr>
          <a:lstStyle/>
          <a:p>
            <a:pPr algn="ctr"/>
            <a:r>
              <a:rPr lang="fr-FR" sz="1200" dirty="0"/>
              <a:t>Comptage : % de cellules en mitose/ en interphase -&gt; mitose durée courte / durée cycle cellulaire</a:t>
            </a:r>
          </a:p>
        </p:txBody>
      </p:sp>
      <p:sp>
        <p:nvSpPr>
          <p:cNvPr id="35" name="ZoneTexte 34">
            <a:extLst>
              <a:ext uri="{FF2B5EF4-FFF2-40B4-BE49-F238E27FC236}">
                <a16:creationId xmlns:a16="http://schemas.microsoft.com/office/drawing/2014/main" id="{61E669B8-8746-4852-8955-3136FED62933}"/>
              </a:ext>
            </a:extLst>
          </p:cNvPr>
          <p:cNvSpPr txBox="1"/>
          <p:nvPr/>
        </p:nvSpPr>
        <p:spPr>
          <a:xfrm>
            <a:off x="2515759" y="5325154"/>
            <a:ext cx="2645228" cy="461665"/>
          </a:xfrm>
          <a:prstGeom prst="rect">
            <a:avLst/>
          </a:prstGeom>
          <a:noFill/>
        </p:spPr>
        <p:txBody>
          <a:bodyPr wrap="square" rtlCol="0">
            <a:spAutoFit/>
          </a:bodyPr>
          <a:lstStyle/>
          <a:p>
            <a:pPr algn="ctr"/>
            <a:r>
              <a:rPr lang="fr-FR" sz="1200" dirty="0"/>
              <a:t>Mesurer (savoir-faire acquis en 2</a:t>
            </a:r>
            <a:r>
              <a:rPr lang="fr-FR" sz="1200" baseline="30000" dirty="0"/>
              <a:t>nde</a:t>
            </a:r>
            <a:r>
              <a:rPr lang="fr-FR" sz="1200" dirty="0"/>
              <a:t>) taille d’un noyau et d’un chromosome</a:t>
            </a:r>
          </a:p>
        </p:txBody>
      </p:sp>
      <p:cxnSp>
        <p:nvCxnSpPr>
          <p:cNvPr id="41" name="Connecteur droit avec flèche 40">
            <a:extLst>
              <a:ext uri="{FF2B5EF4-FFF2-40B4-BE49-F238E27FC236}">
                <a16:creationId xmlns:a16="http://schemas.microsoft.com/office/drawing/2014/main" id="{5D81B9E3-ACDC-4573-BBEF-006BFFDC2CFF}"/>
              </a:ext>
            </a:extLst>
          </p:cNvPr>
          <p:cNvCxnSpPr>
            <a:cxnSpLocks/>
          </p:cNvCxnSpPr>
          <p:nvPr/>
        </p:nvCxnSpPr>
        <p:spPr>
          <a:xfrm flipV="1">
            <a:off x="1889602" y="4199611"/>
            <a:ext cx="474767" cy="222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A80C7EF7-E731-4B04-83E3-51CF4F74EF49}"/>
              </a:ext>
            </a:extLst>
          </p:cNvPr>
          <p:cNvCxnSpPr>
            <a:cxnSpLocks/>
          </p:cNvCxnSpPr>
          <p:nvPr/>
        </p:nvCxnSpPr>
        <p:spPr>
          <a:xfrm>
            <a:off x="1829137" y="4766104"/>
            <a:ext cx="4921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DBAD95BD-1CE2-4A7B-BE68-11FFCF47E172}"/>
              </a:ext>
            </a:extLst>
          </p:cNvPr>
          <p:cNvCxnSpPr>
            <a:cxnSpLocks/>
          </p:cNvCxnSpPr>
          <p:nvPr/>
        </p:nvCxnSpPr>
        <p:spPr>
          <a:xfrm>
            <a:off x="1880901" y="5077728"/>
            <a:ext cx="492167" cy="1634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003C8FF4-B19D-42B6-852F-89D5B9B0EE7D}"/>
              </a:ext>
            </a:extLst>
          </p:cNvPr>
          <p:cNvSpPr txBox="1"/>
          <p:nvPr/>
        </p:nvSpPr>
        <p:spPr>
          <a:xfrm>
            <a:off x="5591015" y="2867875"/>
            <a:ext cx="2162495" cy="877163"/>
          </a:xfrm>
          <a:prstGeom prst="rect">
            <a:avLst/>
          </a:prstGeom>
          <a:noFill/>
        </p:spPr>
        <p:txBody>
          <a:bodyPr wrap="square" rtlCol="0">
            <a:spAutoFit/>
          </a:bodyPr>
          <a:lstStyle/>
          <a:p>
            <a:pPr algn="ctr"/>
            <a:r>
              <a:rPr lang="fr-FR" sz="1200" b="1" dirty="0">
                <a:solidFill>
                  <a:srgbClr val="FF0000"/>
                </a:solidFill>
              </a:rPr>
              <a:t>Activité pratique (Méiose) </a:t>
            </a:r>
            <a:r>
              <a:rPr lang="fr-FR" sz="1200" dirty="0">
                <a:solidFill>
                  <a:srgbClr val="FF0000"/>
                </a:solidFill>
              </a:rPr>
              <a:t>: </a:t>
            </a:r>
            <a:r>
              <a:rPr lang="fr-FR" sz="1200" dirty="0"/>
              <a:t>cellules mères du </a:t>
            </a:r>
            <a:r>
              <a:rPr lang="fr-FR" sz="1200" b="1" dirty="0">
                <a:solidFill>
                  <a:srgbClr val="00B050"/>
                </a:solidFill>
              </a:rPr>
              <a:t>pollen de fleur d’ail des ours</a:t>
            </a:r>
          </a:p>
          <a:p>
            <a:pPr algn="ctr"/>
            <a:r>
              <a:rPr lang="fr-FR" sz="750" dirty="0">
                <a:hlinkClick r:id="rId3"/>
              </a:rPr>
              <a:t>https://planet-vie.ens.fr/article/1512/meiose-plante-fleur</a:t>
            </a:r>
            <a:r>
              <a:rPr lang="fr-FR" sz="750" dirty="0"/>
              <a:t> </a:t>
            </a:r>
          </a:p>
        </p:txBody>
      </p:sp>
      <p:pic>
        <p:nvPicPr>
          <p:cNvPr id="4107" name="Image 4106" descr="Une image contenant alimentation&#10;&#10;Description générée automatiquement">
            <a:extLst>
              <a:ext uri="{FF2B5EF4-FFF2-40B4-BE49-F238E27FC236}">
                <a16:creationId xmlns:a16="http://schemas.microsoft.com/office/drawing/2014/main" id="{87D305A4-860C-4B68-B00F-777CB8715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3785" y="1237319"/>
            <a:ext cx="1965232" cy="1473924"/>
          </a:xfrm>
          <a:prstGeom prst="rect">
            <a:avLst/>
          </a:prstGeom>
        </p:spPr>
      </p:pic>
    </p:spTree>
    <p:extLst>
      <p:ext uri="{BB962C8B-B14F-4D97-AF65-F5344CB8AC3E}">
        <p14:creationId xmlns:p14="http://schemas.microsoft.com/office/powerpoint/2010/main" val="52214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chromosome éclaté&quot;">
            <a:extLst>
              <a:ext uri="{FF2B5EF4-FFF2-40B4-BE49-F238E27FC236}">
                <a16:creationId xmlns:a16="http://schemas.microsoft.com/office/drawing/2014/main" id="{5A6A5056-91E1-4CC0-B72C-5A5480F1F0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2215" y="1326889"/>
            <a:ext cx="1399360" cy="109772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2C2A6699-DA65-4E40-B1E7-0B8B36BBE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3132" y="1825972"/>
            <a:ext cx="2164556" cy="1185863"/>
          </a:xfrm>
          <a:prstGeom prst="rect">
            <a:avLst/>
          </a:prstGeom>
        </p:spPr>
      </p:pic>
      <p:pic>
        <p:nvPicPr>
          <p:cNvPr id="30" name="Image 29">
            <a:extLst>
              <a:ext uri="{FF2B5EF4-FFF2-40B4-BE49-F238E27FC236}">
                <a16:creationId xmlns:a16="http://schemas.microsoft.com/office/drawing/2014/main" id="{A33ED9E3-D959-416F-AC0B-7AF7866392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634" y="2538424"/>
            <a:ext cx="2170242" cy="2924084"/>
          </a:xfrm>
          <a:prstGeom prst="rect">
            <a:avLst/>
          </a:prstGeom>
        </p:spPr>
      </p:pic>
      <p:sp>
        <p:nvSpPr>
          <p:cNvPr id="36" name="ZoneTexte 35">
            <a:extLst>
              <a:ext uri="{FF2B5EF4-FFF2-40B4-BE49-F238E27FC236}">
                <a16:creationId xmlns:a16="http://schemas.microsoft.com/office/drawing/2014/main" id="{14A696A2-14F1-43E7-86F7-C07CD22F160C}"/>
              </a:ext>
            </a:extLst>
          </p:cNvPr>
          <p:cNvSpPr txBox="1"/>
          <p:nvPr/>
        </p:nvSpPr>
        <p:spPr>
          <a:xfrm>
            <a:off x="3467944" y="3548862"/>
            <a:ext cx="2132216" cy="646331"/>
          </a:xfrm>
          <a:prstGeom prst="rect">
            <a:avLst/>
          </a:prstGeom>
          <a:noFill/>
        </p:spPr>
        <p:txBody>
          <a:bodyPr wrap="square" rtlCol="0">
            <a:spAutoFit/>
          </a:bodyPr>
          <a:lstStyle/>
          <a:p>
            <a:pPr algn="ctr"/>
            <a:r>
              <a:rPr lang="fr-FR" sz="1200" dirty="0"/>
              <a:t>Mesurer diamètre ADN et distance entre deux nucléotides</a:t>
            </a:r>
          </a:p>
        </p:txBody>
      </p:sp>
      <p:sp>
        <p:nvSpPr>
          <p:cNvPr id="37" name="ZoneTexte 36">
            <a:extLst>
              <a:ext uri="{FF2B5EF4-FFF2-40B4-BE49-F238E27FC236}">
                <a16:creationId xmlns:a16="http://schemas.microsoft.com/office/drawing/2014/main" id="{5CB90759-A2F0-4F58-9954-C200B5D575F2}"/>
              </a:ext>
            </a:extLst>
          </p:cNvPr>
          <p:cNvSpPr txBox="1"/>
          <p:nvPr/>
        </p:nvSpPr>
        <p:spPr>
          <a:xfrm>
            <a:off x="6207297" y="3592125"/>
            <a:ext cx="1504816" cy="646331"/>
          </a:xfrm>
          <a:prstGeom prst="rect">
            <a:avLst/>
          </a:prstGeom>
          <a:noFill/>
        </p:spPr>
        <p:txBody>
          <a:bodyPr wrap="square" rtlCol="0">
            <a:spAutoFit/>
          </a:bodyPr>
          <a:lstStyle/>
          <a:p>
            <a:pPr algn="ctr"/>
            <a:r>
              <a:rPr lang="fr-FR" sz="1200" dirty="0"/>
              <a:t>Évaluer nombre de nucléotides total si 2 mètres d’ADN/cellule</a:t>
            </a:r>
          </a:p>
        </p:txBody>
      </p:sp>
      <p:sp>
        <p:nvSpPr>
          <p:cNvPr id="38" name="ZoneTexte 37">
            <a:extLst>
              <a:ext uri="{FF2B5EF4-FFF2-40B4-BE49-F238E27FC236}">
                <a16:creationId xmlns:a16="http://schemas.microsoft.com/office/drawing/2014/main" id="{4A0CAB24-C017-48D9-A463-BC69E99FFCA8}"/>
              </a:ext>
            </a:extLst>
          </p:cNvPr>
          <p:cNvSpPr txBox="1"/>
          <p:nvPr/>
        </p:nvSpPr>
        <p:spPr>
          <a:xfrm>
            <a:off x="3975411" y="4404013"/>
            <a:ext cx="2778533" cy="646331"/>
          </a:xfrm>
          <a:prstGeom prst="rect">
            <a:avLst/>
          </a:prstGeom>
          <a:noFill/>
        </p:spPr>
        <p:txBody>
          <a:bodyPr wrap="square" rtlCol="0">
            <a:spAutoFit/>
          </a:bodyPr>
          <a:lstStyle/>
          <a:p>
            <a:pPr algn="ctr"/>
            <a:r>
              <a:rPr lang="fr-FR" sz="1200" dirty="0"/>
              <a:t>« Modéliser » l’ADN avec ficelle de 2 mm de diamètre (x10</a:t>
            </a:r>
            <a:r>
              <a:rPr lang="fr-FR" sz="1200" baseline="30000" dirty="0"/>
              <a:t>6</a:t>
            </a:r>
            <a:r>
              <a:rPr lang="fr-FR" sz="1200" dirty="0"/>
              <a:t>). Calculer sa longueur à cette échelle et la taille du noyau</a:t>
            </a:r>
          </a:p>
        </p:txBody>
      </p:sp>
      <p:sp>
        <p:nvSpPr>
          <p:cNvPr id="71" name="ZoneTexte 70">
            <a:extLst>
              <a:ext uri="{FF2B5EF4-FFF2-40B4-BE49-F238E27FC236}">
                <a16:creationId xmlns:a16="http://schemas.microsoft.com/office/drawing/2014/main" id="{F47D4E77-27F5-4583-AEBD-AE6082FAD37A}"/>
              </a:ext>
            </a:extLst>
          </p:cNvPr>
          <p:cNvSpPr txBox="1"/>
          <p:nvPr/>
        </p:nvSpPr>
        <p:spPr>
          <a:xfrm>
            <a:off x="5280958" y="5169480"/>
            <a:ext cx="2169716" cy="461665"/>
          </a:xfrm>
          <a:prstGeom prst="rect">
            <a:avLst/>
          </a:prstGeom>
          <a:noFill/>
        </p:spPr>
        <p:txBody>
          <a:bodyPr wrap="square" rtlCol="0">
            <a:spAutoFit/>
          </a:bodyPr>
          <a:lstStyle/>
          <a:p>
            <a:pPr algn="ctr"/>
            <a:r>
              <a:rPr lang="fr-FR" sz="1200" dirty="0"/>
              <a:t>Évaluer condensation et décondensation</a:t>
            </a:r>
          </a:p>
        </p:txBody>
      </p:sp>
      <p:cxnSp>
        <p:nvCxnSpPr>
          <p:cNvPr id="3" name="Connecteur droit avec flèche 2"/>
          <p:cNvCxnSpPr/>
          <p:nvPr/>
        </p:nvCxnSpPr>
        <p:spPr>
          <a:xfrm flipH="1">
            <a:off x="5364677" y="1979469"/>
            <a:ext cx="628280" cy="30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2228851" y="2283402"/>
            <a:ext cx="350693" cy="568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029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283" y="168600"/>
            <a:ext cx="6888989"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ctr"/>
            <a:r>
              <a:rPr lang="fr-FR" dirty="0" smtClean="0">
                <a:latin typeface="Comic Sans MS" panose="030F0702030302020204" pitchFamily="66" charset="0"/>
              </a:rPr>
              <a:t>Cycle cellulaire – condensation/décondensation de l’ADN</a:t>
            </a:r>
            <a:endParaRPr lang="fr-FR" dirty="0">
              <a:latin typeface="Comic Sans MS" panose="030F0702030302020204" pitchFamily="66" charset="0"/>
            </a:endParaRPr>
          </a:p>
        </p:txBody>
      </p:sp>
      <p:pic>
        <p:nvPicPr>
          <p:cNvPr id="4" name="Image 3" descr="Une image contenant intérieur&#10;&#10;Description générée automatiquement">
            <a:extLst>
              <a:ext uri="{FF2B5EF4-FFF2-40B4-BE49-F238E27FC236}">
                <a16:creationId xmlns:a16="http://schemas.microsoft.com/office/drawing/2014/main" id="{CBCB1A17-A8B9-442E-B301-F5CF0E307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686" y="1526815"/>
            <a:ext cx="2516005" cy="2495844"/>
          </a:xfrm>
          <a:prstGeom prst="rect">
            <a:avLst/>
          </a:prstGeom>
        </p:spPr>
      </p:pic>
      <p:pic>
        <p:nvPicPr>
          <p:cNvPr id="12" name="Image 11">
            <a:extLst>
              <a:ext uri="{FF2B5EF4-FFF2-40B4-BE49-F238E27FC236}">
                <a16:creationId xmlns:a16="http://schemas.microsoft.com/office/drawing/2014/main" id="{A33ED9E3-D959-416F-AC0B-7AF7866392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908618">
            <a:off x="6323075" y="795688"/>
            <a:ext cx="1872281" cy="3394582"/>
          </a:xfrm>
          <a:prstGeom prst="rect">
            <a:avLst/>
          </a:prstGeom>
        </p:spPr>
      </p:pic>
      <p:sp>
        <p:nvSpPr>
          <p:cNvPr id="13" name="ZoneTexte 12">
            <a:extLst>
              <a:ext uri="{FF2B5EF4-FFF2-40B4-BE49-F238E27FC236}">
                <a16:creationId xmlns:a16="http://schemas.microsoft.com/office/drawing/2014/main" id="{DEDF6DBE-F136-4D25-A620-4AE9728C7162}"/>
              </a:ext>
            </a:extLst>
          </p:cNvPr>
          <p:cNvSpPr txBox="1"/>
          <p:nvPr/>
        </p:nvSpPr>
        <p:spPr>
          <a:xfrm>
            <a:off x="219686" y="717476"/>
            <a:ext cx="2696130" cy="830997"/>
          </a:xfrm>
          <a:prstGeom prst="rect">
            <a:avLst/>
          </a:prstGeom>
          <a:noFill/>
        </p:spPr>
        <p:txBody>
          <a:bodyPr wrap="square" rtlCol="0">
            <a:spAutoFit/>
          </a:bodyPr>
          <a:lstStyle/>
          <a:p>
            <a:pPr algn="ctr"/>
            <a:r>
              <a:rPr lang="fr-FR" sz="1200" b="1" dirty="0">
                <a:latin typeface="Comic Sans MS" panose="030F0702030302020204" pitchFamily="66" charset="0"/>
              </a:rPr>
              <a:t>Activité pratique (Mitose) </a:t>
            </a:r>
            <a:r>
              <a:rPr lang="fr-FR" sz="1200" dirty="0">
                <a:latin typeface="Comic Sans MS" panose="030F0702030302020204" pitchFamily="66" charset="0"/>
              </a:rPr>
              <a:t>: coloration à l’orcéine acétique  et observation au microscope de </a:t>
            </a:r>
            <a:r>
              <a:rPr lang="fr-FR" sz="1200" b="1" dirty="0">
                <a:solidFill>
                  <a:srgbClr val="00B050"/>
                </a:solidFill>
                <a:latin typeface="Comic Sans MS" panose="030F0702030302020204" pitchFamily="66" charset="0"/>
              </a:rPr>
              <a:t>racines d’ail </a:t>
            </a:r>
          </a:p>
        </p:txBody>
      </p:sp>
      <p:sp>
        <p:nvSpPr>
          <p:cNvPr id="14" name="ZoneTexte 13">
            <a:extLst>
              <a:ext uri="{FF2B5EF4-FFF2-40B4-BE49-F238E27FC236}">
                <a16:creationId xmlns:a16="http://schemas.microsoft.com/office/drawing/2014/main" id="{C71EABAE-70B0-4DEA-AFD9-C6092383F665}"/>
              </a:ext>
            </a:extLst>
          </p:cNvPr>
          <p:cNvSpPr txBox="1"/>
          <p:nvPr/>
        </p:nvSpPr>
        <p:spPr>
          <a:xfrm>
            <a:off x="3409108" y="1548473"/>
            <a:ext cx="2143568" cy="830997"/>
          </a:xfrm>
          <a:prstGeom prst="rect">
            <a:avLst/>
          </a:prstGeom>
          <a:noFill/>
        </p:spPr>
        <p:txBody>
          <a:bodyPr wrap="square" rtlCol="0">
            <a:spAutoFit/>
          </a:bodyPr>
          <a:lstStyle/>
          <a:p>
            <a:pPr algn="ctr"/>
            <a:r>
              <a:rPr lang="fr-FR" sz="1200" dirty="0">
                <a:solidFill>
                  <a:srgbClr val="FF0000"/>
                </a:solidFill>
                <a:latin typeface="Comic Sans MS" panose="030F0702030302020204" pitchFamily="66" charset="0"/>
              </a:rPr>
              <a:t>Distinguer différents états de la cellule </a:t>
            </a:r>
            <a:r>
              <a:rPr lang="fr-FR" sz="1200" dirty="0">
                <a:latin typeface="Comic Sans MS" panose="030F0702030302020204" pitchFamily="66" charset="0"/>
              </a:rPr>
              <a:t>(chromosomes visibles ou noyau interphasique)</a:t>
            </a:r>
          </a:p>
        </p:txBody>
      </p:sp>
      <p:sp>
        <p:nvSpPr>
          <p:cNvPr id="15" name="ZoneTexte 14">
            <a:extLst>
              <a:ext uri="{FF2B5EF4-FFF2-40B4-BE49-F238E27FC236}">
                <a16:creationId xmlns:a16="http://schemas.microsoft.com/office/drawing/2014/main" id="{2361636E-A4E0-43B5-AE5F-5C02C94382B1}"/>
              </a:ext>
            </a:extLst>
          </p:cNvPr>
          <p:cNvSpPr txBox="1"/>
          <p:nvPr/>
        </p:nvSpPr>
        <p:spPr>
          <a:xfrm>
            <a:off x="3481481" y="784516"/>
            <a:ext cx="4547429" cy="461665"/>
          </a:xfrm>
          <a:prstGeom prst="rect">
            <a:avLst/>
          </a:prstGeom>
          <a:noFill/>
        </p:spPr>
        <p:txBody>
          <a:bodyPr wrap="square" rtlCol="0">
            <a:spAutoFit/>
          </a:bodyPr>
          <a:lstStyle/>
          <a:p>
            <a:pPr algn="ctr"/>
            <a:r>
              <a:rPr lang="fr-FR" sz="1200" dirty="0" smtClean="0">
                <a:latin typeface="Comic Sans MS" panose="030F0702030302020204" pitchFamily="66" charset="0"/>
              </a:rPr>
              <a:t>Comptage (Mesurim) </a:t>
            </a:r>
            <a:r>
              <a:rPr lang="fr-FR" sz="1200" dirty="0">
                <a:latin typeface="Comic Sans MS" panose="030F0702030302020204" pitchFamily="66" charset="0"/>
              </a:rPr>
              <a:t>: % de cellules en </a:t>
            </a:r>
            <a:r>
              <a:rPr lang="fr-FR" sz="1200" dirty="0" smtClean="0">
                <a:latin typeface="Comic Sans MS" panose="030F0702030302020204" pitchFamily="66" charset="0"/>
              </a:rPr>
              <a:t>mitose/en </a:t>
            </a:r>
            <a:r>
              <a:rPr lang="fr-FR" sz="1200" dirty="0">
                <a:latin typeface="Comic Sans MS" panose="030F0702030302020204" pitchFamily="66" charset="0"/>
              </a:rPr>
              <a:t>interphase -&gt; </a:t>
            </a:r>
            <a:r>
              <a:rPr lang="fr-FR" sz="1200" dirty="0">
                <a:solidFill>
                  <a:srgbClr val="FF0000"/>
                </a:solidFill>
                <a:latin typeface="Comic Sans MS" panose="030F0702030302020204" pitchFamily="66" charset="0"/>
              </a:rPr>
              <a:t>mitose durée courte / durée cycle cellulaire</a:t>
            </a:r>
          </a:p>
        </p:txBody>
      </p:sp>
      <p:sp>
        <p:nvSpPr>
          <p:cNvPr id="16" name="ZoneTexte 15">
            <a:extLst>
              <a:ext uri="{FF2B5EF4-FFF2-40B4-BE49-F238E27FC236}">
                <a16:creationId xmlns:a16="http://schemas.microsoft.com/office/drawing/2014/main" id="{61E669B8-8746-4852-8955-3136FED62933}"/>
              </a:ext>
            </a:extLst>
          </p:cNvPr>
          <p:cNvSpPr txBox="1"/>
          <p:nvPr/>
        </p:nvSpPr>
        <p:spPr>
          <a:xfrm>
            <a:off x="2962989" y="3062955"/>
            <a:ext cx="2113067" cy="830997"/>
          </a:xfrm>
          <a:prstGeom prst="rect">
            <a:avLst/>
          </a:prstGeom>
          <a:noFill/>
        </p:spPr>
        <p:txBody>
          <a:bodyPr wrap="square" rtlCol="0">
            <a:spAutoFit/>
          </a:bodyPr>
          <a:lstStyle/>
          <a:p>
            <a:pPr algn="ctr"/>
            <a:r>
              <a:rPr lang="fr-FR" sz="1200" dirty="0">
                <a:latin typeface="Comic Sans MS" panose="030F0702030302020204" pitchFamily="66" charset="0"/>
              </a:rPr>
              <a:t>Mesurer </a:t>
            </a:r>
            <a:r>
              <a:rPr lang="fr-FR" sz="1200" dirty="0" smtClean="0">
                <a:latin typeface="Comic Sans MS" panose="030F0702030302020204" pitchFamily="66" charset="0"/>
              </a:rPr>
              <a:t>(savoir-faire </a:t>
            </a:r>
            <a:r>
              <a:rPr lang="fr-FR" sz="1200" dirty="0">
                <a:latin typeface="Comic Sans MS" panose="030F0702030302020204" pitchFamily="66" charset="0"/>
              </a:rPr>
              <a:t>acquis en 2</a:t>
            </a:r>
            <a:r>
              <a:rPr lang="fr-FR" sz="1200" baseline="30000" dirty="0">
                <a:latin typeface="Comic Sans MS" panose="030F0702030302020204" pitchFamily="66" charset="0"/>
              </a:rPr>
              <a:t>nde</a:t>
            </a:r>
            <a:r>
              <a:rPr lang="fr-FR" sz="1200" dirty="0">
                <a:latin typeface="Comic Sans MS" panose="030F0702030302020204" pitchFamily="66" charset="0"/>
              </a:rPr>
              <a:t>) </a:t>
            </a:r>
            <a:r>
              <a:rPr lang="fr-FR" sz="1200" dirty="0" smtClean="0">
                <a:latin typeface="Comic Sans MS" panose="030F0702030302020204" pitchFamily="66" charset="0"/>
              </a:rPr>
              <a:t>taille d’une cellule, </a:t>
            </a:r>
            <a:r>
              <a:rPr lang="fr-FR" sz="1200" dirty="0">
                <a:latin typeface="Comic Sans MS" panose="030F0702030302020204" pitchFamily="66" charset="0"/>
              </a:rPr>
              <a:t>d’un </a:t>
            </a:r>
            <a:r>
              <a:rPr lang="fr-FR" sz="1200" dirty="0" smtClean="0">
                <a:latin typeface="Comic Sans MS" panose="030F0702030302020204" pitchFamily="66" charset="0"/>
              </a:rPr>
              <a:t>noyau et </a:t>
            </a:r>
            <a:r>
              <a:rPr lang="fr-FR" sz="1200" dirty="0">
                <a:latin typeface="Comic Sans MS" panose="030F0702030302020204" pitchFamily="66" charset="0"/>
              </a:rPr>
              <a:t>d’un </a:t>
            </a:r>
            <a:r>
              <a:rPr lang="fr-FR" sz="1200" dirty="0" smtClean="0">
                <a:latin typeface="Comic Sans MS" panose="030F0702030302020204" pitchFamily="66" charset="0"/>
              </a:rPr>
              <a:t>chromosome</a:t>
            </a:r>
            <a:endParaRPr lang="fr-FR" sz="1200" dirty="0">
              <a:latin typeface="Comic Sans MS" panose="030F0702030302020204" pitchFamily="66" charset="0"/>
            </a:endParaRPr>
          </a:p>
        </p:txBody>
      </p:sp>
      <p:sp>
        <p:nvSpPr>
          <p:cNvPr id="17" name="ZoneTexte 16">
            <a:extLst>
              <a:ext uri="{FF2B5EF4-FFF2-40B4-BE49-F238E27FC236}">
                <a16:creationId xmlns:a16="http://schemas.microsoft.com/office/drawing/2014/main" id="{14A696A2-14F1-43E7-86F7-C07CD22F160C}"/>
              </a:ext>
            </a:extLst>
          </p:cNvPr>
          <p:cNvSpPr txBox="1"/>
          <p:nvPr/>
        </p:nvSpPr>
        <p:spPr>
          <a:xfrm>
            <a:off x="7092280" y="4359976"/>
            <a:ext cx="1914551" cy="646331"/>
          </a:xfrm>
          <a:prstGeom prst="rect">
            <a:avLst/>
          </a:prstGeom>
          <a:noFill/>
        </p:spPr>
        <p:txBody>
          <a:bodyPr wrap="square" rtlCol="0">
            <a:spAutoFit/>
          </a:bodyPr>
          <a:lstStyle/>
          <a:p>
            <a:pPr algn="ctr"/>
            <a:r>
              <a:rPr lang="fr-FR" sz="1200" dirty="0">
                <a:latin typeface="Comic Sans MS" panose="030F0702030302020204" pitchFamily="66" charset="0"/>
              </a:rPr>
              <a:t>Mesurer diamètre ADN et distance entre deux nucléotides</a:t>
            </a:r>
          </a:p>
        </p:txBody>
      </p:sp>
      <p:sp>
        <p:nvSpPr>
          <p:cNvPr id="18" name="ZoneTexte 17">
            <a:extLst>
              <a:ext uri="{FF2B5EF4-FFF2-40B4-BE49-F238E27FC236}">
                <a16:creationId xmlns:a16="http://schemas.microsoft.com/office/drawing/2014/main" id="{5CB90759-A2F0-4F58-9954-C200B5D575F2}"/>
              </a:ext>
            </a:extLst>
          </p:cNvPr>
          <p:cNvSpPr txBox="1"/>
          <p:nvPr/>
        </p:nvSpPr>
        <p:spPr>
          <a:xfrm>
            <a:off x="7039669" y="5497995"/>
            <a:ext cx="2068835" cy="646331"/>
          </a:xfrm>
          <a:prstGeom prst="rect">
            <a:avLst/>
          </a:prstGeom>
          <a:noFill/>
        </p:spPr>
        <p:txBody>
          <a:bodyPr wrap="square" rtlCol="0">
            <a:spAutoFit/>
          </a:bodyPr>
          <a:lstStyle/>
          <a:p>
            <a:pPr algn="ctr"/>
            <a:r>
              <a:rPr lang="fr-FR" sz="1200" dirty="0">
                <a:latin typeface="Comic Sans MS" panose="030F0702030302020204" pitchFamily="66" charset="0"/>
              </a:rPr>
              <a:t>Évaluer nombre de nucléotides total si 2 mètres d’ADN/cellule</a:t>
            </a:r>
          </a:p>
        </p:txBody>
      </p:sp>
      <p:sp>
        <p:nvSpPr>
          <p:cNvPr id="19" name="ZoneTexte 18">
            <a:extLst>
              <a:ext uri="{FF2B5EF4-FFF2-40B4-BE49-F238E27FC236}">
                <a16:creationId xmlns:a16="http://schemas.microsoft.com/office/drawing/2014/main" id="{4A0CAB24-C017-48D9-A463-BC69E99FFCA8}"/>
              </a:ext>
            </a:extLst>
          </p:cNvPr>
          <p:cNvSpPr txBox="1"/>
          <p:nvPr/>
        </p:nvSpPr>
        <p:spPr>
          <a:xfrm>
            <a:off x="5346271" y="5157192"/>
            <a:ext cx="1746009" cy="1569660"/>
          </a:xfrm>
          <a:prstGeom prst="rect">
            <a:avLst/>
          </a:prstGeom>
          <a:noFill/>
        </p:spPr>
        <p:txBody>
          <a:bodyPr wrap="square" rtlCol="0">
            <a:spAutoFit/>
          </a:bodyPr>
          <a:lstStyle/>
          <a:p>
            <a:pPr algn="ctr"/>
            <a:r>
              <a:rPr lang="fr-FR" sz="1200" dirty="0">
                <a:latin typeface="Comic Sans MS" panose="030F0702030302020204" pitchFamily="66" charset="0"/>
              </a:rPr>
              <a:t>« Modéliser » l’ADN avec ficelle de 2 mm de diamètre (x10</a:t>
            </a:r>
            <a:r>
              <a:rPr lang="fr-FR" sz="1200" baseline="30000" dirty="0">
                <a:latin typeface="Comic Sans MS" panose="030F0702030302020204" pitchFamily="66" charset="0"/>
              </a:rPr>
              <a:t>6</a:t>
            </a:r>
            <a:r>
              <a:rPr lang="fr-FR" sz="1200" dirty="0">
                <a:latin typeface="Comic Sans MS" panose="030F0702030302020204" pitchFamily="66" charset="0"/>
              </a:rPr>
              <a:t>). Calculer sa longueur à cette échelle et la taille </a:t>
            </a:r>
            <a:r>
              <a:rPr lang="fr-FR" sz="1200" dirty="0" smtClean="0">
                <a:latin typeface="Comic Sans MS" panose="030F0702030302020204" pitchFamily="66" charset="0"/>
              </a:rPr>
              <a:t>d’un chromosome, de la cellule et du </a:t>
            </a:r>
            <a:r>
              <a:rPr lang="fr-FR" sz="1200" dirty="0">
                <a:latin typeface="Comic Sans MS" panose="030F0702030302020204" pitchFamily="66" charset="0"/>
              </a:rPr>
              <a:t>noyau</a:t>
            </a:r>
          </a:p>
        </p:txBody>
      </p:sp>
      <p:sp>
        <p:nvSpPr>
          <p:cNvPr id="20" name="ZoneTexte 19">
            <a:extLst>
              <a:ext uri="{FF2B5EF4-FFF2-40B4-BE49-F238E27FC236}">
                <a16:creationId xmlns:a16="http://schemas.microsoft.com/office/drawing/2014/main" id="{B9280384-A13B-4AE6-95A4-6BB50C512AE4}"/>
              </a:ext>
            </a:extLst>
          </p:cNvPr>
          <p:cNvSpPr txBox="1"/>
          <p:nvPr/>
        </p:nvSpPr>
        <p:spPr>
          <a:xfrm>
            <a:off x="211632" y="4165467"/>
            <a:ext cx="1944014" cy="461665"/>
          </a:xfrm>
          <a:prstGeom prst="rect">
            <a:avLst/>
          </a:prstGeom>
          <a:noFill/>
        </p:spPr>
        <p:txBody>
          <a:bodyPr wrap="square" rtlCol="0">
            <a:spAutoFit/>
          </a:bodyPr>
          <a:lstStyle/>
          <a:p>
            <a:pPr algn="ctr"/>
            <a:r>
              <a:rPr lang="fr-FR" sz="1200" b="1" dirty="0" smtClean="0">
                <a:latin typeface="Comic Sans MS" panose="030F0702030302020204" pitchFamily="66" charset="0"/>
              </a:rPr>
              <a:t>Docs </a:t>
            </a:r>
            <a:r>
              <a:rPr lang="fr-FR" sz="1200" b="1" dirty="0">
                <a:latin typeface="Comic Sans MS" panose="030F0702030302020204" pitchFamily="66" charset="0"/>
              </a:rPr>
              <a:t>complémentaires </a:t>
            </a:r>
            <a:r>
              <a:rPr lang="fr-FR" sz="1200" dirty="0">
                <a:latin typeface="Comic Sans MS" panose="030F0702030302020204" pitchFamily="66" charset="0"/>
              </a:rPr>
              <a:t>: microscopie </a:t>
            </a:r>
            <a:r>
              <a:rPr lang="fr-FR" sz="1200" dirty="0" smtClean="0">
                <a:latin typeface="Comic Sans MS" panose="030F0702030302020204" pitchFamily="66" charset="0"/>
              </a:rPr>
              <a:t>électronique</a:t>
            </a:r>
            <a:endParaRPr lang="fr-FR" sz="1200" dirty="0">
              <a:latin typeface="Comic Sans MS" panose="030F0702030302020204" pitchFamily="66" charset="0"/>
            </a:endParaRPr>
          </a:p>
        </p:txBody>
      </p:sp>
      <p:sp>
        <p:nvSpPr>
          <p:cNvPr id="21" name="ZoneTexte 20">
            <a:extLst>
              <a:ext uri="{FF2B5EF4-FFF2-40B4-BE49-F238E27FC236}">
                <a16:creationId xmlns:a16="http://schemas.microsoft.com/office/drawing/2014/main" id="{2701E133-F776-4AA6-AD94-1AB177E3C23E}"/>
              </a:ext>
            </a:extLst>
          </p:cNvPr>
          <p:cNvSpPr txBox="1"/>
          <p:nvPr/>
        </p:nvSpPr>
        <p:spPr>
          <a:xfrm>
            <a:off x="7402476" y="1548473"/>
            <a:ext cx="1819445" cy="461665"/>
          </a:xfrm>
          <a:prstGeom prst="rect">
            <a:avLst/>
          </a:prstGeom>
          <a:noFill/>
        </p:spPr>
        <p:txBody>
          <a:bodyPr wrap="square" rtlCol="0">
            <a:spAutoFit/>
          </a:bodyPr>
          <a:lstStyle/>
          <a:p>
            <a:pPr algn="ctr"/>
            <a:r>
              <a:rPr lang="fr-FR" sz="1200" b="1" dirty="0">
                <a:latin typeface="Comic Sans MS" panose="030F0702030302020204" pitchFamily="66" charset="0"/>
              </a:rPr>
              <a:t>Libmol </a:t>
            </a:r>
            <a:r>
              <a:rPr lang="fr-FR" sz="1200" dirty="0">
                <a:latin typeface="Comic Sans MS" panose="030F0702030302020204" pitchFamily="66" charset="0"/>
              </a:rPr>
              <a:t>: mesure de distance </a:t>
            </a:r>
          </a:p>
        </p:txBody>
      </p:sp>
      <p:cxnSp>
        <p:nvCxnSpPr>
          <p:cNvPr id="22" name="Connecteur droit avec flèche 21">
            <a:extLst>
              <a:ext uri="{FF2B5EF4-FFF2-40B4-BE49-F238E27FC236}">
                <a16:creationId xmlns:a16="http://schemas.microsoft.com/office/drawing/2014/main" id="{5D81B9E3-ACDC-4573-BBEF-006BFFDC2CFF}"/>
              </a:ext>
            </a:extLst>
          </p:cNvPr>
          <p:cNvCxnSpPr>
            <a:cxnSpLocks/>
          </p:cNvCxnSpPr>
          <p:nvPr/>
        </p:nvCxnSpPr>
        <p:spPr>
          <a:xfrm flipV="1">
            <a:off x="2871872" y="1844824"/>
            <a:ext cx="864737" cy="4320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80C7EF7-E731-4B04-83E3-51CF4F74EF49}"/>
              </a:ext>
            </a:extLst>
          </p:cNvPr>
          <p:cNvCxnSpPr>
            <a:cxnSpLocks/>
          </p:cNvCxnSpPr>
          <p:nvPr/>
        </p:nvCxnSpPr>
        <p:spPr>
          <a:xfrm flipV="1">
            <a:off x="2871872" y="1015349"/>
            <a:ext cx="665583" cy="6482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DBAD95BD-1CE2-4A7B-BE68-11FFCF47E172}"/>
              </a:ext>
            </a:extLst>
          </p:cNvPr>
          <p:cNvCxnSpPr>
            <a:cxnSpLocks/>
          </p:cNvCxnSpPr>
          <p:nvPr/>
        </p:nvCxnSpPr>
        <p:spPr>
          <a:xfrm flipV="1">
            <a:off x="3291371" y="4022659"/>
            <a:ext cx="560549" cy="3201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6C92CBC-E83D-457F-9B9E-FD08F9618FDF}"/>
              </a:ext>
            </a:extLst>
          </p:cNvPr>
          <p:cNvCxnSpPr>
            <a:cxnSpLocks/>
          </p:cNvCxnSpPr>
          <p:nvPr/>
        </p:nvCxnSpPr>
        <p:spPr>
          <a:xfrm flipH="1">
            <a:off x="6694487" y="4627132"/>
            <a:ext cx="4499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3C3A41F-640B-4B54-9DFF-9632D709A159}"/>
              </a:ext>
            </a:extLst>
          </p:cNvPr>
          <p:cNvCxnSpPr>
            <a:cxnSpLocks/>
          </p:cNvCxnSpPr>
          <p:nvPr/>
        </p:nvCxnSpPr>
        <p:spPr>
          <a:xfrm>
            <a:off x="8049555" y="5006307"/>
            <a:ext cx="0" cy="4450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5837F0A6-E422-4437-8182-6F68B7DE900C}"/>
              </a:ext>
            </a:extLst>
          </p:cNvPr>
          <p:cNvCxnSpPr>
            <a:cxnSpLocks/>
          </p:cNvCxnSpPr>
          <p:nvPr/>
        </p:nvCxnSpPr>
        <p:spPr>
          <a:xfrm>
            <a:off x="2871872" y="2537416"/>
            <a:ext cx="820793" cy="487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8FAED98-6D07-4E2D-9CDC-90A61B77323A}"/>
              </a:ext>
            </a:extLst>
          </p:cNvPr>
          <p:cNvCxnSpPr>
            <a:cxnSpLocks/>
          </p:cNvCxnSpPr>
          <p:nvPr/>
        </p:nvCxnSpPr>
        <p:spPr>
          <a:xfrm>
            <a:off x="5076056" y="3490261"/>
            <a:ext cx="576064" cy="4036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80618A4-F624-40C2-93D4-55E346EF7B5F}"/>
              </a:ext>
            </a:extLst>
          </p:cNvPr>
          <p:cNvCxnSpPr>
            <a:cxnSpLocks/>
          </p:cNvCxnSpPr>
          <p:nvPr/>
        </p:nvCxnSpPr>
        <p:spPr>
          <a:xfrm>
            <a:off x="8015324" y="3809406"/>
            <a:ext cx="0" cy="507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F47D4E77-27F5-4583-AEBD-AE6082FAD37A}"/>
              </a:ext>
            </a:extLst>
          </p:cNvPr>
          <p:cNvSpPr txBox="1"/>
          <p:nvPr/>
        </p:nvSpPr>
        <p:spPr>
          <a:xfrm>
            <a:off x="5065596" y="3961541"/>
            <a:ext cx="1580963" cy="923330"/>
          </a:xfrm>
          <a:prstGeom prst="rect">
            <a:avLst/>
          </a:prstGeom>
          <a:noFill/>
        </p:spPr>
        <p:txBody>
          <a:bodyPr wrap="square" rtlCol="0">
            <a:spAutoFit/>
          </a:bodyPr>
          <a:lstStyle/>
          <a:p>
            <a:pPr algn="ctr"/>
            <a:r>
              <a:rPr lang="fr-FR" sz="1200" dirty="0">
                <a:solidFill>
                  <a:srgbClr val="FF0000"/>
                </a:solidFill>
                <a:latin typeface="Comic Sans MS" panose="030F0702030302020204" pitchFamily="66" charset="0"/>
              </a:rPr>
              <a:t>Évaluer </a:t>
            </a:r>
            <a:r>
              <a:rPr lang="fr-FR" sz="1200" dirty="0" smtClean="0">
                <a:solidFill>
                  <a:srgbClr val="FF0000"/>
                </a:solidFill>
                <a:latin typeface="Comic Sans MS" panose="030F0702030302020204" pitchFamily="66" charset="0"/>
              </a:rPr>
              <a:t>la condensation</a:t>
            </a:r>
          </a:p>
          <a:p>
            <a:pPr algn="ctr"/>
            <a:r>
              <a:rPr lang="fr-FR" sz="1000" i="1" dirty="0" smtClean="0">
                <a:latin typeface="Comic Sans MS" panose="030F0702030302020204" pitchFamily="66" charset="0"/>
              </a:rPr>
              <a:t>(2m d’ADN réparti dans 46 chromosomes de taille moyenne) </a:t>
            </a:r>
            <a:endParaRPr lang="fr-FR" sz="1000" i="1" dirty="0">
              <a:latin typeface="Comic Sans MS" panose="030F0702030302020204" pitchFamily="66" charset="0"/>
            </a:endParaRPr>
          </a:p>
        </p:txBody>
      </p:sp>
      <p:cxnSp>
        <p:nvCxnSpPr>
          <p:cNvPr id="31" name="Connecteur droit avec flèche 30">
            <a:extLst>
              <a:ext uri="{FF2B5EF4-FFF2-40B4-BE49-F238E27FC236}">
                <a16:creationId xmlns:a16="http://schemas.microsoft.com/office/drawing/2014/main" id="{2DF4B0F1-793C-4A7B-9806-D591C7241675}"/>
              </a:ext>
            </a:extLst>
          </p:cNvPr>
          <p:cNvCxnSpPr>
            <a:cxnSpLocks/>
          </p:cNvCxnSpPr>
          <p:nvPr/>
        </p:nvCxnSpPr>
        <p:spPr>
          <a:xfrm flipH="1">
            <a:off x="7092280" y="4958733"/>
            <a:ext cx="467948" cy="343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ésultat de recherche d'images pour &quot;chromosome microscope électronique&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0684" y="4423206"/>
            <a:ext cx="2559451" cy="1116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hromosome microscope électronique&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632" y="4733187"/>
            <a:ext cx="1902257" cy="1859024"/>
          </a:xfrm>
          <a:prstGeom prst="rect">
            <a:avLst/>
          </a:prstGeom>
          <a:noFill/>
          <a:extLst>
            <a:ext uri="{909E8E84-426E-40DD-AFC4-6F175D3DCCD1}">
              <a14:hiddenFill xmlns:a14="http://schemas.microsoft.com/office/drawing/2010/main">
                <a:solidFill>
                  <a:srgbClr val="FFFFFF"/>
                </a:solidFill>
              </a14:hiddenFill>
            </a:ext>
          </a:extLst>
        </p:spPr>
      </p:pic>
      <p:sp>
        <p:nvSpPr>
          <p:cNvPr id="60" name="ZoneTexte 59">
            <a:extLst>
              <a:ext uri="{FF2B5EF4-FFF2-40B4-BE49-F238E27FC236}">
                <a16:creationId xmlns:a16="http://schemas.microsoft.com/office/drawing/2014/main" id="{F47D4E77-27F5-4583-AEBD-AE6082FAD37A}"/>
              </a:ext>
            </a:extLst>
          </p:cNvPr>
          <p:cNvSpPr txBox="1"/>
          <p:nvPr/>
        </p:nvSpPr>
        <p:spPr>
          <a:xfrm>
            <a:off x="2194753" y="5574940"/>
            <a:ext cx="2595236" cy="246221"/>
          </a:xfrm>
          <a:prstGeom prst="rect">
            <a:avLst/>
          </a:prstGeom>
          <a:noFill/>
        </p:spPr>
        <p:txBody>
          <a:bodyPr wrap="square" rtlCol="0">
            <a:spAutoFit/>
          </a:bodyPr>
          <a:lstStyle/>
          <a:p>
            <a:pPr algn="ctr"/>
            <a:r>
              <a:rPr lang="fr-FR" sz="1000" i="1" dirty="0" smtClean="0">
                <a:latin typeface="Comic Sans MS" panose="030F0702030302020204" pitchFamily="66" charset="0"/>
              </a:rPr>
              <a:t>Chromosome de taille moyenne (2,8 </a:t>
            </a:r>
            <a:r>
              <a:rPr lang="el-GR" sz="1000" i="1" dirty="0" smtClean="0">
                <a:latin typeface="Comic Sans MS" panose="030F0702030302020204" pitchFamily="66" charset="0"/>
              </a:rPr>
              <a:t>μ</a:t>
            </a:r>
            <a:r>
              <a:rPr lang="fr-FR" sz="1000" i="1" dirty="0" smtClean="0">
                <a:latin typeface="Comic Sans MS" panose="030F0702030302020204" pitchFamily="66" charset="0"/>
              </a:rPr>
              <a:t>m) </a:t>
            </a:r>
            <a:endParaRPr lang="fr-FR" sz="1000" i="1" dirty="0">
              <a:latin typeface="Comic Sans MS" panose="030F0702030302020204" pitchFamily="66" charset="0"/>
            </a:endParaRPr>
          </a:p>
        </p:txBody>
      </p:sp>
      <p:sp>
        <p:nvSpPr>
          <p:cNvPr id="75" name="ZoneTexte 74">
            <a:extLst>
              <a:ext uri="{FF2B5EF4-FFF2-40B4-BE49-F238E27FC236}">
                <a16:creationId xmlns:a16="http://schemas.microsoft.com/office/drawing/2014/main" id="{F47D4E77-27F5-4583-AEBD-AE6082FAD37A}"/>
              </a:ext>
            </a:extLst>
          </p:cNvPr>
          <p:cNvSpPr txBox="1"/>
          <p:nvPr/>
        </p:nvSpPr>
        <p:spPr>
          <a:xfrm>
            <a:off x="2226620" y="5894277"/>
            <a:ext cx="2932090" cy="830997"/>
          </a:xfrm>
          <a:prstGeom prst="rect">
            <a:avLst/>
          </a:prstGeom>
          <a:noFill/>
        </p:spPr>
        <p:txBody>
          <a:bodyPr wrap="square" rtlCol="0">
            <a:spAutoFit/>
          </a:bodyPr>
          <a:lstStyle/>
          <a:p>
            <a:pPr algn="ctr"/>
            <a:r>
              <a:rPr lang="fr-FR" sz="1200" u="sng" dirty="0" smtClean="0">
                <a:solidFill>
                  <a:srgbClr val="0070C0"/>
                </a:solidFill>
                <a:latin typeface="Comic Sans MS" panose="030F0702030302020204" pitchFamily="66" charset="0"/>
              </a:rPr>
              <a:t>Condensation</a:t>
            </a:r>
          </a:p>
          <a:p>
            <a:pPr algn="ctr"/>
            <a:r>
              <a:rPr lang="fr-FR" sz="1200" dirty="0" smtClean="0">
                <a:solidFill>
                  <a:srgbClr val="0070C0"/>
                </a:solidFill>
                <a:latin typeface="Comic Sans MS" panose="030F0702030302020204" pitchFamily="66" charset="0"/>
              </a:rPr>
              <a:t>2,8 X46 = 128,8 </a:t>
            </a:r>
            <a:r>
              <a:rPr lang="el-GR" sz="1200" i="1" dirty="0">
                <a:solidFill>
                  <a:srgbClr val="0070C0"/>
                </a:solidFill>
                <a:latin typeface="Comic Sans MS" panose="030F0702030302020204" pitchFamily="66" charset="0"/>
              </a:rPr>
              <a:t>μ</a:t>
            </a:r>
            <a:r>
              <a:rPr lang="fr-FR" sz="1200" i="1" dirty="0" smtClean="0">
                <a:solidFill>
                  <a:srgbClr val="0070C0"/>
                </a:solidFill>
                <a:latin typeface="Comic Sans MS" panose="030F0702030302020204" pitchFamily="66" charset="0"/>
              </a:rPr>
              <a:t>m</a:t>
            </a:r>
          </a:p>
          <a:p>
            <a:pPr algn="ctr"/>
            <a:r>
              <a:rPr lang="fr-FR" sz="1200" i="1" dirty="0" smtClean="0">
                <a:solidFill>
                  <a:srgbClr val="0070C0"/>
                </a:solidFill>
                <a:latin typeface="Comic Sans MS" panose="030F0702030302020204" pitchFamily="66" charset="0"/>
              </a:rPr>
              <a:t>Les chromosomes sont environ 15500 fois plus petits que l’ADN décondensé)</a:t>
            </a:r>
            <a:r>
              <a:rPr lang="fr-FR" sz="1200" dirty="0" smtClean="0">
                <a:latin typeface="Comic Sans MS" panose="030F0702030302020204" pitchFamily="66" charset="0"/>
              </a:rPr>
              <a:t> </a:t>
            </a:r>
          </a:p>
        </p:txBody>
      </p:sp>
      <p:sp>
        <p:nvSpPr>
          <p:cNvPr id="76" name="ZoneTexte 75">
            <a:extLst>
              <a:ext uri="{FF2B5EF4-FFF2-40B4-BE49-F238E27FC236}">
                <a16:creationId xmlns:a16="http://schemas.microsoft.com/office/drawing/2014/main" id="{F47D4E77-27F5-4583-AEBD-AE6082FAD37A}"/>
              </a:ext>
            </a:extLst>
          </p:cNvPr>
          <p:cNvSpPr txBox="1"/>
          <p:nvPr/>
        </p:nvSpPr>
        <p:spPr>
          <a:xfrm>
            <a:off x="6646559" y="6144324"/>
            <a:ext cx="2932090" cy="276999"/>
          </a:xfrm>
          <a:prstGeom prst="rect">
            <a:avLst/>
          </a:prstGeom>
          <a:noFill/>
        </p:spPr>
        <p:txBody>
          <a:bodyPr wrap="square" rtlCol="0">
            <a:spAutoFit/>
          </a:bodyPr>
          <a:lstStyle/>
          <a:p>
            <a:pPr algn="ctr"/>
            <a:r>
              <a:rPr lang="fr-FR" sz="1200" dirty="0" smtClean="0">
                <a:solidFill>
                  <a:srgbClr val="0070C0"/>
                </a:solidFill>
                <a:latin typeface="Comic Sans MS" panose="030F0702030302020204" pitchFamily="66" charset="0"/>
              </a:rPr>
              <a:t>(Environ 5 x 10</a:t>
            </a:r>
            <a:r>
              <a:rPr lang="fr-FR" sz="1200" baseline="30000" dirty="0" smtClean="0">
                <a:solidFill>
                  <a:srgbClr val="0070C0"/>
                </a:solidFill>
                <a:latin typeface="Comic Sans MS" panose="030F0702030302020204" pitchFamily="66" charset="0"/>
              </a:rPr>
              <a:t>9</a:t>
            </a:r>
            <a:r>
              <a:rPr lang="fr-FR" sz="1200" dirty="0" smtClean="0">
                <a:solidFill>
                  <a:srgbClr val="0070C0"/>
                </a:solidFill>
                <a:latin typeface="Comic Sans MS" panose="030F0702030302020204" pitchFamily="66" charset="0"/>
              </a:rPr>
              <a:t>) </a:t>
            </a:r>
          </a:p>
        </p:txBody>
      </p:sp>
    </p:spTree>
    <p:extLst>
      <p:ext uri="{BB962C8B-B14F-4D97-AF65-F5344CB8AC3E}">
        <p14:creationId xmlns:p14="http://schemas.microsoft.com/office/powerpoint/2010/main" val="1908704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283" y="260648"/>
            <a:ext cx="2568510"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ctr"/>
            <a:r>
              <a:rPr lang="fr-FR" dirty="0" smtClean="0">
                <a:latin typeface="Comic Sans MS" panose="030F0702030302020204" pitchFamily="66" charset="0"/>
              </a:rPr>
              <a:t>mitose / méiose</a:t>
            </a:r>
            <a:endParaRPr lang="fr-FR" dirty="0">
              <a:latin typeface="Comic Sans MS" panose="030F0702030302020204" pitchFamily="66" charset="0"/>
            </a:endParaRPr>
          </a:p>
        </p:txBody>
      </p:sp>
      <p:sp>
        <p:nvSpPr>
          <p:cNvPr id="3" name="ZoneTexte 2">
            <a:extLst>
              <a:ext uri="{FF2B5EF4-FFF2-40B4-BE49-F238E27FC236}">
                <a16:creationId xmlns:a16="http://schemas.microsoft.com/office/drawing/2014/main" id="{DEDF6DBE-F136-4D25-A620-4AE9728C7162}"/>
              </a:ext>
            </a:extLst>
          </p:cNvPr>
          <p:cNvSpPr txBox="1"/>
          <p:nvPr/>
        </p:nvSpPr>
        <p:spPr>
          <a:xfrm>
            <a:off x="323528" y="1052736"/>
            <a:ext cx="1563193" cy="1384995"/>
          </a:xfrm>
          <a:prstGeom prst="rect">
            <a:avLst/>
          </a:prstGeom>
          <a:noFill/>
        </p:spPr>
        <p:txBody>
          <a:bodyPr wrap="square" rtlCol="0">
            <a:spAutoFit/>
          </a:bodyPr>
          <a:lstStyle/>
          <a:p>
            <a:pPr algn="ctr"/>
            <a:r>
              <a:rPr lang="fr-FR" sz="1200" b="1" dirty="0">
                <a:latin typeface="Comic Sans MS" panose="030F0702030302020204" pitchFamily="66" charset="0"/>
              </a:rPr>
              <a:t>Activité pratique (Mitose) </a:t>
            </a:r>
            <a:r>
              <a:rPr lang="fr-FR" sz="1200" dirty="0">
                <a:latin typeface="Comic Sans MS" panose="030F0702030302020204" pitchFamily="66" charset="0"/>
              </a:rPr>
              <a:t>: coloration à l’orcéine acétique  et observation au microscope de </a:t>
            </a:r>
            <a:r>
              <a:rPr lang="fr-FR" sz="1200" b="1" dirty="0">
                <a:solidFill>
                  <a:srgbClr val="00B050"/>
                </a:solidFill>
                <a:latin typeface="Comic Sans MS" panose="030F0702030302020204" pitchFamily="66" charset="0"/>
              </a:rPr>
              <a:t>racines d’ail </a:t>
            </a:r>
          </a:p>
        </p:txBody>
      </p:sp>
      <p:sp>
        <p:nvSpPr>
          <p:cNvPr id="4" name="ZoneTexte 3">
            <a:extLst>
              <a:ext uri="{FF2B5EF4-FFF2-40B4-BE49-F238E27FC236}">
                <a16:creationId xmlns:a16="http://schemas.microsoft.com/office/drawing/2014/main" id="{DEDF6DBE-F136-4D25-A620-4AE9728C7162}"/>
              </a:ext>
            </a:extLst>
          </p:cNvPr>
          <p:cNvSpPr txBox="1"/>
          <p:nvPr/>
        </p:nvSpPr>
        <p:spPr>
          <a:xfrm>
            <a:off x="3563888" y="1067247"/>
            <a:ext cx="2232248" cy="461665"/>
          </a:xfrm>
          <a:prstGeom prst="rect">
            <a:avLst/>
          </a:prstGeom>
          <a:noFill/>
        </p:spPr>
        <p:txBody>
          <a:bodyPr wrap="square" rtlCol="0">
            <a:spAutoFit/>
          </a:bodyPr>
          <a:lstStyle/>
          <a:p>
            <a:pPr algn="ctr"/>
            <a:r>
              <a:rPr lang="fr-FR" sz="1200" b="1" dirty="0" smtClean="0">
                <a:solidFill>
                  <a:srgbClr val="FF0000"/>
                </a:solidFill>
                <a:latin typeface="Comic Sans MS" panose="030F0702030302020204" pitchFamily="66" charset="0"/>
              </a:rPr>
              <a:t>Repérer les différentes phases de la mitose</a:t>
            </a:r>
            <a:endParaRPr lang="fr-FR" sz="1200" b="1" dirty="0">
              <a:solidFill>
                <a:srgbClr val="FF0000"/>
              </a:solidFill>
              <a:latin typeface="Comic Sans MS" panose="030F0702030302020204" pitchFamily="66" charset="0"/>
            </a:endParaRPr>
          </a:p>
        </p:txBody>
      </p:sp>
      <p:cxnSp>
        <p:nvCxnSpPr>
          <p:cNvPr id="5" name="Connecteur droit avec flèche 4">
            <a:extLst>
              <a:ext uri="{FF2B5EF4-FFF2-40B4-BE49-F238E27FC236}">
                <a16:creationId xmlns:a16="http://schemas.microsoft.com/office/drawing/2014/main" id="{A80C7EF7-E731-4B04-83E3-51CF4F74EF49}"/>
              </a:ext>
            </a:extLst>
          </p:cNvPr>
          <p:cNvCxnSpPr>
            <a:cxnSpLocks/>
          </p:cNvCxnSpPr>
          <p:nvPr/>
        </p:nvCxnSpPr>
        <p:spPr>
          <a:xfrm flipV="1">
            <a:off x="1872621" y="1298080"/>
            <a:ext cx="182118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03C8FF4-B19D-42B6-852F-89D5B9B0EE7D}"/>
              </a:ext>
            </a:extLst>
          </p:cNvPr>
          <p:cNvSpPr txBox="1"/>
          <p:nvPr/>
        </p:nvSpPr>
        <p:spPr>
          <a:xfrm>
            <a:off x="323528" y="2852936"/>
            <a:ext cx="1563193" cy="1754326"/>
          </a:xfrm>
          <a:prstGeom prst="rect">
            <a:avLst/>
          </a:prstGeom>
          <a:noFill/>
        </p:spPr>
        <p:txBody>
          <a:bodyPr wrap="square" rtlCol="0">
            <a:spAutoFit/>
          </a:bodyPr>
          <a:lstStyle/>
          <a:p>
            <a:pPr algn="ctr"/>
            <a:r>
              <a:rPr lang="fr-FR" sz="1200" b="1" dirty="0">
                <a:latin typeface="Comic Sans MS" panose="030F0702030302020204" pitchFamily="66" charset="0"/>
              </a:rPr>
              <a:t>Activité pratique (Méiose) </a:t>
            </a:r>
            <a:r>
              <a:rPr lang="fr-FR" sz="1200" dirty="0">
                <a:latin typeface="Comic Sans MS" panose="030F0702030302020204" pitchFamily="66" charset="0"/>
              </a:rPr>
              <a:t>: cellules mères du </a:t>
            </a:r>
            <a:r>
              <a:rPr lang="fr-FR" sz="1200" b="1" dirty="0">
                <a:solidFill>
                  <a:srgbClr val="00B050"/>
                </a:solidFill>
                <a:latin typeface="Comic Sans MS" panose="030F0702030302020204" pitchFamily="66" charset="0"/>
              </a:rPr>
              <a:t>pollen de fleur d’ail des ours</a:t>
            </a:r>
          </a:p>
          <a:p>
            <a:pPr algn="ctr"/>
            <a:r>
              <a:rPr lang="fr-FR" sz="1200" dirty="0">
                <a:latin typeface="Comic Sans MS" panose="030F0702030302020204" pitchFamily="66" charset="0"/>
                <a:hlinkClick r:id="rId2"/>
              </a:rPr>
              <a:t>https://planet-vie.ens.fr/article/1512/meiose-plante-fleur</a:t>
            </a:r>
            <a:r>
              <a:rPr lang="fr-FR" sz="1200" dirty="0">
                <a:latin typeface="Comic Sans MS" panose="030F0702030302020204" pitchFamily="66" charset="0"/>
              </a:rPr>
              <a:t> </a:t>
            </a:r>
          </a:p>
        </p:txBody>
      </p:sp>
      <p:pic>
        <p:nvPicPr>
          <p:cNvPr id="9" name="Image 8" descr="Une image contenant alimentation&#10;&#10;Description générée automatiquement">
            <a:extLst>
              <a:ext uri="{FF2B5EF4-FFF2-40B4-BE49-F238E27FC236}">
                <a16:creationId xmlns:a16="http://schemas.microsoft.com/office/drawing/2014/main" id="{87D305A4-860C-4B68-B00F-777CB87152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3990" y="4734569"/>
            <a:ext cx="1219200" cy="1219200"/>
          </a:xfrm>
          <a:prstGeom prst="rect">
            <a:avLst/>
          </a:prstGeom>
        </p:spPr>
      </p:pic>
      <p:sp>
        <p:nvSpPr>
          <p:cNvPr id="10" name="Rectangle 9"/>
          <p:cNvSpPr/>
          <p:nvPr/>
        </p:nvSpPr>
        <p:spPr>
          <a:xfrm>
            <a:off x="203163" y="6101848"/>
            <a:ext cx="4572000" cy="646331"/>
          </a:xfrm>
          <a:prstGeom prst="rect">
            <a:avLst/>
          </a:prstGeom>
        </p:spPr>
        <p:txBody>
          <a:bodyPr>
            <a:spAutoFit/>
          </a:bodyPr>
          <a:lstStyle/>
          <a:p>
            <a:r>
              <a:rPr lang="fr-FR" sz="1200" dirty="0">
                <a:latin typeface="Comic Sans MS" panose="030F0702030302020204" pitchFamily="66" charset="0"/>
              </a:rPr>
              <a:t>L’ail des ours est une plante </a:t>
            </a:r>
            <a:r>
              <a:rPr lang="fr-FR" sz="1200" dirty="0" smtClean="0">
                <a:latin typeface="Comic Sans MS" panose="030F0702030302020204" pitchFamily="66" charset="0"/>
              </a:rPr>
              <a:t>qui </a:t>
            </a:r>
            <a:r>
              <a:rPr lang="fr-FR" sz="1200" dirty="0">
                <a:latin typeface="Comic Sans MS" panose="030F0702030302020204" pitchFamily="66" charset="0"/>
              </a:rPr>
              <a:t>fleurit en juin-juillet dans les lieux </a:t>
            </a:r>
            <a:r>
              <a:rPr lang="fr-FR" sz="1200" dirty="0" smtClean="0">
                <a:latin typeface="Comic Sans MS" panose="030F0702030302020204" pitchFamily="66" charset="0"/>
              </a:rPr>
              <a:t>humides. </a:t>
            </a:r>
            <a:r>
              <a:rPr lang="fr-FR" sz="1200" dirty="0">
                <a:latin typeface="Comic Sans MS" panose="030F0702030302020204" pitchFamily="66" charset="0"/>
              </a:rPr>
              <a:t>L</a:t>
            </a:r>
            <a:r>
              <a:rPr lang="fr-FR" sz="1200" dirty="0" smtClean="0">
                <a:latin typeface="Comic Sans MS" panose="030F0702030302020204" pitchFamily="66" charset="0"/>
              </a:rPr>
              <a:t>es méioses se </a:t>
            </a:r>
            <a:r>
              <a:rPr lang="fr-FR" sz="1200" dirty="0">
                <a:latin typeface="Comic Sans MS" panose="030F0702030302020204" pitchFamily="66" charset="0"/>
              </a:rPr>
              <a:t>déroulent </a:t>
            </a:r>
            <a:r>
              <a:rPr lang="fr-FR" sz="1200" dirty="0" smtClean="0">
                <a:latin typeface="Comic Sans MS" panose="030F0702030302020204" pitchFamily="66" charset="0"/>
              </a:rPr>
              <a:t>donc fin </a:t>
            </a:r>
            <a:r>
              <a:rPr lang="fr-FR" sz="1200" dirty="0">
                <a:latin typeface="Comic Sans MS" panose="030F0702030302020204" pitchFamily="66" charset="0"/>
              </a:rPr>
              <a:t>mars, lors de la sortie de terre de la hampe florale</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329" y="3187174"/>
            <a:ext cx="136683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7607" y="4770695"/>
            <a:ext cx="1166203" cy="93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779912" y="3548870"/>
            <a:ext cx="2556978" cy="1938992"/>
          </a:xfrm>
          <a:prstGeom prst="rect">
            <a:avLst/>
          </a:prstGeom>
        </p:spPr>
        <p:txBody>
          <a:bodyPr wrap="square">
            <a:spAutoFit/>
          </a:bodyPr>
          <a:lstStyle/>
          <a:p>
            <a:r>
              <a:rPr lang="fr-FR" sz="1200" dirty="0" smtClean="0">
                <a:latin typeface="Comic Sans MS" panose="030F0702030302020204" pitchFamily="66" charset="0"/>
              </a:rPr>
              <a:t>Placer une jeune étamine </a:t>
            </a:r>
            <a:r>
              <a:rPr lang="fr-FR" sz="1200" dirty="0">
                <a:latin typeface="Comic Sans MS" panose="030F0702030302020204" pitchFamily="66" charset="0"/>
              </a:rPr>
              <a:t>dans </a:t>
            </a:r>
            <a:r>
              <a:rPr lang="fr-FR" sz="1200" dirty="0" smtClean="0">
                <a:latin typeface="Comic Sans MS" panose="030F0702030302020204" pitchFamily="66" charset="0"/>
              </a:rPr>
              <a:t>une </a:t>
            </a:r>
            <a:r>
              <a:rPr lang="fr-FR" sz="1200" dirty="0">
                <a:latin typeface="Comic Sans MS" panose="030F0702030302020204" pitchFamily="66" charset="0"/>
              </a:rPr>
              <a:t>solution </a:t>
            </a:r>
            <a:r>
              <a:rPr lang="fr-FR" sz="1200" dirty="0" smtClean="0">
                <a:latin typeface="Comic Sans MS" panose="030F0702030302020204" pitchFamily="66" charset="0"/>
              </a:rPr>
              <a:t>colorante (exemple: carmin acétique) pendant 5 à 10 minutes. Placer sur une lame, recouvrir d’une </a:t>
            </a:r>
            <a:r>
              <a:rPr lang="fr-FR" sz="1200" dirty="0">
                <a:latin typeface="Comic Sans MS" panose="030F0702030302020204" pitchFamily="66" charset="0"/>
              </a:rPr>
              <a:t>lamelle et écraser </a:t>
            </a:r>
            <a:r>
              <a:rPr lang="fr-FR" sz="1200" dirty="0" smtClean="0">
                <a:latin typeface="Comic Sans MS" panose="030F0702030302020204" pitchFamily="66" charset="0"/>
              </a:rPr>
              <a:t>délicatement l’étamine. Lors </a:t>
            </a:r>
            <a:r>
              <a:rPr lang="fr-FR" sz="1200" dirty="0">
                <a:latin typeface="Comic Sans MS" panose="030F0702030302020204" pitchFamily="66" charset="0"/>
              </a:rPr>
              <a:t>de l’écrasement des loges de l’anthère entre lame et lamelle, les </a:t>
            </a:r>
            <a:r>
              <a:rPr lang="fr-FR" sz="1200" dirty="0" smtClean="0">
                <a:latin typeface="Comic Sans MS" panose="030F0702030302020204" pitchFamily="66" charset="0"/>
              </a:rPr>
              <a:t>cellules mères du pollen </a:t>
            </a:r>
            <a:r>
              <a:rPr lang="fr-FR" sz="1200" dirty="0">
                <a:latin typeface="Comic Sans MS" panose="030F0702030302020204" pitchFamily="66" charset="0"/>
              </a:rPr>
              <a:t>sont </a:t>
            </a:r>
            <a:r>
              <a:rPr lang="fr-FR" sz="1200" dirty="0" smtClean="0">
                <a:latin typeface="Comic Sans MS" panose="030F0702030302020204" pitchFamily="66" charset="0"/>
              </a:rPr>
              <a:t>éjectées.</a:t>
            </a:r>
            <a:endParaRPr lang="fr-FR" sz="1200" dirty="0">
              <a:latin typeface="Comic Sans MS" panose="030F0702030302020204" pitchFamily="66" charset="0"/>
            </a:endParaRPr>
          </a:p>
        </p:txBody>
      </p:sp>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92390" y="1609374"/>
            <a:ext cx="1692969" cy="130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57106" y="3230264"/>
            <a:ext cx="1763539" cy="126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48064" y="6019511"/>
            <a:ext cx="3888432" cy="646331"/>
          </a:xfrm>
          <a:prstGeom prst="rect">
            <a:avLst/>
          </a:prstGeom>
        </p:spPr>
        <p:txBody>
          <a:bodyPr wrap="square">
            <a:spAutoFit/>
          </a:bodyPr>
          <a:lstStyle/>
          <a:p>
            <a:r>
              <a:rPr lang="fr-FR" sz="1200" dirty="0" smtClean="0">
                <a:latin typeface="Comic Sans MS" panose="030F0702030302020204" pitchFamily="66" charset="0"/>
              </a:rPr>
              <a:t>Fixer les inflorescences pour les conserver le matériel 1 à 2 ans. </a:t>
            </a:r>
          </a:p>
          <a:p>
            <a:r>
              <a:rPr lang="fr-FR" sz="1200" dirty="0" smtClean="0">
                <a:latin typeface="Comic Sans MS" panose="030F0702030302020204" pitchFamily="66" charset="0"/>
              </a:rPr>
              <a:t>De plus, cela rend l’écrasement plus facile.</a:t>
            </a:r>
          </a:p>
        </p:txBody>
      </p:sp>
      <p:pic>
        <p:nvPicPr>
          <p:cNvPr id="2055" name="Picture 7" descr="Résultat de recherche d'images pour &quot;ail des ours&qu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2100" y="4649976"/>
            <a:ext cx="1826047" cy="136953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408004" y="4278699"/>
            <a:ext cx="1080120" cy="246221"/>
          </a:xfrm>
          <a:prstGeom prst="rect">
            <a:avLst/>
          </a:prstGeom>
        </p:spPr>
        <p:txBody>
          <a:bodyPr wrap="square">
            <a:spAutoFit/>
          </a:bodyPr>
          <a:lstStyle/>
          <a:p>
            <a:r>
              <a:rPr lang="fr-FR" sz="1000" dirty="0">
                <a:latin typeface="Comic Sans MS" panose="030F0702030302020204" pitchFamily="66" charset="0"/>
              </a:rPr>
              <a:t>j</a:t>
            </a:r>
            <a:r>
              <a:rPr lang="fr-FR" sz="1000" dirty="0" smtClean="0">
                <a:latin typeface="Comic Sans MS" panose="030F0702030302020204" pitchFamily="66" charset="0"/>
              </a:rPr>
              <a:t>eune fleur</a:t>
            </a:r>
          </a:p>
        </p:txBody>
      </p:sp>
      <p:sp>
        <p:nvSpPr>
          <p:cNvPr id="19" name="Rectangle 18"/>
          <p:cNvSpPr/>
          <p:nvPr/>
        </p:nvSpPr>
        <p:spPr>
          <a:xfrm>
            <a:off x="2325795" y="5718665"/>
            <a:ext cx="1327372" cy="400110"/>
          </a:xfrm>
          <a:prstGeom prst="rect">
            <a:avLst/>
          </a:prstGeom>
        </p:spPr>
        <p:txBody>
          <a:bodyPr wrap="square">
            <a:spAutoFit/>
          </a:bodyPr>
          <a:lstStyle/>
          <a:p>
            <a:r>
              <a:rPr lang="fr-FR" sz="1000" dirty="0" smtClean="0">
                <a:latin typeface="Comic Sans MS" panose="030F0702030302020204" pitchFamily="66" charset="0"/>
              </a:rPr>
              <a:t>Étamine (anthère) sur fond de pétale</a:t>
            </a:r>
          </a:p>
        </p:txBody>
      </p:sp>
      <p:cxnSp>
        <p:nvCxnSpPr>
          <p:cNvPr id="20" name="Connecteur droit avec flèche 19">
            <a:extLst>
              <a:ext uri="{FF2B5EF4-FFF2-40B4-BE49-F238E27FC236}">
                <a16:creationId xmlns:a16="http://schemas.microsoft.com/office/drawing/2014/main" id="{A80C7EF7-E731-4B04-83E3-51CF4F74EF49}"/>
              </a:ext>
            </a:extLst>
          </p:cNvPr>
          <p:cNvCxnSpPr>
            <a:cxnSpLocks/>
          </p:cNvCxnSpPr>
          <p:nvPr/>
        </p:nvCxnSpPr>
        <p:spPr>
          <a:xfrm flipV="1">
            <a:off x="1848479" y="2437730"/>
            <a:ext cx="1499385" cy="4464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EDF6DBE-F136-4D25-A620-4AE9728C7162}"/>
              </a:ext>
            </a:extLst>
          </p:cNvPr>
          <p:cNvSpPr txBox="1"/>
          <p:nvPr/>
        </p:nvSpPr>
        <p:spPr>
          <a:xfrm>
            <a:off x="3131840" y="2102447"/>
            <a:ext cx="2232248" cy="461665"/>
          </a:xfrm>
          <a:prstGeom prst="rect">
            <a:avLst/>
          </a:prstGeom>
          <a:noFill/>
        </p:spPr>
        <p:txBody>
          <a:bodyPr wrap="square" rtlCol="0">
            <a:spAutoFit/>
          </a:bodyPr>
          <a:lstStyle/>
          <a:p>
            <a:pPr algn="ctr"/>
            <a:r>
              <a:rPr lang="fr-FR" sz="1200" b="1" dirty="0" smtClean="0">
                <a:solidFill>
                  <a:srgbClr val="FF0000"/>
                </a:solidFill>
                <a:latin typeface="Comic Sans MS" panose="030F0702030302020204" pitchFamily="66" charset="0"/>
              </a:rPr>
              <a:t>Repérer les différentes phases de la méiose</a:t>
            </a:r>
            <a:endParaRPr lang="fr-FR" sz="1200" b="1" dirty="0">
              <a:solidFill>
                <a:srgbClr val="FF0000"/>
              </a:solidFill>
              <a:latin typeface="Comic Sans MS" panose="030F0702030302020204" pitchFamily="66" charset="0"/>
            </a:endParaRPr>
          </a:p>
        </p:txBody>
      </p:sp>
      <p:sp>
        <p:nvSpPr>
          <p:cNvPr id="23" name="ZoneTexte 22">
            <a:extLst>
              <a:ext uri="{FF2B5EF4-FFF2-40B4-BE49-F238E27FC236}">
                <a16:creationId xmlns:a16="http://schemas.microsoft.com/office/drawing/2014/main" id="{DEDF6DBE-F136-4D25-A620-4AE9728C7162}"/>
              </a:ext>
            </a:extLst>
          </p:cNvPr>
          <p:cNvSpPr txBox="1"/>
          <p:nvPr/>
        </p:nvSpPr>
        <p:spPr>
          <a:xfrm>
            <a:off x="6712618" y="798052"/>
            <a:ext cx="2232248" cy="276999"/>
          </a:xfrm>
          <a:prstGeom prst="rect">
            <a:avLst/>
          </a:prstGeom>
          <a:noFill/>
        </p:spPr>
        <p:txBody>
          <a:bodyPr wrap="square" rtlCol="0">
            <a:spAutoFit/>
          </a:bodyPr>
          <a:lstStyle/>
          <a:p>
            <a:pPr algn="ctr"/>
            <a:r>
              <a:rPr lang="fr-FR" sz="1200" b="1" dirty="0" smtClean="0">
                <a:solidFill>
                  <a:srgbClr val="FF0000"/>
                </a:solidFill>
                <a:latin typeface="Comic Sans MS" panose="030F0702030302020204" pitchFamily="66" charset="0"/>
              </a:rPr>
              <a:t>Tableau comparatif</a:t>
            </a:r>
            <a:endParaRPr lang="fr-FR" sz="1200" b="1" dirty="0">
              <a:solidFill>
                <a:srgbClr val="FF0000"/>
              </a:solidFill>
              <a:latin typeface="Comic Sans MS" panose="030F0702030302020204" pitchFamily="66" charset="0"/>
            </a:endParaRPr>
          </a:p>
        </p:txBody>
      </p:sp>
      <p:cxnSp>
        <p:nvCxnSpPr>
          <p:cNvPr id="24" name="Connecteur droit avec flèche 23">
            <a:extLst>
              <a:ext uri="{FF2B5EF4-FFF2-40B4-BE49-F238E27FC236}">
                <a16:creationId xmlns:a16="http://schemas.microsoft.com/office/drawing/2014/main" id="{A80C7EF7-E731-4B04-83E3-51CF4F74EF49}"/>
              </a:ext>
            </a:extLst>
          </p:cNvPr>
          <p:cNvCxnSpPr>
            <a:cxnSpLocks/>
          </p:cNvCxnSpPr>
          <p:nvPr/>
        </p:nvCxnSpPr>
        <p:spPr>
          <a:xfrm flipV="1">
            <a:off x="5653509" y="903202"/>
            <a:ext cx="1366763" cy="341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A80C7EF7-E731-4B04-83E3-51CF4F74EF49}"/>
              </a:ext>
            </a:extLst>
          </p:cNvPr>
          <p:cNvCxnSpPr>
            <a:cxnSpLocks/>
          </p:cNvCxnSpPr>
          <p:nvPr/>
        </p:nvCxnSpPr>
        <p:spPr>
          <a:xfrm flipV="1">
            <a:off x="4910163" y="903203"/>
            <a:ext cx="2110109" cy="11576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374759" y="2519609"/>
            <a:ext cx="338554" cy="2214960"/>
          </a:xfrm>
          <a:prstGeom prst="rect">
            <a:avLst/>
          </a:prstGeom>
        </p:spPr>
        <p:txBody>
          <a:bodyPr vert="vert270" wrap="square">
            <a:spAutoFit/>
          </a:bodyPr>
          <a:lstStyle/>
          <a:p>
            <a:r>
              <a:rPr lang="fr-FR" sz="1000" dirty="0" smtClean="0">
                <a:latin typeface="Comic Sans MS" panose="030F0702030302020204" pitchFamily="66" charset="0"/>
              </a:rPr>
              <a:t> grossissement croissant</a:t>
            </a:r>
          </a:p>
        </p:txBody>
      </p:sp>
      <p:cxnSp>
        <p:nvCxnSpPr>
          <p:cNvPr id="36" name="Connecteur droit avec flèche 35">
            <a:extLst>
              <a:ext uri="{FF2B5EF4-FFF2-40B4-BE49-F238E27FC236}">
                <a16:creationId xmlns:a16="http://schemas.microsoft.com/office/drawing/2014/main" id="{A80C7EF7-E731-4B04-83E3-51CF4F74EF49}"/>
              </a:ext>
            </a:extLst>
          </p:cNvPr>
          <p:cNvCxnSpPr>
            <a:cxnSpLocks/>
          </p:cNvCxnSpPr>
          <p:nvPr/>
        </p:nvCxnSpPr>
        <p:spPr>
          <a:xfrm>
            <a:off x="8327852" y="1636393"/>
            <a:ext cx="0" cy="43173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6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3246" y="188179"/>
            <a:ext cx="174343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2</a:t>
            </a:r>
            <a:r>
              <a:rPr lang="fr-FR" sz="1200" b="1" baseline="30000" dirty="0">
                <a:latin typeface="Comic Sans MS" panose="030F0702030302020204" pitchFamily="66" charset="0"/>
              </a:rPr>
              <a:t>nde</a:t>
            </a:r>
            <a:endParaRPr lang="fr-FR" sz="1200" b="1" dirty="0">
              <a:latin typeface="Comic Sans MS" panose="030F0702030302020204" pitchFamily="66" charset="0"/>
            </a:endParaRPr>
          </a:p>
          <a:p>
            <a:r>
              <a:rPr lang="fr-FR" sz="1200" b="1" dirty="0">
                <a:latin typeface="Comic Sans MS" panose="030F0702030302020204" pitchFamily="66" charset="0"/>
              </a:rPr>
              <a:t>THEMATIQUE </a:t>
            </a:r>
            <a:r>
              <a:rPr lang="fr-FR" sz="1200" b="1" dirty="0" smtClean="0">
                <a:latin typeface="Comic Sans MS" panose="030F0702030302020204" pitchFamily="66" charset="0"/>
              </a:rPr>
              <a:t>:</a:t>
            </a:r>
            <a:endParaRPr lang="fr-FR" sz="1200" b="1" dirty="0">
              <a:latin typeface="Comic Sans MS" panose="030F0702030302020204" pitchFamily="66" charset="0"/>
            </a:endParaRPr>
          </a:p>
          <a:p>
            <a:r>
              <a:rPr lang="fr-FR" sz="1200" b="1" dirty="0">
                <a:latin typeface="Comic Sans MS" panose="030F0702030302020204" pitchFamily="66" charset="0"/>
              </a:rPr>
              <a:t>La Terre, la vie </a:t>
            </a:r>
            <a:r>
              <a:rPr lang="fr-FR" sz="1200" b="1" dirty="0" smtClean="0">
                <a:latin typeface="Comic Sans MS" panose="030F0702030302020204" pitchFamily="66" charset="0"/>
              </a:rPr>
              <a:t>et </a:t>
            </a:r>
            <a:r>
              <a:rPr lang="fr-FR" sz="1200" b="1" dirty="0">
                <a:latin typeface="Comic Sans MS" panose="030F0702030302020204" pitchFamily="66" charset="0"/>
              </a:rPr>
              <a:t>l’organisation du </a:t>
            </a:r>
            <a:r>
              <a:rPr lang="fr-FR" sz="1200" b="1" dirty="0" smtClean="0">
                <a:latin typeface="Comic Sans MS" panose="030F0702030302020204" pitchFamily="66" charset="0"/>
              </a:rPr>
              <a:t>vivant</a:t>
            </a:r>
            <a:endParaRPr lang="fr-FR" sz="1200" b="1" dirty="0">
              <a:latin typeface="Comic Sans MS" panose="030F0702030302020204" pitchFamily="66" charset="0"/>
            </a:endParaRPr>
          </a:p>
        </p:txBody>
      </p:sp>
      <p:sp>
        <p:nvSpPr>
          <p:cNvPr id="6" name="ZoneTexte 5">
            <a:extLst>
              <a:ext uri="{FF2B5EF4-FFF2-40B4-BE49-F238E27FC236}">
                <a16:creationId xmlns:a16="http://schemas.microsoft.com/office/drawing/2014/main" id="{5A7319B2-606A-4F76-8F07-1755347D2A2A}"/>
              </a:ext>
            </a:extLst>
          </p:cNvPr>
          <p:cNvSpPr txBox="1"/>
          <p:nvPr/>
        </p:nvSpPr>
        <p:spPr>
          <a:xfrm>
            <a:off x="3967843" y="204305"/>
            <a:ext cx="4904015" cy="461665"/>
          </a:xfrm>
          <a:prstGeom prst="rect">
            <a:avLst/>
          </a:prstGeom>
          <a:solidFill>
            <a:srgbClr val="00B050"/>
          </a:solidFill>
          <a:ln>
            <a:solidFill>
              <a:srgbClr val="2A5432"/>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L’organisme pluricellulaire, un ensemble de cellules spécialisées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97624" y="188177"/>
            <a:ext cx="202064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a:t>
            </a:r>
          </a:p>
          <a:p>
            <a:r>
              <a:rPr lang="fr-FR" sz="1200" b="1" dirty="0">
                <a:latin typeface="Comic Sans MS" panose="030F0702030302020204" pitchFamily="66" charset="0"/>
              </a:rPr>
              <a:t>L’organisation fonctionnelle </a:t>
            </a:r>
            <a:r>
              <a:rPr lang="fr-FR" sz="1200" b="1" dirty="0" smtClean="0">
                <a:latin typeface="Comic Sans MS" panose="030F0702030302020204" pitchFamily="66" charset="0"/>
              </a:rPr>
              <a:t>du vivant</a:t>
            </a:r>
            <a:endParaRPr lang="fr-FR" sz="1200" b="1" dirty="0">
              <a:latin typeface="Comic Sans MS" panose="030F0702030302020204" pitchFamily="66" charset="0"/>
            </a:endParaRPr>
          </a:p>
        </p:txBody>
      </p:sp>
      <p:sp>
        <p:nvSpPr>
          <p:cNvPr id="8" name="ZoneTexte 7">
            <a:extLst>
              <a:ext uri="{FF2B5EF4-FFF2-40B4-BE49-F238E27FC236}">
                <a16:creationId xmlns:a16="http://schemas.microsoft.com/office/drawing/2014/main" id="{5E2C578C-E7F8-4546-AF5F-1B3E239CC8D9}"/>
              </a:ext>
            </a:extLst>
          </p:cNvPr>
          <p:cNvSpPr txBox="1"/>
          <p:nvPr/>
        </p:nvSpPr>
        <p:spPr>
          <a:xfrm>
            <a:off x="3967843" y="858778"/>
            <a:ext cx="5019206" cy="2492990"/>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r>
              <a:rPr lang="fr-FR" sz="1200" dirty="0">
                <a:latin typeface="Comic Sans MS" panose="030F0702030302020204" pitchFamily="66" charset="0"/>
                <a:sym typeface="Wingdings 3" panose="05040102010807070707" pitchFamily="18" charset="2"/>
              </a:rPr>
              <a:t>- que chez les </a:t>
            </a:r>
            <a:r>
              <a:rPr lang="fr-FR" sz="1200" b="1" dirty="0">
                <a:latin typeface="Comic Sans MS" panose="030F0702030302020204" pitchFamily="66" charset="0"/>
                <a:sym typeface="Wingdings 3" panose="05040102010807070707" pitchFamily="18" charset="2"/>
              </a:rPr>
              <a:t>organismes unicellulaires</a:t>
            </a:r>
            <a:r>
              <a:rPr lang="fr-FR" sz="1200" dirty="0">
                <a:latin typeface="Comic Sans MS" panose="030F0702030302020204" pitchFamily="66" charset="0"/>
                <a:sym typeface="Wingdings 3" panose="05040102010807070707" pitchFamily="18" charset="2"/>
              </a:rPr>
              <a:t>, toutes les fonctions sont assurées par une seule cellule</a:t>
            </a:r>
          </a:p>
          <a:p>
            <a:r>
              <a:rPr lang="fr-FR" sz="1200" dirty="0">
                <a:latin typeface="Comic Sans MS" panose="030F0702030302020204" pitchFamily="66" charset="0"/>
                <a:sym typeface="Wingdings 3" panose="05040102010807070707" pitchFamily="18" charset="2"/>
              </a:rPr>
              <a:t>- que chez les </a:t>
            </a:r>
            <a:r>
              <a:rPr lang="fr-FR" sz="1200" b="1" dirty="0">
                <a:latin typeface="Comic Sans MS" panose="030F0702030302020204" pitchFamily="66" charset="0"/>
                <a:sym typeface="Wingdings 3" panose="05040102010807070707" pitchFamily="18" charset="2"/>
              </a:rPr>
              <a:t>organismes pluricellulaires</a:t>
            </a:r>
            <a:r>
              <a:rPr lang="fr-FR" sz="1200" dirty="0">
                <a:latin typeface="Comic Sans MS" panose="030F0702030302020204" pitchFamily="66" charset="0"/>
                <a:sym typeface="Wingdings 3" panose="05040102010807070707" pitchFamily="18" charset="2"/>
              </a:rPr>
              <a:t>, les organes sont constitués de cellules </a:t>
            </a:r>
            <a:r>
              <a:rPr lang="fr-FR" sz="1200" b="1" dirty="0">
                <a:latin typeface="Comic Sans MS" panose="030F0702030302020204" pitchFamily="66" charset="0"/>
                <a:sym typeface="Wingdings 3" panose="05040102010807070707" pitchFamily="18" charset="2"/>
              </a:rPr>
              <a:t>spécialisées</a:t>
            </a:r>
            <a:r>
              <a:rPr lang="fr-FR" sz="1200" dirty="0">
                <a:latin typeface="Comic Sans MS" panose="030F0702030302020204" pitchFamily="66" charset="0"/>
                <a:sym typeface="Wingdings 3" panose="05040102010807070707" pitchFamily="18" charset="2"/>
              </a:rPr>
              <a:t> formant des </a:t>
            </a:r>
            <a:r>
              <a:rPr lang="fr-FR" sz="1200" b="1" dirty="0">
                <a:latin typeface="Comic Sans MS" panose="030F0702030302020204" pitchFamily="66" charset="0"/>
                <a:sym typeface="Wingdings 3" panose="05040102010807070707" pitchFamily="18" charset="2"/>
              </a:rPr>
              <a:t>tissus </a:t>
            </a:r>
            <a:r>
              <a:rPr lang="fr-FR" sz="1200" dirty="0">
                <a:solidFill>
                  <a:schemeClr val="bg1">
                    <a:lumMod val="50000"/>
                  </a:schemeClr>
                </a:solidFill>
                <a:latin typeface="Comic Sans MS" panose="030F0702030302020204" pitchFamily="66" charset="0"/>
                <a:sym typeface="Wingdings 3" panose="05040102010807070707" pitchFamily="18" charset="2"/>
              </a:rPr>
              <a:t>(avec la notion de matrice extracellulaire) </a:t>
            </a:r>
            <a:r>
              <a:rPr lang="fr-FR" sz="1200" dirty="0">
                <a:latin typeface="Comic Sans MS" panose="030F0702030302020204" pitchFamily="66" charset="0"/>
                <a:sym typeface="Wingdings 3" panose="05040102010807070707" pitchFamily="18" charset="2"/>
              </a:rPr>
              <a:t>, et assurant des </a:t>
            </a:r>
            <a:r>
              <a:rPr lang="fr-FR" sz="1200" b="1" dirty="0">
                <a:latin typeface="Comic Sans MS" panose="030F0702030302020204" pitchFamily="66" charset="0"/>
                <a:sym typeface="Wingdings 3" panose="05040102010807070707" pitchFamily="18" charset="2"/>
              </a:rPr>
              <a:t>fonctions particulières</a:t>
            </a:r>
          </a:p>
          <a:p>
            <a:r>
              <a:rPr lang="fr-FR" sz="1200" dirty="0">
                <a:latin typeface="Comic Sans MS" panose="030F0702030302020204" pitchFamily="66" charset="0"/>
                <a:sym typeface="Wingdings 3" panose="05040102010807070707" pitchFamily="18" charset="2"/>
              </a:rPr>
              <a:t>- que toutes les cellules d’un organisme sont issues </a:t>
            </a:r>
            <a:r>
              <a:rPr lang="fr-FR" sz="1200" b="1" dirty="0">
                <a:latin typeface="Comic Sans MS" panose="030F0702030302020204" pitchFamily="66" charset="0"/>
                <a:sym typeface="Wingdings 3" panose="05040102010807070707" pitchFamily="18" charset="2"/>
              </a:rPr>
              <a:t>d’une cellule unique à l’origine </a:t>
            </a:r>
            <a:r>
              <a:rPr lang="fr-FR" sz="1200" dirty="0">
                <a:latin typeface="Comic Sans MS" panose="030F0702030302020204" pitchFamily="66" charset="0"/>
                <a:sym typeface="Wingdings 3" panose="05040102010807070707" pitchFamily="18" charset="2"/>
              </a:rPr>
              <a:t>de cet organisme</a:t>
            </a:r>
          </a:p>
          <a:p>
            <a:r>
              <a:rPr lang="fr-FR" sz="1200" dirty="0">
                <a:latin typeface="Comic Sans MS" panose="030F0702030302020204" pitchFamily="66" charset="0"/>
                <a:sym typeface="Wingdings 3" panose="05040102010807070707" pitchFamily="18" charset="2"/>
              </a:rPr>
              <a:t>- qu'elles possèdent toutes </a:t>
            </a:r>
            <a:r>
              <a:rPr lang="fr-FR" sz="1200" b="1" dirty="0">
                <a:latin typeface="Comic Sans MS" panose="030F0702030302020204" pitchFamily="66" charset="0"/>
                <a:sym typeface="Wingdings 3" panose="05040102010807070707" pitchFamily="18" charset="2"/>
              </a:rPr>
              <a:t>initialement</a:t>
            </a:r>
            <a:r>
              <a:rPr lang="fr-FR" sz="1200" dirty="0">
                <a:latin typeface="Comic Sans MS" panose="030F0702030302020204" pitchFamily="66" charset="0"/>
                <a:sym typeface="Wingdings 3" panose="05040102010807070707" pitchFamily="18" charset="2"/>
              </a:rPr>
              <a:t> la </a:t>
            </a:r>
            <a:r>
              <a:rPr lang="fr-FR" sz="1200" b="1" dirty="0">
                <a:latin typeface="Comic Sans MS" panose="030F0702030302020204" pitchFamily="66" charset="0"/>
                <a:sym typeface="Wingdings 3" panose="05040102010807070707" pitchFamily="18" charset="2"/>
              </a:rPr>
              <a:t>même information génétique </a:t>
            </a:r>
            <a:r>
              <a:rPr lang="fr-FR" sz="1200" dirty="0">
                <a:latin typeface="Comic Sans MS" panose="030F0702030302020204" pitchFamily="66" charset="0"/>
                <a:sym typeface="Wingdings 3" panose="05040102010807070707" pitchFamily="18" charset="2"/>
              </a:rPr>
              <a:t>organisée en </a:t>
            </a:r>
            <a:r>
              <a:rPr lang="fr-FR" sz="1200" b="1" dirty="0">
                <a:latin typeface="Comic Sans MS" panose="030F0702030302020204" pitchFamily="66" charset="0"/>
                <a:sym typeface="Wingdings 3" panose="05040102010807070707" pitchFamily="18" charset="2"/>
              </a:rPr>
              <a:t>gènes</a:t>
            </a:r>
            <a:r>
              <a:rPr lang="fr-FR" sz="1200" dirty="0">
                <a:latin typeface="Comic Sans MS" panose="030F0702030302020204" pitchFamily="66" charset="0"/>
                <a:sym typeface="Wingdings 3" panose="05040102010807070707" pitchFamily="18" charset="2"/>
              </a:rPr>
              <a:t> constitués </a:t>
            </a:r>
            <a:r>
              <a:rPr lang="fr-FR" sz="1200" b="1" dirty="0">
                <a:latin typeface="Comic Sans MS" panose="030F0702030302020204" pitchFamily="66" charset="0"/>
                <a:sym typeface="Wingdings 3" panose="05040102010807070707" pitchFamily="18" charset="2"/>
              </a:rPr>
              <a:t>d’ADN</a:t>
            </a:r>
            <a:r>
              <a:rPr lang="fr-FR" sz="1200" dirty="0">
                <a:latin typeface="Comic Sans MS" panose="030F0702030302020204" pitchFamily="66" charset="0"/>
                <a:sym typeface="Wingdings 3" panose="05040102010807070707" pitchFamily="18" charset="2"/>
              </a:rPr>
              <a:t> </a:t>
            </a:r>
          </a:p>
          <a:p>
            <a:r>
              <a:rPr lang="fr-FR" sz="1200" dirty="0">
                <a:latin typeface="Comic Sans MS" panose="030F0702030302020204" pitchFamily="66" charset="0"/>
                <a:sym typeface="Wingdings 3" panose="05040102010807070707" pitchFamily="18" charset="2"/>
              </a:rPr>
              <a:t>- que cependant, les </a:t>
            </a:r>
            <a:r>
              <a:rPr lang="fr-FR" sz="1200" b="1" dirty="0">
                <a:latin typeface="Comic Sans MS" panose="030F0702030302020204" pitchFamily="66" charset="0"/>
                <a:sym typeface="Wingdings 3" panose="05040102010807070707" pitchFamily="18" charset="2"/>
              </a:rPr>
              <a:t>cellules spécialisées </a:t>
            </a:r>
            <a:r>
              <a:rPr lang="fr-FR" sz="1200" dirty="0">
                <a:latin typeface="Comic Sans MS" panose="030F0702030302020204" pitchFamily="66" charset="0"/>
                <a:sym typeface="Wingdings 3" panose="05040102010807070707" pitchFamily="18" charset="2"/>
              </a:rPr>
              <a:t>n’expriment </a:t>
            </a:r>
            <a:r>
              <a:rPr lang="fr-FR" sz="1200" b="1" dirty="0">
                <a:latin typeface="Comic Sans MS" panose="030F0702030302020204" pitchFamily="66" charset="0"/>
                <a:sym typeface="Wingdings 3" panose="05040102010807070707" pitchFamily="18" charset="2"/>
              </a:rPr>
              <a:t>qu’une partie de l’ADN</a:t>
            </a:r>
            <a:r>
              <a:rPr lang="fr-FR" sz="1200" dirty="0">
                <a:latin typeface="Comic Sans MS" panose="030F0702030302020204" pitchFamily="66" charset="0"/>
                <a:sym typeface="Wingdings 3" panose="05040102010807070707" pitchFamily="18" charset="2"/>
              </a:rPr>
              <a:t>.</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13246" y="1412776"/>
            <a:ext cx="3764075" cy="1938992"/>
          </a:xfrm>
          <a:prstGeom prst="rect">
            <a:avLst/>
          </a:prstGeom>
          <a:noFill/>
          <a:ln w="19050">
            <a:solidFill>
              <a:srgbClr val="7030A0"/>
            </a:solidFill>
          </a:ln>
        </p:spPr>
        <p:txBody>
          <a:bodyPr wrap="square" rtlCol="0">
            <a:spAutoFit/>
          </a:bodyPr>
          <a:lstStyle/>
          <a:p>
            <a:r>
              <a:rPr lang="fr-FR" sz="1200" b="1" dirty="0" smtClean="0">
                <a:solidFill>
                  <a:srgbClr val="0070C0"/>
                </a:solidFill>
                <a:latin typeface="Comic Sans MS" panose="030F0702030302020204" pitchFamily="66" charset="0"/>
                <a:hlinkClick r:id="rId2"/>
              </a:rPr>
              <a:t>Vu au collège</a:t>
            </a:r>
            <a:r>
              <a:rPr lang="fr-FR" sz="1200" b="1" dirty="0" smtClean="0">
                <a:solidFill>
                  <a:srgbClr val="0070C0"/>
                </a:solidFill>
                <a:latin typeface="Comic Sans MS" panose="030F0702030302020204" pitchFamily="66" charset="0"/>
              </a:rPr>
              <a:t> </a:t>
            </a:r>
            <a:endParaRPr lang="fr-FR" sz="1200" b="1" dirty="0">
              <a:solidFill>
                <a:srgbClr val="0070C0"/>
              </a:solidFill>
              <a:latin typeface="Comic Sans MS" panose="030F0702030302020204" pitchFamily="66" charset="0"/>
            </a:endParaRPr>
          </a:p>
          <a:p>
            <a:r>
              <a:rPr lang="fr-FR" sz="1200" b="1" dirty="0">
                <a:solidFill>
                  <a:srgbClr val="0070C0"/>
                </a:solidFill>
                <a:latin typeface="Comic Sans MS" panose="030F0702030302020204" pitchFamily="66" charset="0"/>
              </a:rPr>
              <a:t>Cycle 4 : Le vivant et son évolution</a:t>
            </a:r>
          </a:p>
          <a:p>
            <a:pPr marL="103188" indent="-103188">
              <a:buFontTx/>
              <a:buChar char="-"/>
            </a:pPr>
            <a:r>
              <a:rPr lang="fr-FR" sz="1200" dirty="0">
                <a:solidFill>
                  <a:srgbClr val="0070C0"/>
                </a:solidFill>
                <a:latin typeface="Comic Sans MS" panose="030F0702030302020204" pitchFamily="66" charset="0"/>
              </a:rPr>
              <a:t>Division cellulaire (mitose méiose)</a:t>
            </a:r>
          </a:p>
          <a:p>
            <a:r>
              <a:rPr lang="fr-FR" sz="1200" dirty="0" smtClean="0">
                <a:solidFill>
                  <a:srgbClr val="0070C0"/>
                </a:solidFill>
                <a:latin typeface="Comic Sans MS" panose="030F0702030302020204" pitchFamily="66" charset="0"/>
              </a:rPr>
              <a:t>- ADN</a:t>
            </a:r>
            <a:r>
              <a:rPr lang="fr-FR" sz="1200" dirty="0">
                <a:solidFill>
                  <a:srgbClr val="0070C0"/>
                </a:solidFill>
                <a:latin typeface="Comic Sans MS" panose="030F0702030302020204" pitchFamily="66" charset="0"/>
              </a:rPr>
              <a:t>, gène, allèle, </a:t>
            </a:r>
            <a:r>
              <a:rPr lang="fr-FR" sz="1200" dirty="0" smtClean="0">
                <a:solidFill>
                  <a:srgbClr val="0070C0"/>
                </a:solidFill>
                <a:latin typeface="Comic Sans MS" panose="030F0702030302020204" pitchFamily="66" charset="0"/>
              </a:rPr>
              <a:t>mutation</a:t>
            </a:r>
            <a:endParaRPr lang="fr-FR" sz="1200" i="1" dirty="0">
              <a:solidFill>
                <a:srgbClr val="0070C0"/>
              </a:solidFill>
              <a:latin typeface="Comic Sans MS" panose="030F0702030302020204" pitchFamily="66" charset="0"/>
            </a:endParaRPr>
          </a:p>
          <a:p>
            <a:r>
              <a:rPr lang="fr-FR" sz="1200" b="1" i="1" dirty="0">
                <a:solidFill>
                  <a:srgbClr val="0070C0"/>
                </a:solidFill>
                <a:latin typeface="Comic Sans MS" panose="030F0702030302020204" pitchFamily="66" charset="0"/>
              </a:rPr>
              <a:t>Idées clés : </a:t>
            </a:r>
          </a:p>
          <a:p>
            <a:r>
              <a:rPr lang="fr-FR" sz="1200" i="1" dirty="0">
                <a:solidFill>
                  <a:srgbClr val="0070C0"/>
                </a:solidFill>
                <a:latin typeface="Comic Sans MS" panose="030F0702030302020204" pitchFamily="66" charset="0"/>
              </a:rPr>
              <a:t>• </a:t>
            </a:r>
            <a:r>
              <a:rPr lang="fr-FR" sz="1200" dirty="0">
                <a:solidFill>
                  <a:srgbClr val="0070C0"/>
                </a:solidFill>
                <a:latin typeface="Comic Sans MS" panose="030F0702030302020204" pitchFamily="66" charset="0"/>
              </a:rPr>
              <a:t>Toutes les cellules d’un individu (à l’exception des gamètes) possèdent le même nombre de chromosomes par noyau à l’issue de la mitose. </a:t>
            </a:r>
          </a:p>
          <a:p>
            <a:r>
              <a:rPr lang="fr-FR" sz="1200" dirty="0">
                <a:solidFill>
                  <a:srgbClr val="0070C0"/>
                </a:solidFill>
                <a:latin typeface="Comic Sans MS" panose="030F0702030302020204" pitchFamily="66" charset="0"/>
              </a:rPr>
              <a:t>•  L’ADN des chromosomes est la support  de l’information génétique.</a:t>
            </a:r>
          </a:p>
        </p:txBody>
      </p:sp>
      <p:sp>
        <p:nvSpPr>
          <p:cNvPr id="11" name="ZoneTexte 10">
            <a:extLst>
              <a:ext uri="{FF2B5EF4-FFF2-40B4-BE49-F238E27FC236}">
                <a16:creationId xmlns:a16="http://schemas.microsoft.com/office/drawing/2014/main" id="{32351943-116F-4DAC-A099-7015F482EFED}"/>
              </a:ext>
            </a:extLst>
          </p:cNvPr>
          <p:cNvSpPr txBox="1"/>
          <p:nvPr/>
        </p:nvSpPr>
        <p:spPr>
          <a:xfrm>
            <a:off x="113245" y="3563501"/>
            <a:ext cx="3764075" cy="1754326"/>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u="sng" dirty="0" smtClean="0">
                <a:latin typeface="Comic Sans MS" panose="030F0702030302020204" pitchFamily="66" charset="0"/>
              </a:rPr>
              <a:t>Discussions et approches</a:t>
            </a: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3987638" y="4477500"/>
            <a:ext cx="5019207" cy="1754326"/>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u="sng" dirty="0">
                <a:latin typeface="Comic Sans MS" panose="030F0702030302020204" pitchFamily="66" charset="0"/>
              </a:rPr>
              <a:t>Activités </a:t>
            </a:r>
            <a:r>
              <a:rPr lang="fr-FR" sz="1200" b="1" u="sng" dirty="0" smtClean="0">
                <a:latin typeface="Comic Sans MS" panose="030F0702030302020204" pitchFamily="66" charset="0"/>
              </a:rPr>
              <a:t>possibl</a:t>
            </a:r>
            <a:r>
              <a:rPr lang="fr-FR" sz="1200" b="1" dirty="0" smtClean="0">
                <a:latin typeface="Comic Sans MS" panose="030F0702030302020204" pitchFamily="66" charset="0"/>
              </a:rPr>
              <a:t>es</a:t>
            </a: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3967844" y="3461934"/>
            <a:ext cx="5019205" cy="941796"/>
          </a:xfrm>
          <a:prstGeom prst="rect">
            <a:avLst/>
          </a:prstGeom>
          <a:noFill/>
          <a:ln w="19050">
            <a:solidFill>
              <a:srgbClr val="0070C0"/>
            </a:solidFill>
          </a:ln>
        </p:spPr>
        <p:txBody>
          <a:bodyPr wrap="square" rtlCol="0">
            <a:spAutoFit/>
          </a:bodyPr>
          <a:lstStyle/>
          <a:p>
            <a:pPr>
              <a:lnSpc>
                <a:spcPct val="115000"/>
              </a:lnSpc>
              <a:spcAft>
                <a:spcPts val="1000"/>
              </a:spcAft>
            </a:pPr>
            <a:r>
              <a:rPr lang="fr-FR" sz="1200" b="1" u="sng" dirty="0" smtClean="0">
                <a:latin typeface="Comic Sans MS" panose="030F0702030302020204" pitchFamily="66" charset="0"/>
                <a:ea typeface="Calibri" panose="020F0502020204030204" pitchFamily="34" charset="0"/>
                <a:cs typeface="Calibri" panose="020F0502020204030204" pitchFamily="34" charset="0"/>
              </a:rPr>
              <a:t>Mots clés </a:t>
            </a:r>
            <a:r>
              <a:rPr lang="fr-FR" sz="1200" b="1" dirty="0" smtClean="0">
                <a:latin typeface="Comic Sans MS" panose="030F0702030302020204" pitchFamily="66" charset="0"/>
                <a:ea typeface="Calibri" panose="020F0502020204030204" pitchFamily="34" charset="0"/>
                <a:cs typeface="Calibri" panose="020F0502020204030204" pitchFamily="34" charset="0"/>
              </a:rPr>
              <a:t>: Cellule</a:t>
            </a:r>
            <a:r>
              <a:rPr lang="fr-FR" sz="1200" b="1" dirty="0">
                <a:latin typeface="Comic Sans MS" panose="030F0702030302020204" pitchFamily="66" charset="0"/>
                <a:ea typeface="Calibri" panose="020F0502020204030204" pitchFamily="34" charset="0"/>
                <a:cs typeface="Calibri" panose="020F0502020204030204" pitchFamily="34" charset="0"/>
              </a:rPr>
              <a:t>, matrice extracellulaire/paroi, tissu, </a:t>
            </a:r>
            <a:r>
              <a:rPr lang="fr-FR" sz="1200" b="1" dirty="0" smtClean="0">
                <a:latin typeface="Comic Sans MS" panose="030F0702030302020204" pitchFamily="66" charset="0"/>
                <a:ea typeface="Calibri" panose="020F0502020204030204" pitchFamily="34" charset="0"/>
                <a:cs typeface="Calibri" panose="020F0502020204030204" pitchFamily="34" charset="0"/>
              </a:rPr>
              <a:t>organe, organite</a:t>
            </a:r>
            <a:r>
              <a:rPr lang="fr-FR" sz="1200" b="1" dirty="0">
                <a:latin typeface="Comic Sans MS" panose="030F0702030302020204" pitchFamily="66" charset="0"/>
                <a:ea typeface="Calibri" panose="020F0502020204030204" pitchFamily="34" charset="0"/>
                <a:cs typeface="Calibri" panose="020F0502020204030204" pitchFamily="34" charset="0"/>
              </a:rPr>
              <a:t>, spécialisation cellulaire, </a:t>
            </a:r>
            <a:r>
              <a:rPr lang="fr-FR" sz="1200" b="1" dirty="0" smtClean="0">
                <a:latin typeface="Comic Sans MS" panose="030F0702030302020204" pitchFamily="66" charset="0"/>
                <a:ea typeface="Calibri" panose="020F0502020204030204" pitchFamily="34" charset="0"/>
                <a:cs typeface="Calibri" panose="020F0502020204030204" pitchFamily="34" charset="0"/>
              </a:rPr>
              <a:t>ADN</a:t>
            </a:r>
            <a:r>
              <a:rPr lang="fr-FR" sz="1200" b="1" dirty="0">
                <a:latin typeface="Comic Sans MS" panose="030F0702030302020204" pitchFamily="66" charset="0"/>
                <a:ea typeface="Calibri" panose="020F0502020204030204" pitchFamily="34" charset="0"/>
                <a:cs typeface="Calibri" panose="020F0502020204030204" pitchFamily="34" charset="0"/>
              </a:rPr>
              <a:t>, double hélice, nucléotides (adénine, thymine, cytosine, guanine), complémentarité, gène, séquence</a:t>
            </a:r>
            <a:r>
              <a:rPr lang="fr-FR" sz="1200" b="1" dirty="0" smtClean="0">
                <a:latin typeface="Comic Sans MS" panose="030F0702030302020204" pitchFamily="66" charset="0"/>
                <a:ea typeface="Calibri" panose="020F0502020204030204" pitchFamily="34" charset="0"/>
                <a:cs typeface="Calibri" panose="020F0502020204030204" pitchFamily="34" charset="0"/>
              </a:rPr>
              <a:t>.</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2" name="ZoneTexte 1"/>
          <p:cNvSpPr txBox="1"/>
          <p:nvPr/>
        </p:nvSpPr>
        <p:spPr>
          <a:xfrm>
            <a:off x="251521" y="3932834"/>
            <a:ext cx="3528392" cy="1384995"/>
          </a:xfrm>
          <a:prstGeom prst="rect">
            <a:avLst/>
          </a:prstGeom>
          <a:noFill/>
        </p:spPr>
        <p:txBody>
          <a:bodyPr wrap="square" rtlCol="0">
            <a:spAutoFit/>
          </a:bodyPr>
          <a:lstStyle/>
          <a:p>
            <a:pPr marL="285750" indent="-285750">
              <a:buFont typeface="Wingdings" panose="05000000000000000000" pitchFamily="2" charset="2"/>
              <a:buChar char="Ø"/>
            </a:pPr>
            <a:r>
              <a:rPr lang="fr-FR" sz="1200" dirty="0" smtClean="0">
                <a:solidFill>
                  <a:srgbClr val="000000"/>
                </a:solidFill>
                <a:latin typeface="Comic Sans MS" panose="030F0702030302020204" pitchFamily="66" charset="0"/>
              </a:rPr>
              <a:t>Étudier un </a:t>
            </a:r>
            <a:r>
              <a:rPr lang="fr-FR" sz="1200" b="1" dirty="0" smtClean="0">
                <a:solidFill>
                  <a:srgbClr val="000000"/>
                </a:solidFill>
                <a:latin typeface="Comic Sans MS" panose="030F0702030302020204" pitchFamily="66" charset="0"/>
              </a:rPr>
              <a:t>même organisme tout le long du thème  </a:t>
            </a:r>
            <a:r>
              <a:rPr lang="fr-FR" sz="1200" dirty="0" smtClean="0">
                <a:solidFill>
                  <a:srgbClr val="000000"/>
                </a:solidFill>
                <a:latin typeface="Comic Sans MS" panose="030F0702030302020204" pitchFamily="66" charset="0"/>
              </a:rPr>
              <a:t>: différentes échelles du vivant, réutilisé dans le cadre du métabolisme </a:t>
            </a:r>
          </a:p>
          <a:p>
            <a:r>
              <a:rPr lang="fr-FR" sz="1200" dirty="0" smtClean="0">
                <a:solidFill>
                  <a:srgbClr val="000000"/>
                </a:solidFill>
                <a:latin typeface="Comic Sans MS" panose="030F0702030302020204" pitchFamily="66" charset="0"/>
              </a:rPr>
              <a:t>Ex : la pomme de terre / tubercule / cellule / </a:t>
            </a:r>
            <a:r>
              <a:rPr lang="fr-FR" sz="1200" dirty="0" err="1" smtClean="0">
                <a:solidFill>
                  <a:srgbClr val="000000"/>
                </a:solidFill>
                <a:latin typeface="Comic Sans MS" panose="030F0702030302020204" pitchFamily="66" charset="0"/>
              </a:rPr>
              <a:t>amyloplaste</a:t>
            </a:r>
            <a:r>
              <a:rPr lang="fr-FR" sz="1200" dirty="0" smtClean="0">
                <a:solidFill>
                  <a:srgbClr val="000000"/>
                </a:solidFill>
                <a:latin typeface="Comic Sans MS" panose="030F0702030302020204" pitchFamily="66" charset="0"/>
              </a:rPr>
              <a:t> / </a:t>
            </a:r>
            <a:r>
              <a:rPr lang="fr-FR" sz="1200" dirty="0" err="1" smtClean="0">
                <a:solidFill>
                  <a:srgbClr val="000000"/>
                </a:solidFill>
                <a:latin typeface="Comic Sans MS" panose="030F0702030302020204" pitchFamily="66" charset="0"/>
              </a:rPr>
              <a:t>amylopectine</a:t>
            </a:r>
            <a:endParaRPr lang="fr-FR" sz="1200" dirty="0" smtClean="0">
              <a:solidFill>
                <a:srgbClr val="000000"/>
              </a:solidFill>
              <a:latin typeface="Comic Sans MS" panose="030F0702030302020204" pitchFamily="66" charset="0"/>
            </a:endParaRPr>
          </a:p>
          <a:p>
            <a:endParaRPr lang="fr-FR" sz="1200" dirty="0">
              <a:latin typeface="Comic Sans MS" panose="030F0702030302020204" pitchFamily="66" charset="0"/>
            </a:endParaRPr>
          </a:p>
        </p:txBody>
      </p:sp>
      <p:sp>
        <p:nvSpPr>
          <p:cNvPr id="3" name="ZoneTexte 2"/>
          <p:cNvSpPr txBox="1"/>
          <p:nvPr/>
        </p:nvSpPr>
        <p:spPr>
          <a:xfrm>
            <a:off x="4119329" y="4846833"/>
            <a:ext cx="4752528" cy="1384995"/>
          </a:xfrm>
          <a:prstGeom prst="rect">
            <a:avLst/>
          </a:prstGeom>
          <a:noFill/>
        </p:spPr>
        <p:txBody>
          <a:bodyPr wrap="square" rtlCol="0">
            <a:spAutoFit/>
          </a:bodyPr>
          <a:lstStyle/>
          <a:p>
            <a:pPr marL="285750" indent="-285750">
              <a:buFont typeface="Wingdings" panose="05000000000000000000" pitchFamily="2" charset="2"/>
              <a:buChar char="§"/>
            </a:pPr>
            <a:r>
              <a:rPr lang="fr-FR" sz="1200" b="1" dirty="0" smtClean="0">
                <a:latin typeface="Comic Sans MS" panose="030F0702030302020204" pitchFamily="66" charset="0"/>
              </a:rPr>
              <a:t>Mesurer à l’aide de différents outils (</a:t>
            </a:r>
            <a:r>
              <a:rPr lang="fr-FR" sz="1200" dirty="0" smtClean="0">
                <a:latin typeface="Comic Sans MS" panose="030F0702030302020204" pitchFamily="66" charset="0"/>
              </a:rPr>
              <a:t>règle, microscope, </a:t>
            </a:r>
            <a:r>
              <a:rPr lang="fr-FR" sz="1200" dirty="0" err="1" smtClean="0">
                <a:latin typeface="Comic Sans MS" panose="030F0702030302020204" pitchFamily="66" charset="0"/>
              </a:rPr>
              <a:t>LibMol</a:t>
            </a:r>
            <a:r>
              <a:rPr lang="fr-FR" sz="1200" dirty="0" smtClean="0">
                <a:latin typeface="Comic Sans MS" panose="030F0702030302020204" pitchFamily="66" charset="0"/>
              </a:rPr>
              <a:t> ou Anagène</a:t>
            </a:r>
            <a:r>
              <a:rPr lang="fr-FR" sz="1200" b="1" dirty="0" smtClean="0">
                <a:latin typeface="Comic Sans MS" panose="030F0702030302020204" pitchFamily="66" charset="0"/>
              </a:rPr>
              <a:t>) </a:t>
            </a:r>
            <a:r>
              <a:rPr lang="fr-FR" sz="1200" dirty="0" smtClean="0">
                <a:latin typeface="Comic Sans MS" panose="030F0702030302020204" pitchFamily="66" charset="0"/>
              </a:rPr>
              <a:t>les </a:t>
            </a:r>
            <a:r>
              <a:rPr lang="fr-FR" sz="1200" b="1" dirty="0" smtClean="0">
                <a:latin typeface="Comic Sans MS" panose="030F0702030302020204" pitchFamily="66" charset="0"/>
              </a:rPr>
              <a:t>différentes échelles </a:t>
            </a:r>
            <a:r>
              <a:rPr lang="fr-FR" sz="1200" dirty="0" smtClean="0">
                <a:latin typeface="Comic Sans MS" panose="030F0702030302020204" pitchFamily="66" charset="0"/>
              </a:rPr>
              <a:t>du vivant (organisme, organe, cellule, organite, </a:t>
            </a:r>
            <a:r>
              <a:rPr lang="fr-FR" sz="1200" dirty="0" smtClean="0">
                <a:latin typeface="Comic Sans MS" panose="030F0702030302020204" pitchFamily="66" charset="0"/>
                <a:sym typeface="Wingdings" panose="05000000000000000000" pitchFamily="2" charset="2"/>
              </a:rPr>
              <a:t>molécules) – comparaison animal et végétal</a:t>
            </a:r>
          </a:p>
          <a:p>
            <a:pPr marL="285750" indent="-285750">
              <a:buFont typeface="Wingdings" panose="05000000000000000000" pitchFamily="2" charset="2"/>
              <a:buChar char="§"/>
            </a:pPr>
            <a:r>
              <a:rPr lang="fr-FR" sz="1200" b="1" dirty="0" smtClean="0">
                <a:latin typeface="Comic Sans MS" panose="030F0702030302020204" pitchFamily="66" charset="0"/>
                <a:sym typeface="Wingdings" panose="05000000000000000000" pitchFamily="2" charset="2"/>
              </a:rPr>
              <a:t>Etude de la structure de l’ADN </a:t>
            </a:r>
            <a:r>
              <a:rPr lang="fr-FR" sz="1200" dirty="0" smtClean="0">
                <a:latin typeface="Comic Sans MS" panose="030F0702030302020204" pitchFamily="66" charset="0"/>
                <a:sym typeface="Wingdings" panose="05000000000000000000" pitchFamily="2" charset="2"/>
              </a:rPr>
              <a:t>avec logiciel Libmol ou Anagène (ADN tubercule et ADN feuille)</a:t>
            </a:r>
          </a:p>
          <a:p>
            <a:endParaRPr lang="fr-FR" sz="1200" dirty="0"/>
          </a:p>
        </p:txBody>
      </p:sp>
    </p:spTree>
    <p:extLst>
      <p:ext uri="{BB962C8B-B14F-4D97-AF65-F5344CB8AC3E}">
        <p14:creationId xmlns:p14="http://schemas.microsoft.com/office/powerpoint/2010/main" val="40320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5085" y="135923"/>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44783" y="148431"/>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3967842" y="591732"/>
            <a:ext cx="4904015" cy="2308324"/>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que chaque chromatide est constituée d'une longue molécule d'ADN associée à des protéines structurantes</a:t>
            </a:r>
          </a:p>
          <a:p>
            <a:pPr algn="just"/>
            <a:r>
              <a:rPr lang="fr-FR" sz="1200" dirty="0">
                <a:latin typeface="Comic Sans MS" panose="030F0702030302020204" pitchFamily="66" charset="0"/>
              </a:rPr>
              <a:t>- qu'au cours de la phase S, l’ADN subit la réplication semi-conservative</a:t>
            </a:r>
          </a:p>
          <a:p>
            <a:pPr algn="just"/>
            <a:r>
              <a:rPr lang="fr-FR" sz="1200" dirty="0">
                <a:latin typeface="Comic Sans MS" panose="030F0702030302020204" pitchFamily="66" charset="0"/>
              </a:rPr>
              <a:t>- qu'il s’agit de la formation de deux copies qui, en observant les règles d’appariement des bases, conservent chacune la séquence des nucléotides de la molécule initiale</a:t>
            </a:r>
          </a:p>
          <a:p>
            <a:pPr algn="just"/>
            <a:r>
              <a:rPr lang="fr-FR" sz="1200" dirty="0">
                <a:latin typeface="Comic Sans MS" panose="030F0702030302020204" pitchFamily="66" charset="0"/>
              </a:rPr>
              <a:t>- que les deux cellules provenant par mitose d'une cellule initiale possèdent exactement la même information génétique</a:t>
            </a:r>
          </a:p>
          <a:p>
            <a:pPr algn="just"/>
            <a:r>
              <a:rPr lang="fr-FR" sz="1200" dirty="0">
                <a:latin typeface="Comic Sans MS" panose="030F0702030302020204" pitchFamily="66" charset="0"/>
              </a:rPr>
              <a:t>- que la succession de mitoses produit un ensemble de cellules, toutes génétiquement identiques que l’on appelle un clone.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15085" y="1124744"/>
            <a:ext cx="3762236" cy="1015663"/>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a:solidFill>
                  <a:srgbClr val="0070C0"/>
                </a:solidFill>
                <a:latin typeface="Comic Sans MS" panose="030F0702030302020204" pitchFamily="66" charset="0"/>
              </a:rPr>
              <a:t>Idée d’un doublement de la quantité d’ADN avant division cellulaire abordée (mais mécanismes pas étudiés</a:t>
            </a:r>
            <a:r>
              <a:rPr lang="fr-FR" sz="1200" dirty="0" smtClean="0">
                <a:solidFill>
                  <a:srgbClr val="0070C0"/>
                </a:solidFill>
                <a:latin typeface="Comic Sans MS" panose="030F0702030302020204" pitchFamily="66" charset="0"/>
              </a:rPr>
              <a:t>)</a:t>
            </a:r>
            <a:endParaRPr lang="fr-FR" sz="1200" b="1" u="sng" dirty="0">
              <a:solidFill>
                <a:srgbClr val="0070C0"/>
              </a:solidFill>
              <a:latin typeface="Comic Sans MS" panose="030F0702030302020204" pitchFamily="66" charset="0"/>
            </a:endParaRPr>
          </a:p>
          <a:p>
            <a:endParaRPr lang="fr-FR" sz="1200" b="1" u="sng" dirty="0">
              <a:solidFill>
                <a:srgbClr val="0070C0"/>
              </a:solidFill>
              <a:latin typeface="Comic Sans MS" panose="030F0702030302020204" pitchFamily="66" charset="0"/>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36070" y="2576890"/>
            <a:ext cx="3762236" cy="830997"/>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a:latin typeface="Comic Sans MS" panose="030F0702030302020204" pitchFamily="66" charset="0"/>
            </a:endParaRPr>
          </a:p>
        </p:txBody>
      </p:sp>
      <p:sp>
        <p:nvSpPr>
          <p:cNvPr id="12" name="ZoneTexte 11">
            <a:hlinkClick r:id="rId2"/>
            <a:extLst>
              <a:ext uri="{FF2B5EF4-FFF2-40B4-BE49-F238E27FC236}">
                <a16:creationId xmlns:a16="http://schemas.microsoft.com/office/drawing/2014/main" id="{A91216B6-67BD-4E37-9757-61A3E2CBCAAC}"/>
              </a:ext>
            </a:extLst>
          </p:cNvPr>
          <p:cNvSpPr txBox="1"/>
          <p:nvPr/>
        </p:nvSpPr>
        <p:spPr>
          <a:xfrm>
            <a:off x="467544" y="4082959"/>
            <a:ext cx="8345347" cy="1569660"/>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a:t>
            </a:r>
            <a:r>
              <a:rPr lang="fr-FR" sz="1200" b="1" dirty="0" smtClean="0">
                <a:latin typeface="Comic Sans MS" panose="030F0702030302020204" pitchFamily="66" charset="0"/>
              </a:rPr>
              <a:t>possibles</a:t>
            </a: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r>
              <a:rPr lang="fr-FR" sz="1200" b="1" dirty="0" smtClean="0">
                <a:latin typeface="Comic Sans MS" panose="030F0702030302020204" pitchFamily="66" charset="0"/>
              </a:rPr>
              <a:t> </a:t>
            </a:r>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3997005" y="2995481"/>
            <a:ext cx="4904014" cy="517065"/>
          </a:xfrm>
          <a:prstGeom prst="rect">
            <a:avLst/>
          </a:prstGeom>
          <a:noFill/>
          <a:ln w="19050">
            <a:solidFill>
              <a:srgbClr val="0070C0"/>
            </a:solidFill>
          </a:ln>
        </p:spPr>
        <p:txBody>
          <a:bodyPr wrap="square" rtlCol="0">
            <a:spAutoFit/>
          </a:bodyPr>
          <a:lstStyle/>
          <a:p>
            <a:pPr>
              <a:lnSpc>
                <a:spcPct val="115000"/>
              </a:lnSpc>
              <a:spcAft>
                <a:spcPts val="1000"/>
              </a:spcAft>
            </a:pPr>
            <a:r>
              <a:rPr lang="fr-FR" sz="1200" b="1" dirty="0">
                <a:latin typeface="Comic Sans MS" panose="030F0702030302020204" pitchFamily="66" charset="0"/>
                <a:ea typeface="Calibri" panose="020F0502020204030204" pitchFamily="34" charset="0"/>
                <a:cs typeface="Calibri" panose="020F0502020204030204" pitchFamily="34" charset="0"/>
              </a:rPr>
              <a:t>Mots clés : Réplication semi conservative, ADN polymérase, clone.</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5A7319B2-606A-4F76-8F07-1755347D2A2A}"/>
              </a:ext>
            </a:extLst>
          </p:cNvPr>
          <p:cNvSpPr txBox="1"/>
          <p:nvPr/>
        </p:nvSpPr>
        <p:spPr>
          <a:xfrm>
            <a:off x="3967839" y="153464"/>
            <a:ext cx="4904015" cy="276999"/>
          </a:xfrm>
          <a:prstGeom prst="rect">
            <a:avLst/>
          </a:prstGeom>
          <a:solidFill>
            <a:srgbClr val="00B05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La réplication de l'ADN</a:t>
            </a:r>
          </a:p>
        </p:txBody>
      </p:sp>
      <p:sp>
        <p:nvSpPr>
          <p:cNvPr id="2" name="ZoneTexte 1"/>
          <p:cNvSpPr txBox="1"/>
          <p:nvPr/>
        </p:nvSpPr>
        <p:spPr>
          <a:xfrm>
            <a:off x="304015" y="2977014"/>
            <a:ext cx="3384376" cy="276999"/>
          </a:xfrm>
          <a:prstGeom prst="rect">
            <a:avLst/>
          </a:prstGeom>
          <a:noFill/>
        </p:spPr>
        <p:txBody>
          <a:bodyPr wrap="square" rtlCol="0">
            <a:spAutoFit/>
          </a:bodyPr>
          <a:lstStyle/>
          <a:p>
            <a:r>
              <a:rPr lang="fr-FR" sz="1200" dirty="0">
                <a:latin typeface="Comic Sans MS" panose="030F0702030302020204" pitchFamily="66" charset="0"/>
              </a:rPr>
              <a:t>Garder une approche </a:t>
            </a:r>
            <a:r>
              <a:rPr lang="fr-FR" sz="1200" dirty="0" smtClean="0">
                <a:latin typeface="Comic Sans MS" panose="030F0702030302020204" pitchFamily="66" charset="0"/>
              </a:rPr>
              <a:t>historique</a:t>
            </a:r>
            <a:endParaRPr lang="fr-FR" dirty="0"/>
          </a:p>
        </p:txBody>
      </p:sp>
      <p:sp>
        <p:nvSpPr>
          <p:cNvPr id="3" name="ZoneTexte 2"/>
          <p:cNvSpPr txBox="1"/>
          <p:nvPr/>
        </p:nvSpPr>
        <p:spPr>
          <a:xfrm>
            <a:off x="715781" y="4359957"/>
            <a:ext cx="7848872" cy="1661993"/>
          </a:xfrm>
          <a:prstGeom prst="rect">
            <a:avLst/>
          </a:prstGeom>
          <a:noFill/>
        </p:spPr>
        <p:txBody>
          <a:bodyPr wrap="square" rtlCol="0">
            <a:spAutoFit/>
          </a:bodyPr>
          <a:lstStyle/>
          <a:p>
            <a:pPr marL="285750" indent="-285750">
              <a:buFont typeface="Wingdings" panose="05000000000000000000" pitchFamily="2" charset="2"/>
              <a:buChar char="Ø"/>
            </a:pPr>
            <a:r>
              <a:rPr lang="fr-FR" sz="1200" dirty="0" smtClean="0">
                <a:latin typeface="Comic Sans MS" panose="030F0702030302020204" pitchFamily="66" charset="0"/>
              </a:rPr>
              <a:t>Animation </a:t>
            </a:r>
            <a:r>
              <a:rPr lang="fr-FR" sz="1200" dirty="0" err="1">
                <a:latin typeface="Comic Sans MS" panose="030F0702030302020204" pitchFamily="66" charset="0"/>
              </a:rPr>
              <a:t>Réplic’ADN</a:t>
            </a:r>
            <a:r>
              <a:rPr lang="fr-FR" sz="1200" dirty="0">
                <a:latin typeface="Comic Sans MS" panose="030F0702030302020204" pitchFamily="66" charset="0"/>
              </a:rPr>
              <a:t>, l’enquête scientifique (interprétation des résultats de Meselson et Stahl )</a:t>
            </a:r>
          </a:p>
          <a:p>
            <a:r>
              <a:rPr lang="en-US" altLang="ja-JP" sz="1200" u="sng" dirty="0">
                <a:solidFill>
                  <a:srgbClr val="3366FF"/>
                </a:solidFill>
                <a:latin typeface="Comic Sans MS" panose="030F0702030302020204" pitchFamily="66" charset="0"/>
                <a:hlinkClick r:id="rId3"/>
              </a:rPr>
              <a:t>https://view.genial.ly/59d91f61f2aaf10cbc6a83c4</a:t>
            </a:r>
            <a:endParaRPr lang="en-US" altLang="ja-JP" sz="1200" u="sng" dirty="0">
              <a:solidFill>
                <a:srgbClr val="3366FF"/>
              </a:solidFill>
              <a:latin typeface="Comic Sans MS" panose="030F0702030302020204" pitchFamily="66" charset="0"/>
            </a:endParaRPr>
          </a:p>
          <a:p>
            <a:r>
              <a:rPr lang="fr-FR" sz="1200" dirty="0">
                <a:solidFill>
                  <a:srgbClr val="3366FF"/>
                </a:solidFill>
                <a:latin typeface="Comic Sans MS" panose="030F0702030302020204" pitchFamily="66" charset="0"/>
                <a:hlinkClick r:id="rId2"/>
              </a:rPr>
              <a:t>https://</a:t>
            </a:r>
            <a:r>
              <a:rPr lang="fr-FR" sz="1200" dirty="0" smtClean="0">
                <a:solidFill>
                  <a:srgbClr val="3366FF"/>
                </a:solidFill>
                <a:latin typeface="Comic Sans MS" panose="030F0702030302020204" pitchFamily="66" charset="0"/>
                <a:hlinkClick r:id="rId2"/>
              </a:rPr>
              <a:t>svt.ac-versailles.fr/spip.php?article964</a:t>
            </a:r>
            <a:endParaRPr lang="fr-FR" sz="1200" dirty="0" smtClean="0">
              <a:solidFill>
                <a:srgbClr val="3366FF"/>
              </a:solidFill>
              <a:latin typeface="Comic Sans MS" panose="030F0702030302020204" pitchFamily="66" charset="0"/>
            </a:endParaRPr>
          </a:p>
          <a:p>
            <a:pPr>
              <a:buFont typeface="Wingdings" pitchFamily="2" charset="2"/>
              <a:buChar char="Ø"/>
            </a:pPr>
            <a:r>
              <a:rPr lang="fr-FR" sz="1200" dirty="0" smtClean="0">
                <a:latin typeface="Comic Sans MS" panose="030F0702030302020204" pitchFamily="66" charset="0"/>
              </a:rPr>
              <a:t>     Animation flash : </a:t>
            </a:r>
            <a:r>
              <a:rPr lang="fr-FR" sz="1200" dirty="0" smtClean="0">
                <a:latin typeface="Comic Sans MS" pitchFamily="66" charset="0"/>
                <a:hlinkClick r:id="rId4"/>
              </a:rPr>
              <a:t> http://www.biologieenflash.net/animation.php?ref=bio-0010-2</a:t>
            </a:r>
            <a:endParaRPr lang="fr-FR" sz="1200" dirty="0" smtClean="0">
              <a:latin typeface="Comic Sans MS" pitchFamily="66" charset="0"/>
            </a:endParaRPr>
          </a:p>
          <a:p>
            <a:pPr marL="285750" indent="-285750">
              <a:buFont typeface="Wingdings" panose="05000000000000000000" pitchFamily="2" charset="2"/>
              <a:buChar char="Ø"/>
            </a:pPr>
            <a:r>
              <a:rPr lang="fr-FR" sz="1200" dirty="0" smtClean="0">
                <a:latin typeface="Comic Sans MS" pitchFamily="66" charset="0"/>
              </a:rPr>
              <a:t>La </a:t>
            </a:r>
            <a:r>
              <a:rPr lang="fr-FR" sz="1200" dirty="0">
                <a:latin typeface="Comic Sans MS" panose="030F0702030302020204" pitchFamily="66" charset="0"/>
              </a:rPr>
              <a:t>réaction de </a:t>
            </a:r>
            <a:r>
              <a:rPr lang="fr-FR" sz="1200" dirty="0" smtClean="0">
                <a:latin typeface="Comic Sans MS" panose="030F0702030302020204" pitchFamily="66" charset="0"/>
              </a:rPr>
              <a:t>PCR</a:t>
            </a:r>
            <a:r>
              <a:rPr lang="fr-FR" sz="1200" dirty="0">
                <a:latin typeface="Comic Sans MS" panose="030F0702030302020204" pitchFamily="66" charset="0"/>
              </a:rPr>
              <a:t> </a:t>
            </a:r>
            <a:r>
              <a:rPr lang="fr-FR" sz="1200" dirty="0" smtClean="0">
                <a:latin typeface="Comic Sans MS" panose="030F0702030302020204" pitchFamily="66" charset="0"/>
              </a:rPr>
              <a:t>? Animation flash: </a:t>
            </a:r>
            <a:r>
              <a:rPr lang="fr-FR" sz="1200" u="sng" dirty="0" smtClean="0">
                <a:solidFill>
                  <a:srgbClr val="0000FF"/>
                </a:solidFill>
                <a:latin typeface="Comic Sans MS" panose="030F0702030302020204" pitchFamily="66" charset="0"/>
              </a:rPr>
              <a:t>http://atchimiebiologie.free.fr/telechargement/telechargement.html </a:t>
            </a:r>
          </a:p>
          <a:p>
            <a:pPr marL="285750" indent="-285750"/>
            <a:endParaRPr lang="fr-FR" sz="1200" dirty="0" smtClean="0">
              <a:latin typeface="Comic Sans MS" pitchFamily="66" charset="0"/>
            </a:endParaRP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28328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1283" y="260648"/>
            <a:ext cx="2568510"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ctr"/>
            <a:r>
              <a:rPr lang="fr-FR" dirty="0" smtClean="0">
                <a:latin typeface="Comic Sans MS" panose="030F0702030302020204" pitchFamily="66" charset="0"/>
              </a:rPr>
              <a:t>réplication</a:t>
            </a:r>
            <a:endParaRPr lang="fr-FR" dirty="0">
              <a:latin typeface="Comic Sans MS" panose="030F0702030302020204"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36096" y="-41533"/>
            <a:ext cx="3652837" cy="195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764704"/>
            <a:ext cx="4419326" cy="242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987824" y="183704"/>
            <a:ext cx="2520280" cy="523220"/>
          </a:xfrm>
          <a:prstGeom prst="rect">
            <a:avLst/>
          </a:prstGeom>
          <a:noFill/>
        </p:spPr>
        <p:txBody>
          <a:bodyPr wrap="square" rtlCol="0">
            <a:spAutoFit/>
          </a:bodyPr>
          <a:lstStyle/>
          <a:p>
            <a:pPr algn="ctr"/>
            <a:r>
              <a:rPr lang="fr-FR" sz="1400" dirty="0" smtClean="0">
                <a:solidFill>
                  <a:srgbClr val="00B050"/>
                </a:solidFill>
                <a:latin typeface="Comic Sans MS" panose="030F0702030302020204" pitchFamily="66" charset="0"/>
              </a:rPr>
              <a:t>Disponible sur le site de l’académie de Versailles</a:t>
            </a:r>
            <a:endParaRPr lang="fr-FR" sz="1400" dirty="0">
              <a:solidFill>
                <a:srgbClr val="00B050"/>
              </a:solidFill>
              <a:latin typeface="Comic Sans MS" panose="030F0702030302020204" pitchFamily="66" charset="0"/>
            </a:endParaRPr>
          </a:p>
        </p:txBody>
      </p:sp>
      <p:sp>
        <p:nvSpPr>
          <p:cNvPr id="7" name="ZoneTexte 6"/>
          <p:cNvSpPr txBox="1"/>
          <p:nvPr/>
        </p:nvSpPr>
        <p:spPr>
          <a:xfrm>
            <a:off x="251842" y="3386614"/>
            <a:ext cx="4419004" cy="738664"/>
          </a:xfrm>
          <a:prstGeom prst="rect">
            <a:avLst/>
          </a:prstGeom>
          <a:noFill/>
        </p:spPr>
        <p:txBody>
          <a:bodyPr wrap="square" rtlCol="0">
            <a:spAutoFit/>
          </a:bodyPr>
          <a:lstStyle/>
          <a:p>
            <a:pPr algn="ctr"/>
            <a:r>
              <a:rPr lang="fr-FR" sz="1400" dirty="0" smtClean="0">
                <a:solidFill>
                  <a:srgbClr val="FF0000"/>
                </a:solidFill>
                <a:latin typeface="Comic Sans MS" panose="030F0702030302020204" pitchFamily="66" charset="0"/>
              </a:rPr>
              <a:t>L’enquête: Comment est assurée la stabilité de l’information génétique au cours des divisions cellulaires ? </a:t>
            </a:r>
            <a:endParaRPr lang="fr-FR" sz="1400" dirty="0">
              <a:solidFill>
                <a:srgbClr val="FF0000"/>
              </a:solidFill>
              <a:latin typeface="Comic Sans MS" panose="030F0702030302020204" pitchFamily="66" charset="0"/>
            </a:endParaRPr>
          </a:p>
        </p:txBody>
      </p:sp>
      <p:sp>
        <p:nvSpPr>
          <p:cNvPr id="8" name="ZoneTexte 7"/>
          <p:cNvSpPr txBox="1"/>
          <p:nvPr/>
        </p:nvSpPr>
        <p:spPr>
          <a:xfrm>
            <a:off x="158320" y="4155366"/>
            <a:ext cx="4413680" cy="307777"/>
          </a:xfrm>
          <a:prstGeom prst="rect">
            <a:avLst/>
          </a:prstGeom>
          <a:noFill/>
        </p:spPr>
        <p:txBody>
          <a:bodyPr wrap="square" rtlCol="0">
            <a:spAutoFit/>
          </a:bodyPr>
          <a:lstStyle/>
          <a:p>
            <a:pPr algn="ctr"/>
            <a:r>
              <a:rPr lang="fr-FR" sz="1400" dirty="0" smtClean="0">
                <a:latin typeface="Comic Sans MS" panose="030F0702030302020204" pitchFamily="66" charset="0"/>
              </a:rPr>
              <a:t>Basée sur l’expérience de Meselson et Stahl</a:t>
            </a:r>
            <a:endParaRPr lang="fr-FR" sz="1400" dirty="0">
              <a:latin typeface="Comic Sans MS" panose="030F0702030302020204" pitchFamily="66" charset="0"/>
            </a:endParaRPr>
          </a:p>
        </p:txBody>
      </p:sp>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2132856"/>
            <a:ext cx="2958526" cy="43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9552" y="4797152"/>
            <a:ext cx="22955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3275856" y="4609514"/>
            <a:ext cx="2988516" cy="954107"/>
          </a:xfrm>
          <a:prstGeom prst="rect">
            <a:avLst/>
          </a:prstGeom>
          <a:noFill/>
        </p:spPr>
        <p:txBody>
          <a:bodyPr wrap="square" rtlCol="0">
            <a:spAutoFit/>
          </a:bodyPr>
          <a:lstStyle/>
          <a:p>
            <a:pPr algn="ctr"/>
            <a:r>
              <a:rPr lang="fr-FR" sz="1400" dirty="0" smtClean="0">
                <a:latin typeface="Comic Sans MS" panose="030F0702030302020204" pitchFamily="66" charset="0"/>
              </a:rPr>
              <a:t>Une fois une étape validée, le professeur leur fourni un code pour pouvoir poursuivre leur enquête</a:t>
            </a:r>
            <a:endParaRPr lang="fr-FR" sz="1400" dirty="0">
              <a:latin typeface="Comic Sans MS" panose="030F0702030302020204" pitchFamily="66" charset="0"/>
            </a:endParaRPr>
          </a:p>
        </p:txBody>
      </p:sp>
      <p:sp>
        <p:nvSpPr>
          <p:cNvPr id="12" name="ZoneTexte 11"/>
          <p:cNvSpPr txBox="1"/>
          <p:nvPr/>
        </p:nvSpPr>
        <p:spPr>
          <a:xfrm>
            <a:off x="3059832" y="6210860"/>
            <a:ext cx="4413680" cy="307777"/>
          </a:xfrm>
          <a:prstGeom prst="rect">
            <a:avLst/>
          </a:prstGeom>
          <a:noFill/>
        </p:spPr>
        <p:txBody>
          <a:bodyPr wrap="square" rtlCol="0">
            <a:spAutoFit/>
          </a:bodyPr>
          <a:lstStyle/>
          <a:p>
            <a:pPr algn="ctr"/>
            <a:r>
              <a:rPr lang="fr-FR" sz="1400" dirty="0" smtClean="0">
                <a:latin typeface="Comic Sans MS" panose="030F0702030302020204" pitchFamily="66" charset="0"/>
              </a:rPr>
              <a:t>S’ils coincent, il y a des documents de secours</a:t>
            </a:r>
            <a:endParaRPr lang="fr-FR" sz="1400" dirty="0">
              <a:latin typeface="Comic Sans MS" panose="030F0702030302020204" pitchFamily="66" charset="0"/>
            </a:endParaRPr>
          </a:p>
        </p:txBody>
      </p:sp>
      <p:cxnSp>
        <p:nvCxnSpPr>
          <p:cNvPr id="13" name="Connecteur droit avec flèche 12">
            <a:extLst>
              <a:ext uri="{FF2B5EF4-FFF2-40B4-BE49-F238E27FC236}">
                <a16:creationId xmlns:a16="http://schemas.microsoft.com/office/drawing/2014/main" id="{A80C7EF7-E731-4B04-83E3-51CF4F74EF49}"/>
              </a:ext>
            </a:extLst>
          </p:cNvPr>
          <p:cNvCxnSpPr>
            <a:cxnSpLocks/>
          </p:cNvCxnSpPr>
          <p:nvPr/>
        </p:nvCxnSpPr>
        <p:spPr>
          <a:xfrm flipH="1">
            <a:off x="6012160" y="5789635"/>
            <a:ext cx="720080" cy="4212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80C7EF7-E731-4B04-83E3-51CF4F74EF49}"/>
              </a:ext>
            </a:extLst>
          </p:cNvPr>
          <p:cNvCxnSpPr>
            <a:cxnSpLocks/>
          </p:cNvCxnSpPr>
          <p:nvPr/>
        </p:nvCxnSpPr>
        <p:spPr>
          <a:xfrm flipV="1">
            <a:off x="2862908" y="5151937"/>
            <a:ext cx="656803" cy="1526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30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p2_meselson_et_stahl_2017_replicad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801" y="857250"/>
            <a:ext cx="7278701" cy="5143500"/>
          </a:xfrm>
          <a:prstGeom prst="rect">
            <a:avLst/>
          </a:prstGeom>
        </p:spPr>
      </p:pic>
    </p:spTree>
    <p:extLst>
      <p:ext uri="{BB962C8B-B14F-4D97-AF65-F5344CB8AC3E}">
        <p14:creationId xmlns:p14="http://schemas.microsoft.com/office/powerpoint/2010/main" val="388912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5085" y="135923"/>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44783" y="148431"/>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3967842" y="551421"/>
            <a:ext cx="4904015" cy="3693319"/>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a:t>
            </a:r>
            <a:r>
              <a:rPr lang="fr-FR" sz="1000" dirty="0">
                <a:latin typeface="Comic Sans MS" panose="030F0702030302020204" pitchFamily="66" charset="0"/>
              </a:rPr>
              <a:t>que la séquence de l'ADN, succession des quatre </a:t>
            </a:r>
            <a:r>
              <a:rPr lang="fr-FR" sz="1000" dirty="0" err="1">
                <a:latin typeface="Comic Sans MS" panose="030F0702030302020204" pitchFamily="66" charset="0"/>
              </a:rPr>
              <a:t>désoxyribonucléotides</a:t>
            </a:r>
            <a:r>
              <a:rPr lang="fr-FR" sz="1000" dirty="0">
                <a:latin typeface="Comic Sans MS" panose="030F0702030302020204" pitchFamily="66" charset="0"/>
              </a:rPr>
              <a:t> le long des brins de la molécule, est une information</a:t>
            </a:r>
          </a:p>
          <a:p>
            <a:pPr algn="just"/>
            <a:r>
              <a:rPr lang="fr-FR" sz="1000" dirty="0">
                <a:latin typeface="Comic Sans MS" panose="030F0702030302020204" pitchFamily="66" charset="0"/>
              </a:rPr>
              <a:t>- que cette information est transmise de générations en générations</a:t>
            </a:r>
          </a:p>
          <a:p>
            <a:pPr algn="just"/>
            <a:r>
              <a:rPr lang="fr-FR" sz="1000" dirty="0">
                <a:latin typeface="Comic Sans MS" panose="030F0702030302020204" pitchFamily="66" charset="0"/>
              </a:rPr>
              <a:t>- qu'à chaque génération, cette information est exprimée par l’intermédiaire d’un autre acide nucléique : l’ARN</a:t>
            </a:r>
          </a:p>
          <a:p>
            <a:pPr algn="just"/>
            <a:r>
              <a:rPr lang="fr-FR" sz="1000" dirty="0">
                <a:latin typeface="Comic Sans MS" panose="030F0702030302020204" pitchFamily="66" charset="0"/>
              </a:rPr>
              <a:t>- que les molécules d'ARN sont synthétisées par complémentarité des nucléotides à partir de l'ADN lors d’un processus dénommé transcription</a:t>
            </a:r>
          </a:p>
          <a:p>
            <a:pPr algn="just"/>
            <a:r>
              <a:rPr lang="fr-FR" sz="1000" dirty="0">
                <a:latin typeface="Comic Sans MS" panose="030F0702030302020204" pitchFamily="66" charset="0"/>
              </a:rPr>
              <a:t>- que chez les eucaryotes, la transcription a lieu dans le noyau et certains des ARN formés, après maturation éventuelle, sont exportés dans le cytoplasme</a:t>
            </a:r>
          </a:p>
          <a:p>
            <a:pPr algn="just"/>
            <a:r>
              <a:rPr lang="fr-FR" sz="1000" dirty="0">
                <a:latin typeface="Comic Sans MS" panose="030F0702030302020204" pitchFamily="66" charset="0"/>
              </a:rPr>
              <a:t>- que parmi ceux-ci se trouvent les ARNm qui dirigent la synthèse de protéines lors d’un processus dénommé traduction</a:t>
            </a:r>
          </a:p>
          <a:p>
            <a:pPr algn="just"/>
            <a:r>
              <a:rPr lang="fr-FR" sz="1000" dirty="0">
                <a:latin typeface="Comic Sans MS" panose="030F0702030302020204" pitchFamily="66" charset="0"/>
              </a:rPr>
              <a:t>- que le code génétique est un système de correspondance, universel à l’ensemble du monde vivant, qui permet la traduction de l’ARN messager en protéines</a:t>
            </a:r>
          </a:p>
          <a:p>
            <a:pPr algn="just"/>
            <a:r>
              <a:rPr lang="fr-FR" sz="1000" dirty="0">
                <a:latin typeface="Comic Sans MS" panose="030F0702030302020204" pitchFamily="66" charset="0"/>
              </a:rPr>
              <a:t>- que l'information portée par une molécule d'ARNm est ainsi convertie en une information fonctionnelle (la séquence des acides aminés de la protéine)</a:t>
            </a:r>
          </a:p>
          <a:p>
            <a:pPr algn="just"/>
            <a:r>
              <a:rPr lang="fr-FR" sz="1000" dirty="0">
                <a:latin typeface="Comic Sans MS" panose="030F0702030302020204" pitchFamily="66" charset="0"/>
              </a:rPr>
              <a:t>- que le phénotype résulte de l’ensemble des produits de l’ADN (protéines et ARN) présents dans la cellule</a:t>
            </a:r>
          </a:p>
          <a:p>
            <a:pPr algn="just"/>
            <a:r>
              <a:rPr lang="fr-FR" sz="1000" dirty="0">
                <a:latin typeface="Comic Sans MS" panose="030F0702030302020204" pitchFamily="66" charset="0"/>
              </a:rPr>
              <a:t>- que le phénotype dépend du patrimoine génétique et de son expression</a:t>
            </a:r>
          </a:p>
          <a:p>
            <a:pPr algn="just"/>
            <a:r>
              <a:rPr lang="fr-FR" sz="1000" dirty="0">
                <a:latin typeface="Comic Sans MS" panose="030F0702030302020204" pitchFamily="66" charset="0"/>
              </a:rPr>
              <a:t>- que l'activité des gènes de la cellule est régulée sous l’influence de facteurs internes à l’organisme (développement) et externes (réponses aux conditions de l’environnement).</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09017" y="1124744"/>
            <a:ext cx="3762236" cy="646331"/>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smtClean="0">
                <a:solidFill>
                  <a:srgbClr val="0070C0"/>
                </a:solidFill>
                <a:latin typeface="Comic Sans MS" panose="030F0702030302020204" pitchFamily="66" charset="0"/>
              </a:rPr>
              <a:t>- notion </a:t>
            </a:r>
            <a:r>
              <a:rPr lang="fr-FR" sz="1200" dirty="0">
                <a:solidFill>
                  <a:srgbClr val="0070C0"/>
                </a:solidFill>
                <a:latin typeface="Comic Sans MS" panose="030F0702030302020204" pitchFamily="66" charset="0"/>
              </a:rPr>
              <a:t>de gène</a:t>
            </a:r>
          </a:p>
          <a:p>
            <a:r>
              <a:rPr lang="fr-FR" sz="1200" dirty="0" smtClean="0">
                <a:solidFill>
                  <a:srgbClr val="0070C0"/>
                </a:solidFill>
                <a:latin typeface="Comic Sans MS" panose="030F0702030302020204" pitchFamily="66" charset="0"/>
              </a:rPr>
              <a:t>- génotype </a:t>
            </a:r>
            <a:r>
              <a:rPr lang="fr-FR" sz="1200" dirty="0">
                <a:solidFill>
                  <a:srgbClr val="0070C0"/>
                </a:solidFill>
                <a:latin typeface="Comic Sans MS" panose="030F0702030302020204" pitchFamily="66" charset="0"/>
              </a:rPr>
              <a:t>/ phénotype</a:t>
            </a:r>
            <a:endParaRPr lang="fr-FR" sz="1200" u="sng" dirty="0">
              <a:solidFill>
                <a:srgbClr val="0070C0"/>
              </a:solidFill>
              <a:latin typeface="Comic Sans MS" panose="030F0702030302020204" pitchFamily="66" charset="0"/>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99914" y="1796996"/>
            <a:ext cx="3762236" cy="1754326"/>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r>
              <a:rPr lang="fr-FR" sz="1200" dirty="0" smtClean="0">
                <a:solidFill>
                  <a:prstClr val="black"/>
                </a:solidFill>
                <a:latin typeface="Comic Sans MS" panose="030F0702030302020204" pitchFamily="66" charset="0"/>
              </a:rPr>
              <a:t>.</a:t>
            </a:r>
          </a:p>
          <a:p>
            <a:endParaRPr lang="fr-FR" sz="1200" dirty="0">
              <a:solidFill>
                <a:prstClr val="black"/>
              </a:solidFill>
              <a:latin typeface="Comic Sans MS" panose="030F0702030302020204" pitchFamily="66" charset="0"/>
            </a:endParaRPr>
          </a:p>
          <a:p>
            <a:endParaRPr lang="fr-FR" sz="1200" dirty="0" smtClean="0">
              <a:solidFill>
                <a:prstClr val="black"/>
              </a:solidFill>
              <a:latin typeface="Comic Sans MS" panose="030F0702030302020204" pitchFamily="66" charset="0"/>
            </a:endParaRPr>
          </a:p>
          <a:p>
            <a:endParaRPr lang="fr-FR" sz="1200" dirty="0">
              <a:solidFill>
                <a:prstClr val="black"/>
              </a:solidFill>
              <a:latin typeface="Comic Sans MS" panose="030F0702030302020204" pitchFamily="66" charset="0"/>
            </a:endParaRPr>
          </a:p>
          <a:p>
            <a:endParaRPr lang="fr-FR" sz="1200" dirty="0" smtClean="0">
              <a:solidFill>
                <a:prstClr val="black"/>
              </a:solidFill>
              <a:latin typeface="Comic Sans MS" panose="030F0702030302020204" pitchFamily="66" charset="0"/>
            </a:endParaRPr>
          </a:p>
          <a:p>
            <a:endParaRPr lang="fr-FR" sz="1200" dirty="0">
              <a:solidFill>
                <a:prstClr val="black"/>
              </a:solidFill>
              <a:latin typeface="Comic Sans MS" panose="030F0702030302020204" pitchFamily="66" charset="0"/>
            </a:endParaRPr>
          </a:p>
          <a:p>
            <a:endParaRPr lang="fr-FR" sz="1200" dirty="0" smtClean="0">
              <a:solidFill>
                <a:prstClr val="black"/>
              </a:solidFill>
              <a:latin typeface="Comic Sans MS" panose="030F0702030302020204" pitchFamily="66" charset="0"/>
            </a:endParaRPr>
          </a:p>
          <a:p>
            <a:endParaRPr lang="fr-FR" sz="1200" dirty="0">
              <a:solidFill>
                <a:prstClr val="black"/>
              </a:solidFill>
              <a:latin typeface="Comic Sans MS" panose="030F0702030302020204" pitchFamily="66" charset="0"/>
            </a:endParaRPr>
          </a:p>
          <a:p>
            <a:endParaRPr lang="fr-FR" sz="1200" dirty="0">
              <a:solidFill>
                <a:prstClr val="black"/>
              </a:solidFill>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126128" y="4581128"/>
            <a:ext cx="8756767" cy="1938992"/>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a:t>
            </a:r>
            <a:r>
              <a:rPr lang="fr-FR" sz="1200" b="1" dirty="0" smtClean="0">
                <a:latin typeface="Comic Sans MS" panose="030F0702030302020204" pitchFamily="66" charset="0"/>
              </a:rPr>
              <a:t>possibles</a:t>
            </a: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r>
              <a:rPr lang="fr-FR" sz="1200" b="1" dirty="0" smtClean="0">
                <a:latin typeface="Comic Sans MS" panose="030F0702030302020204" pitchFamily="66" charset="0"/>
              </a:rPr>
              <a:t> </a:t>
            </a:r>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116603" y="3645024"/>
            <a:ext cx="3745547" cy="646331"/>
          </a:xfrm>
          <a:prstGeom prst="rect">
            <a:avLst/>
          </a:prstGeom>
          <a:noFill/>
          <a:ln w="19050">
            <a:solidFill>
              <a:srgbClr val="0070C0"/>
            </a:solidFill>
          </a:ln>
        </p:spPr>
        <p:txBody>
          <a:bodyPr wrap="square" rtlCol="0">
            <a:spAutoFit/>
          </a:bodyPr>
          <a:lstStyle/>
          <a:p>
            <a:r>
              <a:rPr lang="fr-FR" sz="1200" b="1" dirty="0">
                <a:latin typeface="Comic Sans MS" panose="030F0702030302020204" pitchFamily="66" charset="0"/>
                <a:ea typeface="Calibri" panose="020F0502020204030204" pitchFamily="34" charset="0"/>
                <a:cs typeface="Calibri" panose="020F0502020204030204" pitchFamily="34" charset="0"/>
              </a:rPr>
              <a:t>Mots clés </a:t>
            </a:r>
            <a:r>
              <a:rPr lang="fr-FR" sz="1200" b="1" dirty="0" smtClean="0">
                <a:latin typeface="Comic Sans MS" panose="030F0702030302020204" pitchFamily="66" charset="0"/>
                <a:ea typeface="Calibri" panose="020F0502020204030204" pitchFamily="34" charset="0"/>
                <a:cs typeface="Calibri" panose="020F0502020204030204" pitchFamily="34" charset="0"/>
              </a:rPr>
              <a:t>:transcription, traduction, ARNm, codon, ribosomes, génotype, phénotype, ARN polymérase.</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5A7319B2-606A-4F76-8F07-1755347D2A2A}"/>
              </a:ext>
            </a:extLst>
          </p:cNvPr>
          <p:cNvSpPr txBox="1"/>
          <p:nvPr/>
        </p:nvSpPr>
        <p:spPr>
          <a:xfrm>
            <a:off x="3967839" y="148430"/>
            <a:ext cx="4904014" cy="276999"/>
          </a:xfrm>
          <a:prstGeom prst="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L’expression du patrimoine génétique</a:t>
            </a:r>
          </a:p>
        </p:txBody>
      </p:sp>
      <p:sp>
        <p:nvSpPr>
          <p:cNvPr id="2" name="ZoneTexte 1"/>
          <p:cNvSpPr txBox="1"/>
          <p:nvPr/>
        </p:nvSpPr>
        <p:spPr>
          <a:xfrm>
            <a:off x="109017" y="1981662"/>
            <a:ext cx="3670895" cy="1569660"/>
          </a:xfrm>
          <a:prstGeom prst="rect">
            <a:avLst/>
          </a:prstGeom>
          <a:noFill/>
        </p:spPr>
        <p:txBody>
          <a:bodyPr wrap="square" rtlCol="0">
            <a:spAutoFit/>
          </a:bodyPr>
          <a:lstStyle/>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Les </a:t>
            </a:r>
            <a:r>
              <a:rPr lang="fr-FR" sz="1200" b="1" dirty="0">
                <a:solidFill>
                  <a:prstClr val="black"/>
                </a:solidFill>
                <a:latin typeface="Comic Sans MS" panose="030F0702030302020204" pitchFamily="66" charset="0"/>
              </a:rPr>
              <a:t>mécanismes de transcription et de </a:t>
            </a:r>
            <a:r>
              <a:rPr lang="fr-FR" sz="1200" dirty="0">
                <a:solidFill>
                  <a:prstClr val="black"/>
                </a:solidFill>
                <a:latin typeface="Comic Sans MS" panose="030F0702030302020204" pitchFamily="66" charset="0"/>
              </a:rPr>
              <a:t>traduction de l'information génétique sont explicités jusqu’à leur aboutissement : la synthèse de molécules d'ARN et de protéines qui sont à la base du fonctionnement d’une cellule vivante.</a:t>
            </a:r>
          </a:p>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Approche historique </a:t>
            </a:r>
          </a:p>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notion de </a:t>
            </a:r>
            <a:r>
              <a:rPr lang="fr-FR" sz="1200" b="1" dirty="0">
                <a:solidFill>
                  <a:prstClr val="black"/>
                </a:solidFill>
                <a:latin typeface="Comic Sans MS" panose="030F0702030302020204" pitchFamily="66" charset="0"/>
              </a:rPr>
              <a:t>phénotype à différentes échelles</a:t>
            </a:r>
            <a:endParaRPr lang="fr-FR" sz="1200" dirty="0"/>
          </a:p>
        </p:txBody>
      </p:sp>
      <p:sp>
        <p:nvSpPr>
          <p:cNvPr id="3" name="ZoneTexte 2"/>
          <p:cNvSpPr txBox="1"/>
          <p:nvPr/>
        </p:nvSpPr>
        <p:spPr>
          <a:xfrm>
            <a:off x="179512" y="4871819"/>
            <a:ext cx="8568952" cy="1569660"/>
          </a:xfrm>
          <a:prstGeom prst="rect">
            <a:avLst/>
          </a:prstGeom>
          <a:noFill/>
        </p:spPr>
        <p:txBody>
          <a:bodyPr wrap="square" rtlCol="0">
            <a:spAutoFit/>
          </a:bodyPr>
          <a:lstStyle/>
          <a:p>
            <a:pPr marL="285750" indent="-285750" algn="just">
              <a:buFont typeface="Wingdings" panose="05000000000000000000" pitchFamily="2" charset="2"/>
              <a:buChar char="Ø"/>
            </a:pPr>
            <a:r>
              <a:rPr lang="fr-FR" sz="1200" dirty="0">
                <a:latin typeface="Comic Sans MS" panose="030F0702030302020204" pitchFamily="66" charset="0"/>
              </a:rPr>
              <a:t>Étudier les expériences historiques permettant de comprendre comment le code génétique a été élucidé : transcription, traduction.</a:t>
            </a:r>
          </a:p>
          <a:p>
            <a:pPr marL="285750" indent="-285750" algn="just">
              <a:buFont typeface="Wingdings" panose="05000000000000000000" pitchFamily="2" charset="2"/>
              <a:buChar char="Ø"/>
            </a:pPr>
            <a:r>
              <a:rPr lang="fr-FR" sz="1200" dirty="0">
                <a:latin typeface="Comic Sans MS" panose="030F0702030302020204" pitchFamily="66" charset="0"/>
              </a:rPr>
              <a:t>Comparaison avec anagène des 2 brins d’ADN, ARN m et de la protéine</a:t>
            </a:r>
          </a:p>
          <a:p>
            <a:pPr marL="285750" indent="-285750" algn="just">
              <a:buFont typeface="Wingdings" panose="05000000000000000000" pitchFamily="2" charset="2"/>
              <a:buChar char="Ø"/>
            </a:pPr>
            <a:r>
              <a:rPr lang="fr-FR" sz="1200" dirty="0">
                <a:latin typeface="Comic Sans MS" panose="030F0702030302020204" pitchFamily="66" charset="0"/>
              </a:rPr>
              <a:t>Rechercher et exploiter des documents montrant la synthèse de protéines hétérologues après transgénèse (illustrant l’universalité du code génétique).</a:t>
            </a:r>
          </a:p>
          <a:p>
            <a:pPr marL="285750" indent="-285750" algn="just">
              <a:buFont typeface="Wingdings" panose="05000000000000000000" pitchFamily="2" charset="2"/>
              <a:buChar char="Ø"/>
            </a:pPr>
            <a:r>
              <a:rPr lang="fr-FR" sz="1200" dirty="0">
                <a:latin typeface="Comic Sans MS" panose="030F0702030302020204" pitchFamily="66" charset="0"/>
              </a:rPr>
              <a:t>Caractériser à l’aide d’un exemple les différentes échelles d’un phénotype (moléculaire, cellulaire, de l’organisme) </a:t>
            </a:r>
            <a:r>
              <a:rPr lang="fr-FR" sz="1200" dirty="0" smtClean="0">
                <a:latin typeface="Comic Sans MS" panose="030F0702030302020204" pitchFamily="66" charset="0"/>
              </a:rPr>
              <a:t>exemple </a:t>
            </a:r>
            <a:r>
              <a:rPr lang="fr-FR" sz="1200" dirty="0">
                <a:latin typeface="Comic Sans MS" panose="030F0702030302020204" pitchFamily="66" charset="0"/>
              </a:rPr>
              <a:t>possible </a:t>
            </a:r>
            <a:r>
              <a:rPr lang="fr-FR" sz="1200" b="1" dirty="0">
                <a:latin typeface="Comic Sans MS" panose="030F0702030302020204" pitchFamily="66" charset="0"/>
              </a:rPr>
              <a:t>:  TP asperge</a:t>
            </a:r>
          </a:p>
          <a:p>
            <a:pPr marL="285750" indent="-285750" algn="just">
              <a:buFont typeface="Wingdings" panose="05000000000000000000" pitchFamily="2" charset="2"/>
              <a:buChar char="Ø"/>
            </a:pPr>
            <a:r>
              <a:rPr lang="fr-FR" sz="1200" dirty="0">
                <a:latin typeface="Comic Sans MS" panose="030F0702030302020204" pitchFamily="66" charset="0"/>
              </a:rPr>
              <a:t>Identifier la régulation de l’activité des gènes (facteurs internes/externes) – ex </a:t>
            </a:r>
            <a:r>
              <a:rPr lang="fr-FR" sz="1200" dirty="0" smtClean="0">
                <a:latin typeface="Comic Sans MS" panose="030F0702030302020204" pitchFamily="66" charset="0"/>
              </a:rPr>
              <a:t>: </a:t>
            </a:r>
            <a:r>
              <a:rPr lang="fr-FR" sz="1200" b="1" dirty="0" smtClean="0">
                <a:latin typeface="Comic Sans MS" panose="030F0702030302020204" pitchFamily="66" charset="0"/>
              </a:rPr>
              <a:t>TP asperge</a:t>
            </a:r>
            <a:endParaRPr lang="fr-FR" b="1" dirty="0"/>
          </a:p>
        </p:txBody>
      </p:sp>
    </p:spTree>
    <p:extLst>
      <p:ext uri="{BB962C8B-B14F-4D97-AF65-F5344CB8AC3E}">
        <p14:creationId xmlns:p14="http://schemas.microsoft.com/office/powerpoint/2010/main" val="40198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BCB9F9-A39F-4C88-8381-7309B77DC7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7"/>
          <a:stretch/>
        </p:blipFill>
        <p:spPr>
          <a:xfrm>
            <a:off x="3048000" y="116115"/>
            <a:ext cx="5355772" cy="6168570"/>
          </a:xfrm>
          <a:prstGeom prst="rect">
            <a:avLst/>
          </a:prstGeom>
        </p:spPr>
      </p:pic>
      <p:sp>
        <p:nvSpPr>
          <p:cNvPr id="3" name="ZoneTexte 2">
            <a:extLst>
              <a:ext uri="{FF2B5EF4-FFF2-40B4-BE49-F238E27FC236}">
                <a16:creationId xmlns:a16="http://schemas.microsoft.com/office/drawing/2014/main" id="{2ED212BA-117C-4779-8B49-9C32C15DFA03}"/>
              </a:ext>
            </a:extLst>
          </p:cNvPr>
          <p:cNvSpPr txBox="1"/>
          <p:nvPr/>
        </p:nvSpPr>
        <p:spPr>
          <a:xfrm>
            <a:off x="323851" y="116115"/>
            <a:ext cx="2145029"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sz="1200" dirty="0">
                <a:latin typeface="Comic Sans MS" panose="030F0702030302020204" pitchFamily="66" charset="0"/>
              </a:rPr>
              <a:t>Simuler la découverte du code génétique sur Anagène à partir d’ARNm de synthèse</a:t>
            </a:r>
          </a:p>
        </p:txBody>
      </p:sp>
      <p:sp>
        <p:nvSpPr>
          <p:cNvPr id="4" name="ZoneTexte 3">
            <a:extLst>
              <a:ext uri="{FF2B5EF4-FFF2-40B4-BE49-F238E27FC236}">
                <a16:creationId xmlns:a16="http://schemas.microsoft.com/office/drawing/2014/main" id="{4B738118-FC85-4C1A-8399-BE5EC14D10B2}"/>
              </a:ext>
            </a:extLst>
          </p:cNvPr>
          <p:cNvSpPr txBox="1"/>
          <p:nvPr/>
        </p:nvSpPr>
        <p:spPr>
          <a:xfrm>
            <a:off x="137162" y="1039445"/>
            <a:ext cx="2772591" cy="5078313"/>
          </a:xfrm>
          <a:prstGeom prst="rect">
            <a:avLst/>
          </a:prstGeom>
          <a:noFill/>
        </p:spPr>
        <p:txBody>
          <a:bodyPr wrap="square" rtlCol="0">
            <a:spAutoFit/>
          </a:bodyPr>
          <a:lstStyle/>
          <a:p>
            <a:r>
              <a:rPr lang="fr-FR" sz="1200" dirty="0">
                <a:latin typeface="Comic Sans MS" panose="030F0702030302020204" pitchFamily="66" charset="0"/>
              </a:rPr>
              <a:t>Au début des années 1960, l'Américain Marshall W. Nirenberg découvre que l'addition d'un ARNm constitué uniquement d’Uridine à un extrait bactérien suffit à déclencher la synthèse d'une protéine composée uniquement de phénylalanine. Tout se passe donc comme si la suite de trois nucléotides (codon) </a:t>
            </a:r>
            <a:r>
              <a:rPr lang="fr-FR" sz="1200" dirty="0" err="1">
                <a:latin typeface="Comic Sans MS" panose="030F0702030302020204" pitchFamily="66" charset="0"/>
              </a:rPr>
              <a:t>UUU</a:t>
            </a:r>
            <a:r>
              <a:rPr lang="fr-FR" sz="1200" dirty="0">
                <a:latin typeface="Comic Sans MS" panose="030F0702030302020204" pitchFamily="66" charset="0"/>
              </a:rPr>
              <a:t> codait pour la phénylalanine. </a:t>
            </a:r>
          </a:p>
          <a:p>
            <a:endParaRPr lang="fr-FR" sz="1200" dirty="0">
              <a:latin typeface="Comic Sans MS" panose="030F0702030302020204" pitchFamily="66" charset="0"/>
            </a:endParaRPr>
          </a:p>
          <a:p>
            <a:r>
              <a:rPr lang="fr-FR" sz="1200" dirty="0">
                <a:latin typeface="Comic Sans MS" panose="030F0702030302020204" pitchFamily="66" charset="0"/>
              </a:rPr>
              <a:t>Grâce à la méthode de synthèse d'ARNm composé de bases différentes, inventée par Har </a:t>
            </a:r>
            <a:r>
              <a:rPr lang="fr-FR" sz="1200" dirty="0" err="1">
                <a:latin typeface="Comic Sans MS" panose="030F0702030302020204" pitchFamily="66" charset="0"/>
              </a:rPr>
              <a:t>Gobind</a:t>
            </a:r>
            <a:r>
              <a:rPr lang="fr-FR" sz="1200" dirty="0">
                <a:latin typeface="Comic Sans MS" panose="030F0702030302020204" pitchFamily="66" charset="0"/>
              </a:rPr>
              <a:t> Khorana, il devint possible d'établir la table de correspondance entre les 64 codons potentiels (4</a:t>
            </a:r>
            <a:r>
              <a:rPr lang="fr-FR" sz="1200" baseline="30000" dirty="0">
                <a:latin typeface="Comic Sans MS" panose="030F0702030302020204" pitchFamily="66" charset="0"/>
              </a:rPr>
              <a:t>3</a:t>
            </a:r>
            <a:r>
              <a:rPr lang="fr-FR" sz="1200" dirty="0">
                <a:latin typeface="Comic Sans MS" panose="030F0702030302020204" pitchFamily="66" charset="0"/>
              </a:rPr>
              <a:t>) et les 20 acides aminés universellement répandus dans le monde vivant. C'est ce que firent les laboratoires de Marshall Nirenberg et de l'Espagnol </a:t>
            </a:r>
            <a:r>
              <a:rPr lang="fr-FR" sz="1200" dirty="0" err="1">
                <a:latin typeface="Comic Sans MS" panose="030F0702030302020204" pitchFamily="66" charset="0"/>
              </a:rPr>
              <a:t>Severo</a:t>
            </a:r>
            <a:r>
              <a:rPr lang="fr-FR" sz="1200" dirty="0">
                <a:latin typeface="Comic Sans MS" panose="030F0702030302020204" pitchFamily="66" charset="0"/>
              </a:rPr>
              <a:t> Ochoa (1905-1993), qui travaillait aux États-Unis. En 1966, le décryptage du code génétique est achevé. </a:t>
            </a:r>
          </a:p>
        </p:txBody>
      </p:sp>
    </p:spTree>
    <p:extLst>
      <p:ext uri="{BB962C8B-B14F-4D97-AF65-F5344CB8AC3E}">
        <p14:creationId xmlns:p14="http://schemas.microsoft.com/office/powerpoint/2010/main" val="648841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32656"/>
            <a:ext cx="7704856" cy="369332"/>
          </a:xfrm>
          <a:prstGeom prst="rect">
            <a:avLst/>
          </a:prstGeom>
          <a:solidFill>
            <a:schemeClr val="accent2">
              <a:lumMod val="60000"/>
              <a:lumOff val="40000"/>
            </a:schemeClr>
          </a:solidFill>
          <a:ln>
            <a:solidFill>
              <a:schemeClr val="tx1"/>
            </a:solidFill>
          </a:ln>
        </p:spPr>
        <p:txBody>
          <a:bodyPr wrap="square" rtlCol="0">
            <a:spAutoFit/>
          </a:bodyPr>
          <a:lstStyle/>
          <a:p>
            <a:r>
              <a:rPr lang="fr-FR" dirty="0" smtClean="0">
                <a:latin typeface="Comic Sans MS" panose="030F0702030302020204" pitchFamily="66" charset="0"/>
              </a:rPr>
              <a:t>TP Asperge: étude des facteurs externes de l’expression des gènes</a:t>
            </a:r>
            <a:endParaRPr lang="fr-FR" dirty="0">
              <a:latin typeface="Comic Sans MS" panose="030F0702030302020204" pitchFamily="66" charset="0"/>
            </a:endParaRPr>
          </a:p>
        </p:txBody>
      </p:sp>
      <p:sp>
        <p:nvSpPr>
          <p:cNvPr id="3" name="ZoneTexte 2"/>
          <p:cNvSpPr txBox="1"/>
          <p:nvPr/>
        </p:nvSpPr>
        <p:spPr>
          <a:xfrm>
            <a:off x="166564" y="821903"/>
            <a:ext cx="5904656" cy="707886"/>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latin typeface="Comic Sans MS" panose="030F0702030302020204" pitchFamily="66" charset="0"/>
              </a:rPr>
              <a:t>Observer les cellules des asperges vertes et blanches</a:t>
            </a:r>
          </a:p>
          <a:p>
            <a:pPr marL="285750" indent="-285750">
              <a:buFont typeface="Wingdings" panose="05000000000000000000" pitchFamily="2" charset="2"/>
              <a:buChar char="Ø"/>
            </a:pPr>
            <a:r>
              <a:rPr lang="fr-FR" sz="1400" dirty="0" smtClean="0">
                <a:latin typeface="Comic Sans MS" panose="030F0702030302020204" pitchFamily="66" charset="0"/>
              </a:rPr>
              <a:t>Faire une chromatographie de ces 2 asperges</a:t>
            </a:r>
          </a:p>
          <a:p>
            <a:endParaRPr lang="fr-FR" sz="1200" dirty="0">
              <a:latin typeface="Comic Sans MS" panose="030F0702030302020204" pitchFamily="66" charset="0"/>
            </a:endParaRPr>
          </a:p>
        </p:txBody>
      </p:sp>
      <p:sp>
        <p:nvSpPr>
          <p:cNvPr id="4" name="ZoneTexte 3"/>
          <p:cNvSpPr txBox="1"/>
          <p:nvPr/>
        </p:nvSpPr>
        <p:spPr>
          <a:xfrm>
            <a:off x="5868144" y="1390835"/>
            <a:ext cx="3168352" cy="461665"/>
          </a:xfrm>
          <a:prstGeom prst="rect">
            <a:avLst/>
          </a:prstGeom>
          <a:noFill/>
        </p:spPr>
        <p:txBody>
          <a:bodyPr wrap="square" rtlCol="0">
            <a:spAutoFit/>
          </a:bodyPr>
          <a:lstStyle/>
          <a:p>
            <a:pPr algn="ctr"/>
            <a:r>
              <a:rPr lang="fr-FR" sz="1200" dirty="0" smtClean="0">
                <a:solidFill>
                  <a:srgbClr val="00B050"/>
                </a:solidFill>
                <a:latin typeface="Comic Sans MS" panose="030F0702030302020204" pitchFamily="66" charset="0"/>
              </a:rPr>
              <a:t>Cela peut se faire avec des asperges fraîches ou en bocaux</a:t>
            </a:r>
            <a:endParaRPr lang="fr-FR" sz="1200" dirty="0">
              <a:solidFill>
                <a:srgbClr val="00B050"/>
              </a:solidFill>
              <a:latin typeface="Comic Sans MS" panose="030F0702030302020204" pitchFamily="66" charset="0"/>
            </a:endParaRPr>
          </a:p>
        </p:txBody>
      </p:sp>
      <p:pic>
        <p:nvPicPr>
          <p:cNvPr id="5122" name="Picture 2" descr="Résultat de recherche d'images pour &quot;ASPERGE&quo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67425" y="1944833"/>
            <a:ext cx="2085975" cy="1902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2251" y="1390835"/>
            <a:ext cx="5869210" cy="1107996"/>
          </a:xfrm>
          <a:prstGeom prst="rect">
            <a:avLst/>
          </a:prstGeom>
        </p:spPr>
        <p:txBody>
          <a:bodyPr wrap="square">
            <a:spAutoFit/>
          </a:bodyPr>
          <a:lstStyle/>
          <a:p>
            <a:r>
              <a:rPr lang="fr-FR" sz="1200" dirty="0" smtClean="0">
                <a:latin typeface="Comic Sans MS" panose="030F0702030302020204" pitchFamily="66" charset="0"/>
              </a:rPr>
              <a:t>La</a:t>
            </a:r>
            <a:r>
              <a:rPr lang="fr-FR" dirty="0" smtClean="0"/>
              <a:t> </a:t>
            </a:r>
            <a:r>
              <a:rPr lang="fr-FR" sz="1200" dirty="0">
                <a:latin typeface="Comic Sans MS" panose="030F0702030302020204" pitchFamily="66" charset="0"/>
              </a:rPr>
              <a:t>chlorophylle est une substance indispensable à la photosynthèse </a:t>
            </a:r>
            <a:r>
              <a:rPr lang="fr-FR" sz="1200" dirty="0" smtClean="0">
                <a:latin typeface="Comic Sans MS" panose="030F0702030302020204" pitchFamily="66" charset="0"/>
              </a:rPr>
              <a:t>qui </a:t>
            </a:r>
            <a:r>
              <a:rPr lang="fr-FR" sz="1200" dirty="0">
                <a:latin typeface="Comic Sans MS" panose="030F0702030302020204" pitchFamily="66" charset="0"/>
              </a:rPr>
              <a:t>donne la couleur verte aux </a:t>
            </a:r>
            <a:r>
              <a:rPr lang="fr-FR" sz="1200" dirty="0" smtClean="0">
                <a:latin typeface="Comic Sans MS" panose="030F0702030302020204" pitchFamily="66" charset="0"/>
              </a:rPr>
              <a:t>plantes (phénotype macroscopique). </a:t>
            </a:r>
            <a:r>
              <a:rPr lang="fr-FR" sz="1200" dirty="0">
                <a:latin typeface="Comic Sans MS" panose="030F0702030302020204" pitchFamily="66" charset="0"/>
              </a:rPr>
              <a:t>Or lorsqu’on place une plante verte à l’obscurité on observe qu’elle devient jaune. </a:t>
            </a:r>
            <a:r>
              <a:rPr lang="fr-FR" sz="1200" dirty="0" smtClean="0">
                <a:latin typeface="Comic Sans MS" panose="030F0702030302020204" pitchFamily="66" charset="0"/>
              </a:rPr>
              <a:t>Pourquoi?</a:t>
            </a:r>
          </a:p>
          <a:p>
            <a:r>
              <a:rPr lang="fr-FR" sz="1200" dirty="0" smtClean="0">
                <a:latin typeface="Comic Sans MS" panose="030F0702030302020204" pitchFamily="66" charset="0"/>
              </a:rPr>
              <a:t>Dans la synthèse </a:t>
            </a:r>
            <a:r>
              <a:rPr lang="fr-FR" sz="1200" dirty="0">
                <a:latin typeface="Comic Sans MS" panose="030F0702030302020204" pitchFamily="66" charset="0"/>
              </a:rPr>
              <a:t>de la chlorophylle </a:t>
            </a:r>
            <a:r>
              <a:rPr lang="fr-FR" sz="1200" dirty="0" smtClean="0">
                <a:latin typeface="Comic Sans MS" panose="030F0702030302020204" pitchFamily="66" charset="0"/>
              </a:rPr>
              <a:t>l’enzyme </a:t>
            </a:r>
            <a:r>
              <a:rPr lang="fr-FR" sz="1200" dirty="0" err="1">
                <a:latin typeface="Comic Sans MS" panose="030F0702030302020204" pitchFamily="66" charset="0"/>
              </a:rPr>
              <a:t>Glutamyl-tRNA</a:t>
            </a:r>
            <a:r>
              <a:rPr lang="fr-FR" sz="1200" dirty="0">
                <a:latin typeface="Comic Sans MS" panose="030F0702030302020204" pitchFamily="66" charset="0"/>
              </a:rPr>
              <a:t> </a:t>
            </a:r>
            <a:r>
              <a:rPr lang="fr-FR" sz="1200" dirty="0" smtClean="0">
                <a:latin typeface="Comic Sans MS" panose="030F0702030302020204" pitchFamily="66" charset="0"/>
              </a:rPr>
              <a:t>réductase codée </a:t>
            </a:r>
            <a:r>
              <a:rPr lang="fr-FR" sz="1200" dirty="0">
                <a:latin typeface="Comic Sans MS" panose="030F0702030302020204" pitchFamily="66" charset="0"/>
              </a:rPr>
              <a:t>par le gène </a:t>
            </a:r>
            <a:r>
              <a:rPr lang="fr-FR" sz="1200" dirty="0" smtClean="0">
                <a:latin typeface="Comic Sans MS" panose="030F0702030302020204" pitchFamily="66" charset="0"/>
              </a:rPr>
              <a:t>HEMA-1 </a:t>
            </a:r>
            <a:r>
              <a:rPr lang="fr-FR" sz="1200" dirty="0">
                <a:latin typeface="Comic Sans MS" panose="030F0702030302020204" pitchFamily="66" charset="0"/>
              </a:rPr>
              <a:t>joue un rôle très important. </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070" y="2636912"/>
            <a:ext cx="3530749" cy="146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23917" y="2878029"/>
            <a:ext cx="2193415" cy="830997"/>
          </a:xfrm>
          <a:prstGeom prst="rect">
            <a:avLst/>
          </a:prstGeom>
        </p:spPr>
        <p:txBody>
          <a:bodyPr wrap="square">
            <a:spAutoFit/>
          </a:bodyPr>
          <a:lstStyle/>
          <a:p>
            <a:pPr algn="ctr"/>
            <a:r>
              <a:rPr lang="fr-FR" sz="1200" dirty="0" smtClean="0">
                <a:latin typeface="Comic Sans MS" panose="030F0702030302020204" pitchFamily="66" charset="0"/>
              </a:rPr>
              <a:t>L’expression du gène HEMA-1 est importante à la lumière et faible à l’obscurité</a:t>
            </a:r>
            <a:endParaRPr lang="fr-FR" sz="1200" dirty="0">
              <a:latin typeface="Comic Sans MS" panose="030F0702030302020204" pitchFamily="66" charset="0"/>
            </a:endParaRPr>
          </a:p>
        </p:txBody>
      </p:sp>
      <p:cxnSp>
        <p:nvCxnSpPr>
          <p:cNvPr id="9" name="Connecteur droit avec flèche 8">
            <a:extLst>
              <a:ext uri="{FF2B5EF4-FFF2-40B4-BE49-F238E27FC236}">
                <a16:creationId xmlns:a16="http://schemas.microsoft.com/office/drawing/2014/main" id="{A80C7EF7-E731-4B04-83E3-51CF4F74EF49}"/>
              </a:ext>
            </a:extLst>
          </p:cNvPr>
          <p:cNvCxnSpPr>
            <a:cxnSpLocks/>
          </p:cNvCxnSpPr>
          <p:nvPr/>
        </p:nvCxnSpPr>
        <p:spPr>
          <a:xfrm>
            <a:off x="3314689" y="3293528"/>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4084141"/>
            <a:ext cx="3692237" cy="24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574165" y="6521589"/>
            <a:ext cx="2343089" cy="307777"/>
          </a:xfrm>
          <a:prstGeom prst="rect">
            <a:avLst/>
          </a:prstGeom>
          <a:noFill/>
        </p:spPr>
        <p:txBody>
          <a:bodyPr wrap="square" rtlCol="0">
            <a:spAutoFit/>
          </a:bodyPr>
          <a:lstStyle/>
          <a:p>
            <a:r>
              <a:rPr lang="fr-FR" sz="1400" dirty="0" smtClean="0">
                <a:solidFill>
                  <a:srgbClr val="00B050"/>
                </a:solidFill>
                <a:latin typeface="Comic Sans MS" panose="030F0702030302020204" pitchFamily="66" charset="0"/>
              </a:rPr>
              <a:t>Beaucoup de chlorophylle</a:t>
            </a:r>
            <a:endParaRPr lang="fr-FR" sz="1400" dirty="0">
              <a:solidFill>
                <a:srgbClr val="00B050"/>
              </a:solidFill>
              <a:latin typeface="Comic Sans MS" panose="030F0702030302020204" pitchFamily="66" charset="0"/>
            </a:endParaRPr>
          </a:p>
        </p:txBody>
      </p:sp>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5752" y="4536170"/>
            <a:ext cx="3532423" cy="211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5652120" y="6550223"/>
            <a:ext cx="2343089" cy="307777"/>
          </a:xfrm>
          <a:prstGeom prst="rect">
            <a:avLst/>
          </a:prstGeom>
          <a:noFill/>
        </p:spPr>
        <p:txBody>
          <a:bodyPr wrap="square" rtlCol="0">
            <a:spAutoFit/>
          </a:bodyPr>
          <a:lstStyle/>
          <a:p>
            <a:r>
              <a:rPr lang="fr-FR" sz="1400" dirty="0" smtClean="0">
                <a:solidFill>
                  <a:schemeClr val="accent6"/>
                </a:solidFill>
                <a:latin typeface="Comic Sans MS" panose="030F0702030302020204" pitchFamily="66" charset="0"/>
              </a:rPr>
              <a:t>Peu de chlorophylle</a:t>
            </a:r>
            <a:endParaRPr lang="fr-FR" sz="1400"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1835352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40841" y="152589"/>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70539" y="165097"/>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3993598" y="608397"/>
            <a:ext cx="4904015" cy="3785652"/>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que des erreurs peuvent se produire aléatoirement lors de la réplication de l'ADN</a:t>
            </a:r>
          </a:p>
          <a:p>
            <a:pPr algn="just"/>
            <a:r>
              <a:rPr lang="fr-FR" sz="1200" dirty="0">
                <a:latin typeface="Comic Sans MS" panose="030F0702030302020204" pitchFamily="66" charset="0"/>
              </a:rPr>
              <a:t>- que leur fréquence est augmentée par l’action d’agents mutagènes</a:t>
            </a:r>
          </a:p>
          <a:p>
            <a:pPr algn="just"/>
            <a:r>
              <a:rPr lang="fr-FR" sz="1200" dirty="0">
                <a:latin typeface="Comic Sans MS" panose="030F0702030302020204" pitchFamily="66" charset="0"/>
              </a:rPr>
              <a:t>- que l’ADN peut également être endommagé en dehors de sa réplication</a:t>
            </a:r>
          </a:p>
          <a:p>
            <a:pPr algn="just"/>
            <a:r>
              <a:rPr lang="fr-FR" sz="1200" dirty="0">
                <a:latin typeface="Comic Sans MS" panose="030F0702030302020204" pitchFamily="66" charset="0"/>
              </a:rPr>
              <a:t>- que les mutations sont à l’origine de la diversité des allèles au cours du temps</a:t>
            </a:r>
          </a:p>
          <a:p>
            <a:pPr algn="just"/>
            <a:r>
              <a:rPr lang="fr-FR" sz="1200" dirty="0">
                <a:latin typeface="Comic Sans MS" panose="030F0702030302020204" pitchFamily="66" charset="0"/>
              </a:rPr>
              <a:t>-que selon leur nature elles ont des effets variés sur le phénotype</a:t>
            </a:r>
          </a:p>
          <a:p>
            <a:pPr algn="just"/>
            <a:r>
              <a:rPr lang="fr-FR" sz="1200" dirty="0">
                <a:latin typeface="Comic Sans MS" panose="030F0702030302020204" pitchFamily="66" charset="0"/>
              </a:rPr>
              <a:t>- que les erreurs réplicatives et les altérations de l’ADN peuvent être réparées par des mécanismes spécialisés impliquant des enzymes</a:t>
            </a:r>
          </a:p>
          <a:p>
            <a:pPr algn="just"/>
            <a:r>
              <a:rPr lang="fr-FR" sz="1200" dirty="0">
                <a:latin typeface="Comic Sans MS" panose="030F0702030302020204" pitchFamily="66" charset="0"/>
              </a:rPr>
              <a:t>- que si les réparations ne sont pas conformes, la mutation persiste à l’issue de la réplication et est transmise au moment de la division cellulaire</a:t>
            </a:r>
          </a:p>
          <a:p>
            <a:pPr algn="just"/>
            <a:r>
              <a:rPr lang="fr-FR" sz="1200" dirty="0">
                <a:latin typeface="Comic Sans MS" panose="030F0702030302020204" pitchFamily="66" charset="0"/>
              </a:rPr>
              <a:t>- que chez les animaux dont l’être humain, une mutation survient soit dans une cellule somatique (elle sera présente dans le clone issu de cette cellule) soit dans une cellule germinale (elle devient potentiellement héréditaire).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31121" y="1124744"/>
            <a:ext cx="3771956" cy="646331"/>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a:solidFill>
                  <a:srgbClr val="0070C0"/>
                </a:solidFill>
                <a:latin typeface="Comic Sans MS" panose="030F0702030302020204" pitchFamily="66" charset="0"/>
              </a:rPr>
              <a:t>Conséquence des mutations sur le phénotype</a:t>
            </a:r>
          </a:p>
          <a:p>
            <a:endParaRPr lang="fr-FR" sz="1200" b="1" u="sng" dirty="0">
              <a:solidFill>
                <a:srgbClr val="0070C0"/>
              </a:solidFill>
              <a:latin typeface="Comic Sans MS" panose="030F0702030302020204" pitchFamily="66" charset="0"/>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31121" y="2177461"/>
            <a:ext cx="3762236" cy="1015663"/>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359411" y="4725144"/>
            <a:ext cx="8461061" cy="1754326"/>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possibles </a:t>
            </a:r>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140841" y="3501008"/>
            <a:ext cx="3752516" cy="646331"/>
          </a:xfrm>
          <a:prstGeom prst="rect">
            <a:avLst/>
          </a:prstGeom>
          <a:noFill/>
          <a:ln w="19050">
            <a:solidFill>
              <a:srgbClr val="0070C0"/>
            </a:solidFill>
          </a:ln>
        </p:spPr>
        <p:txBody>
          <a:bodyPr wrap="square" rtlCol="0">
            <a:spAutoFit/>
          </a:bodyPr>
          <a:lstStyle/>
          <a:p>
            <a:r>
              <a:rPr lang="fr-FR" sz="1200" b="1" dirty="0">
                <a:latin typeface="Comic Sans MS" panose="030F0702030302020204" pitchFamily="66" charset="0"/>
                <a:ea typeface="Calibri" panose="020F0502020204030204" pitchFamily="34" charset="0"/>
                <a:cs typeface="Calibri" panose="020F0502020204030204" pitchFamily="34" charset="0"/>
              </a:rPr>
              <a:t>Mots clés : Allèles, mutations, nature et fréquence des mutations, mutations spontanées et induites, systèmes de </a:t>
            </a:r>
            <a:r>
              <a:rPr lang="fr-FR" sz="1200" b="1" dirty="0" smtClean="0">
                <a:latin typeface="Comic Sans MS" panose="030F0702030302020204" pitchFamily="66" charset="0"/>
                <a:ea typeface="Calibri" panose="020F0502020204030204" pitchFamily="34" charset="0"/>
                <a:cs typeface="Calibri" panose="020F0502020204030204" pitchFamily="34" charset="0"/>
              </a:rPr>
              <a:t>réparation</a:t>
            </a:r>
            <a:r>
              <a:rPr lang="fr-FR" sz="1200" b="1" dirty="0">
                <a:latin typeface="Comic Sans MS" panose="030F0702030302020204" pitchFamily="66" charset="0"/>
                <a:ea typeface="Calibri" panose="020F0502020204030204" pitchFamily="34" charset="0"/>
                <a:cs typeface="Calibri" panose="020F0502020204030204" pitchFamily="34" charset="0"/>
              </a:rPr>
              <a:t>,</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5A7319B2-606A-4F76-8F07-1755347D2A2A}"/>
              </a:ext>
            </a:extLst>
          </p:cNvPr>
          <p:cNvSpPr txBox="1"/>
          <p:nvPr/>
        </p:nvSpPr>
        <p:spPr>
          <a:xfrm>
            <a:off x="3993595" y="165096"/>
            <a:ext cx="4904014" cy="276999"/>
          </a:xfrm>
          <a:prstGeom prst="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Mutations de l’ADN et variabilité génétique</a:t>
            </a:r>
          </a:p>
        </p:txBody>
      </p:sp>
      <p:sp>
        <p:nvSpPr>
          <p:cNvPr id="2" name="ZoneTexte 1"/>
          <p:cNvSpPr txBox="1"/>
          <p:nvPr/>
        </p:nvSpPr>
        <p:spPr>
          <a:xfrm>
            <a:off x="150561" y="2477609"/>
            <a:ext cx="3752516" cy="923330"/>
          </a:xfrm>
          <a:prstGeom prst="rect">
            <a:avLst/>
          </a:prstGeom>
          <a:noFill/>
        </p:spPr>
        <p:txBody>
          <a:bodyPr wrap="square" rtlCol="0">
            <a:spAutoFit/>
          </a:bodyPr>
          <a:lstStyle/>
          <a:p>
            <a:r>
              <a:rPr lang="fr-FR" sz="1200" dirty="0">
                <a:latin typeface="Comic Sans MS" panose="030F0702030302020204" pitchFamily="66" charset="0"/>
              </a:rPr>
              <a:t>Mise en évidence des conséquences phénotypiques d’une mutation, leur origine, leur réparation et leur éventuelle transmission</a:t>
            </a:r>
          </a:p>
          <a:p>
            <a:endParaRPr lang="fr-FR" dirty="0"/>
          </a:p>
        </p:txBody>
      </p:sp>
      <p:sp>
        <p:nvSpPr>
          <p:cNvPr id="3" name="ZoneTexte 2"/>
          <p:cNvSpPr txBox="1"/>
          <p:nvPr/>
        </p:nvSpPr>
        <p:spPr>
          <a:xfrm>
            <a:off x="611560" y="5013176"/>
            <a:ext cx="8208912" cy="1569660"/>
          </a:xfrm>
          <a:prstGeom prst="rect">
            <a:avLst/>
          </a:prstGeom>
          <a:noFill/>
        </p:spPr>
        <p:txBody>
          <a:bodyPr wrap="square" rtlCol="0">
            <a:spAutoFit/>
          </a:bodyPr>
          <a:lstStyle/>
          <a:p>
            <a:pPr marL="193675" indent="-193675" algn="just">
              <a:buFont typeface="Wingdings" panose="05000000000000000000" pitchFamily="2" charset="2"/>
              <a:buChar char="Ø"/>
            </a:pPr>
            <a:r>
              <a:rPr lang="fr-FR" sz="1200" dirty="0">
                <a:latin typeface="Comic Sans MS" panose="030F0702030302020204" pitchFamily="66" charset="0"/>
              </a:rPr>
              <a:t>Une approche expérimentale statistique (protocole d’étude d’un agent mutagène comme les UV comme ADE2 et lampe UV avec différents temps d’exposition sur la survie et le % de mutations) + comparaison des allèles du gène ADE2+ et – avec anagène,</a:t>
            </a:r>
          </a:p>
          <a:p>
            <a:pPr algn="just"/>
            <a:r>
              <a:rPr lang="fr-FR" sz="1200" dirty="0">
                <a:latin typeface="Comic Sans MS" panose="030F0702030302020204" pitchFamily="66" charset="0"/>
                <a:hlinkClick r:id="rId2"/>
              </a:rPr>
              <a:t>http://svt.ac-besancon.fr/wp-content/uploads/sites/104/2016/05/inn04_B73_LEV.pdf</a:t>
            </a:r>
            <a:endParaRPr lang="fr-FR" sz="1200" dirty="0">
              <a:latin typeface="Comic Sans MS" panose="030F0702030302020204" pitchFamily="66" charset="0"/>
            </a:endParaRPr>
          </a:p>
          <a:p>
            <a:pPr marL="193675" indent="-193675" algn="just">
              <a:buFont typeface="Wingdings" panose="05000000000000000000" pitchFamily="2" charset="2"/>
              <a:buChar char="Ø"/>
            </a:pPr>
            <a:r>
              <a:rPr lang="fr-FR" sz="1200" dirty="0">
                <a:latin typeface="Comic Sans MS" panose="030F0702030302020204" pitchFamily="66" charset="0"/>
              </a:rPr>
              <a:t>Une approche statistique sur la diversité allélique dans une population (humaine par exemple)</a:t>
            </a:r>
          </a:p>
          <a:p>
            <a:pPr marL="193675" indent="-193675" algn="just">
              <a:buFont typeface="Wingdings" panose="05000000000000000000" pitchFamily="2" charset="2"/>
              <a:buChar char="Ø"/>
            </a:pPr>
            <a:r>
              <a:rPr lang="fr-FR" sz="1200" i="1" dirty="0">
                <a:latin typeface="Comic Sans MS" panose="030F0702030302020204" pitchFamily="66" charset="0"/>
              </a:rPr>
              <a:t>Etude de doc: exploitation des informations de recherche sur les génomes des trios (père, mère, enfant) afin de se faire une idée sur la fréquence et la nature des mutations spontanées chez l’être humain</a:t>
            </a:r>
            <a:r>
              <a:rPr lang="fr-FR" sz="1200" dirty="0">
                <a:latin typeface="Comic Sans MS" panose="030F0702030302020204" pitchFamily="66" charset="0"/>
              </a:rPr>
              <a:t>.</a:t>
            </a:r>
          </a:p>
          <a:p>
            <a:endParaRPr lang="fr-FR" sz="1200" dirty="0"/>
          </a:p>
        </p:txBody>
      </p:sp>
    </p:spTree>
    <p:extLst>
      <p:ext uri="{BB962C8B-B14F-4D97-AF65-F5344CB8AC3E}">
        <p14:creationId xmlns:p14="http://schemas.microsoft.com/office/powerpoint/2010/main" val="2297916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928" y="790837"/>
            <a:ext cx="2587469" cy="1384995"/>
          </a:xfrm>
          <a:prstGeom prst="rect">
            <a:avLst/>
          </a:prstGeom>
        </p:spPr>
        <p:txBody>
          <a:bodyPr wrap="square">
            <a:spAutoFit/>
          </a:bodyPr>
          <a:lstStyle/>
          <a:p>
            <a:r>
              <a:rPr lang="fr-FR" sz="1200" dirty="0">
                <a:latin typeface="Comic Sans MS" panose="030F0702030302020204" pitchFamily="66" charset="0"/>
              </a:rPr>
              <a:t>La souche de levure utilisée est Saccharomyces </a:t>
            </a:r>
            <a:r>
              <a:rPr lang="fr-FR" sz="1200" dirty="0" err="1" smtClean="0">
                <a:latin typeface="Comic Sans MS" panose="030F0702030302020204" pitchFamily="66" charset="0"/>
              </a:rPr>
              <a:t>cerevisae</a:t>
            </a:r>
            <a:r>
              <a:rPr lang="fr-FR" sz="1200" dirty="0" smtClean="0">
                <a:latin typeface="Comic Sans MS" panose="030F0702030302020204" pitchFamily="66" charset="0"/>
              </a:rPr>
              <a:t> Ade2. </a:t>
            </a:r>
            <a:r>
              <a:rPr lang="fr-FR" sz="1200" dirty="0">
                <a:latin typeface="Comic Sans MS" panose="030F0702030302020204" pitchFamily="66" charset="0"/>
              </a:rPr>
              <a:t>Cette souche </a:t>
            </a:r>
            <a:r>
              <a:rPr lang="fr-FR" sz="1200" dirty="0" smtClean="0">
                <a:latin typeface="Comic Sans MS" panose="030F0702030302020204" pitchFamily="66" charset="0"/>
              </a:rPr>
              <a:t>de couleur rouge porte </a:t>
            </a:r>
            <a:r>
              <a:rPr lang="fr-FR" sz="1200" dirty="0">
                <a:latin typeface="Comic Sans MS" panose="030F0702030302020204" pitchFamily="66" charset="0"/>
              </a:rPr>
              <a:t>une mutation qui affecte le gène Ade2, impliqué dans la chaîne de biosynthèse de l’adénine. </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1398" y="705994"/>
            <a:ext cx="6230041" cy="229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a:extLst>
              <a:ext uri="{FF2B5EF4-FFF2-40B4-BE49-F238E27FC236}">
                <a16:creationId xmlns:a16="http://schemas.microsoft.com/office/drawing/2014/main" id="{BDA83B75-837A-48C6-AB11-3C3F8BF35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1" y="3146742"/>
            <a:ext cx="8845890" cy="1455464"/>
          </a:xfrm>
          <a:prstGeom prst="rect">
            <a:avLst/>
          </a:prstGeom>
        </p:spPr>
      </p:pic>
      <p:sp>
        <p:nvSpPr>
          <p:cNvPr id="11" name="ZoneTexte 10">
            <a:extLst>
              <a:ext uri="{FF2B5EF4-FFF2-40B4-BE49-F238E27FC236}">
                <a16:creationId xmlns:a16="http://schemas.microsoft.com/office/drawing/2014/main" id="{53617AA0-94BD-4B2A-81F7-3F9EB58EF3F3}"/>
              </a:ext>
            </a:extLst>
          </p:cNvPr>
          <p:cNvSpPr txBox="1"/>
          <p:nvPr/>
        </p:nvSpPr>
        <p:spPr>
          <a:xfrm>
            <a:off x="136271" y="4919962"/>
            <a:ext cx="2141984" cy="830997"/>
          </a:xfrm>
          <a:prstGeom prst="rect">
            <a:avLst/>
          </a:prstGeom>
          <a:noFill/>
        </p:spPr>
        <p:txBody>
          <a:bodyPr wrap="square" rtlCol="0">
            <a:spAutoFit/>
          </a:bodyPr>
          <a:lstStyle/>
          <a:p>
            <a:pPr algn="ctr"/>
            <a:r>
              <a:rPr lang="fr-FR" sz="1200" dirty="0">
                <a:solidFill>
                  <a:srgbClr val="00B050"/>
                </a:solidFill>
                <a:latin typeface="Comic Sans MS" panose="030F0702030302020204" pitchFamily="66" charset="0"/>
              </a:rPr>
              <a:t>Activité pratique </a:t>
            </a:r>
            <a:r>
              <a:rPr lang="fr-FR" sz="1200" dirty="0">
                <a:latin typeface="Comic Sans MS" panose="030F0702030302020204" pitchFamily="66" charset="0"/>
              </a:rPr>
              <a:t>: </a:t>
            </a:r>
            <a:r>
              <a:rPr lang="fr-FR" sz="1200" dirty="0" smtClean="0">
                <a:latin typeface="Comic Sans MS" panose="030F0702030302020204" pitchFamily="66" charset="0"/>
              </a:rPr>
              <a:t>mise en culture en </a:t>
            </a:r>
            <a:r>
              <a:rPr lang="fr-FR" sz="1200" dirty="0">
                <a:latin typeface="Comic Sans MS" panose="030F0702030302020204" pitchFamily="66" charset="0"/>
              </a:rPr>
              <a:t>conditions </a:t>
            </a:r>
            <a:r>
              <a:rPr lang="fr-FR" sz="1200" dirty="0" smtClean="0">
                <a:latin typeface="Comic Sans MS" panose="030F0702030302020204" pitchFamily="66" charset="0"/>
              </a:rPr>
              <a:t>stériles et exposition aux UV de durée différentes</a:t>
            </a:r>
            <a:endParaRPr lang="fr-FR" sz="1200" dirty="0">
              <a:latin typeface="Comic Sans MS" panose="030F0702030302020204" pitchFamily="66" charset="0"/>
            </a:endParaRPr>
          </a:p>
        </p:txBody>
      </p:sp>
      <p:sp>
        <p:nvSpPr>
          <p:cNvPr id="12" name="ZoneTexte 11">
            <a:extLst>
              <a:ext uri="{FF2B5EF4-FFF2-40B4-BE49-F238E27FC236}">
                <a16:creationId xmlns:a16="http://schemas.microsoft.com/office/drawing/2014/main" id="{745D1D11-0C71-493C-AFA9-8B636B1FC41B}"/>
              </a:ext>
            </a:extLst>
          </p:cNvPr>
          <p:cNvSpPr txBox="1"/>
          <p:nvPr/>
        </p:nvSpPr>
        <p:spPr>
          <a:xfrm>
            <a:off x="0" y="5847651"/>
            <a:ext cx="2567874" cy="830997"/>
          </a:xfrm>
          <a:prstGeom prst="rect">
            <a:avLst/>
          </a:prstGeom>
          <a:noFill/>
        </p:spPr>
        <p:txBody>
          <a:bodyPr wrap="square" rtlCol="0">
            <a:spAutoFit/>
          </a:bodyPr>
          <a:lstStyle/>
          <a:p>
            <a:pPr algn="ctr"/>
            <a:r>
              <a:rPr lang="fr-FR" sz="1200" dirty="0">
                <a:solidFill>
                  <a:srgbClr val="00B050"/>
                </a:solidFill>
                <a:latin typeface="Comic Sans MS" panose="030F0702030302020204" pitchFamily="66" charset="0"/>
              </a:rPr>
              <a:t>Exploitation</a:t>
            </a:r>
            <a:r>
              <a:rPr lang="fr-FR" sz="1200" dirty="0">
                <a:latin typeface="Comic Sans MS" panose="030F0702030302020204" pitchFamily="66" charset="0"/>
              </a:rPr>
              <a:t> : comptage </a:t>
            </a:r>
            <a:r>
              <a:rPr lang="fr-FR" sz="1200" dirty="0" smtClean="0">
                <a:latin typeface="Comic Sans MS" panose="030F0702030302020204" pitchFamily="66" charset="0"/>
              </a:rPr>
              <a:t>(manuel</a:t>
            </a:r>
            <a:r>
              <a:rPr lang="fr-FR" sz="1200" dirty="0">
                <a:latin typeface="Comic Sans MS" panose="030F0702030302020204" pitchFamily="66" charset="0"/>
              </a:rPr>
              <a:t> ou sur </a:t>
            </a:r>
            <a:r>
              <a:rPr lang="fr-FR" sz="1200" dirty="0" smtClean="0">
                <a:latin typeface="Comic Sans MS" panose="030F0702030302020204" pitchFamily="66" charset="0"/>
              </a:rPr>
              <a:t>Mesurim) des levures rouges et blanches. </a:t>
            </a:r>
            <a:r>
              <a:rPr lang="fr-FR" sz="1200" dirty="0">
                <a:latin typeface="Comic Sans MS" panose="030F0702030302020204" pitchFamily="66" charset="0"/>
              </a:rPr>
              <a:t>Traitement statistique</a:t>
            </a:r>
          </a:p>
        </p:txBody>
      </p:sp>
      <p:sp>
        <p:nvSpPr>
          <p:cNvPr id="13" name="ZoneTexte 12">
            <a:extLst>
              <a:ext uri="{FF2B5EF4-FFF2-40B4-BE49-F238E27FC236}">
                <a16:creationId xmlns:a16="http://schemas.microsoft.com/office/drawing/2014/main" id="{6E7859CC-EB0C-424F-A4C5-5C875C44559B}"/>
              </a:ext>
            </a:extLst>
          </p:cNvPr>
          <p:cNvSpPr txBox="1"/>
          <p:nvPr/>
        </p:nvSpPr>
        <p:spPr>
          <a:xfrm>
            <a:off x="253929" y="2943480"/>
            <a:ext cx="3960440" cy="276999"/>
          </a:xfrm>
          <a:prstGeom prst="rect">
            <a:avLst/>
          </a:prstGeom>
          <a:noFill/>
        </p:spPr>
        <p:txBody>
          <a:bodyPr wrap="square" rtlCol="0">
            <a:spAutoFit/>
          </a:bodyPr>
          <a:lstStyle/>
          <a:p>
            <a:pPr algn="ctr"/>
            <a:r>
              <a:rPr lang="fr-FR" sz="1200" dirty="0" smtClean="0">
                <a:solidFill>
                  <a:srgbClr val="00B050"/>
                </a:solidFill>
                <a:latin typeface="Comic Sans MS" panose="030F0702030302020204" pitchFamily="66" charset="0"/>
              </a:rPr>
              <a:t>Comparaison sur Anagène</a:t>
            </a:r>
            <a:r>
              <a:rPr lang="fr-FR" sz="1200" dirty="0" smtClean="0">
                <a:latin typeface="Comic Sans MS" panose="030F0702030302020204" pitchFamily="66" charset="0"/>
              </a:rPr>
              <a:t> des 2 allèles du gène Ade2</a:t>
            </a:r>
            <a:endParaRPr lang="fr-FR" sz="1200" dirty="0">
              <a:latin typeface="Comic Sans MS" panose="030F0702030302020204" pitchFamily="66" charset="0"/>
            </a:endParaRPr>
          </a:p>
        </p:txBody>
      </p:sp>
      <p:pic>
        <p:nvPicPr>
          <p:cNvPr id="14" name="Picture 2" descr="ad2_comprime">
            <a:extLst>
              <a:ext uri="{FF2B5EF4-FFF2-40B4-BE49-F238E27FC236}">
                <a16:creationId xmlns:a16="http://schemas.microsoft.com/office/drawing/2014/main" id="{D0D5AABE-593D-4F74-AB3B-A2C2C1A8BC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2362" y="4731884"/>
            <a:ext cx="19526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179512" y="332656"/>
            <a:ext cx="3528392" cy="369332"/>
          </a:xfrm>
          <a:prstGeom prst="rect">
            <a:avLst/>
          </a:prstGeom>
          <a:solidFill>
            <a:schemeClr val="accent2">
              <a:lumMod val="60000"/>
              <a:lumOff val="40000"/>
            </a:schemeClr>
          </a:solidFill>
          <a:ln>
            <a:solidFill>
              <a:schemeClr val="tx1"/>
            </a:solidFill>
          </a:ln>
        </p:spPr>
        <p:txBody>
          <a:bodyPr wrap="square" rtlCol="0">
            <a:spAutoFit/>
          </a:bodyPr>
          <a:lstStyle/>
          <a:p>
            <a:r>
              <a:rPr lang="fr-FR" dirty="0" smtClean="0">
                <a:latin typeface="Comic Sans MS" panose="030F0702030302020204" pitchFamily="66" charset="0"/>
              </a:rPr>
              <a:t>Les mutations chez des levures</a:t>
            </a:r>
            <a:endParaRPr lang="fr-FR" dirty="0">
              <a:latin typeface="Comic Sans MS" panose="030F0702030302020204" pitchFamily="66" charset="0"/>
            </a:endParaRPr>
          </a:p>
        </p:txBody>
      </p:sp>
      <p:sp>
        <p:nvSpPr>
          <p:cNvPr id="16" name="ZoneTexte 15">
            <a:extLst>
              <a:ext uri="{FF2B5EF4-FFF2-40B4-BE49-F238E27FC236}">
                <a16:creationId xmlns:a16="http://schemas.microsoft.com/office/drawing/2014/main" id="{6E7859CC-EB0C-424F-A4C5-5C875C44559B}"/>
              </a:ext>
            </a:extLst>
          </p:cNvPr>
          <p:cNvSpPr txBox="1"/>
          <p:nvPr/>
        </p:nvSpPr>
        <p:spPr>
          <a:xfrm>
            <a:off x="4425526" y="2984177"/>
            <a:ext cx="4246951" cy="276999"/>
          </a:xfrm>
          <a:prstGeom prst="rect">
            <a:avLst/>
          </a:prstGeom>
          <a:noFill/>
        </p:spPr>
        <p:txBody>
          <a:bodyPr wrap="square" rtlCol="0">
            <a:spAutoFit/>
          </a:bodyPr>
          <a:lstStyle/>
          <a:p>
            <a:pPr algn="ctr"/>
            <a:r>
              <a:rPr lang="fr-FR" sz="1200" dirty="0" smtClean="0">
                <a:latin typeface="Comic Sans MS" panose="030F0702030302020204" pitchFamily="66" charset="0"/>
              </a:rPr>
              <a:t>Allèle 1: levures rouges   Allèle 2: levures blanches</a:t>
            </a:r>
            <a:endParaRPr lang="fr-FR" sz="1200" dirty="0">
              <a:latin typeface="Comic Sans MS" panose="030F0702030302020204" pitchFamily="66" charset="0"/>
            </a:endParaRPr>
          </a:p>
        </p:txBody>
      </p:sp>
      <p:sp>
        <p:nvSpPr>
          <p:cNvPr id="17" name="ZoneTexte 16">
            <a:extLst>
              <a:ext uri="{FF2B5EF4-FFF2-40B4-BE49-F238E27FC236}">
                <a16:creationId xmlns:a16="http://schemas.microsoft.com/office/drawing/2014/main" id="{53617AA0-94BD-4B2A-81F7-3F9EB58EF3F3}"/>
              </a:ext>
            </a:extLst>
          </p:cNvPr>
          <p:cNvSpPr txBox="1"/>
          <p:nvPr/>
        </p:nvSpPr>
        <p:spPr>
          <a:xfrm>
            <a:off x="219010" y="2358653"/>
            <a:ext cx="1976507" cy="646331"/>
          </a:xfrm>
          <a:prstGeom prst="rect">
            <a:avLst/>
          </a:prstGeom>
          <a:noFill/>
        </p:spPr>
        <p:txBody>
          <a:bodyPr wrap="square" rtlCol="0">
            <a:spAutoFit/>
          </a:bodyPr>
          <a:lstStyle/>
          <a:p>
            <a:pPr algn="ctr"/>
            <a:r>
              <a:rPr lang="fr-FR" sz="1200" dirty="0" smtClean="0">
                <a:solidFill>
                  <a:srgbClr val="FF0000"/>
                </a:solidFill>
                <a:latin typeface="Comic Sans MS" panose="030F0702030302020204" pitchFamily="66" charset="0"/>
              </a:rPr>
              <a:t>1 - Mise en évidence de la mutation des levures Ade2</a:t>
            </a:r>
            <a:endParaRPr lang="fr-FR" sz="1200" dirty="0">
              <a:solidFill>
                <a:srgbClr val="FF0000"/>
              </a:solidFill>
              <a:latin typeface="Comic Sans MS" panose="030F0702030302020204" pitchFamily="66" charset="0"/>
            </a:endParaRPr>
          </a:p>
        </p:txBody>
      </p:sp>
      <p:sp>
        <p:nvSpPr>
          <p:cNvPr id="18" name="ZoneTexte 17">
            <a:extLst>
              <a:ext uri="{FF2B5EF4-FFF2-40B4-BE49-F238E27FC236}">
                <a16:creationId xmlns:a16="http://schemas.microsoft.com/office/drawing/2014/main" id="{53617AA0-94BD-4B2A-81F7-3F9EB58EF3F3}"/>
              </a:ext>
            </a:extLst>
          </p:cNvPr>
          <p:cNvSpPr txBox="1"/>
          <p:nvPr/>
        </p:nvSpPr>
        <p:spPr>
          <a:xfrm>
            <a:off x="179512" y="4648421"/>
            <a:ext cx="2661887" cy="276999"/>
          </a:xfrm>
          <a:prstGeom prst="rect">
            <a:avLst/>
          </a:prstGeom>
          <a:noFill/>
        </p:spPr>
        <p:txBody>
          <a:bodyPr wrap="square" rtlCol="0">
            <a:spAutoFit/>
          </a:bodyPr>
          <a:lstStyle/>
          <a:p>
            <a:pPr algn="ctr"/>
            <a:r>
              <a:rPr lang="fr-FR" sz="1200" dirty="0">
                <a:solidFill>
                  <a:srgbClr val="FF0000"/>
                </a:solidFill>
                <a:latin typeface="Comic Sans MS" panose="030F0702030302020204" pitchFamily="66" charset="0"/>
              </a:rPr>
              <a:t>2</a:t>
            </a:r>
            <a:r>
              <a:rPr lang="fr-FR" sz="1200" dirty="0" smtClean="0">
                <a:solidFill>
                  <a:srgbClr val="FF0000"/>
                </a:solidFill>
                <a:latin typeface="Comic Sans MS" panose="030F0702030302020204" pitchFamily="66" charset="0"/>
              </a:rPr>
              <a:t> –Les UV: un agent </a:t>
            </a:r>
            <a:r>
              <a:rPr lang="fr-FR" sz="1200" dirty="0" err="1" smtClean="0">
                <a:solidFill>
                  <a:srgbClr val="FF0000"/>
                </a:solidFill>
                <a:latin typeface="Comic Sans MS" panose="030F0702030302020204" pitchFamily="66" charset="0"/>
              </a:rPr>
              <a:t>mutatgène</a:t>
            </a:r>
            <a:endParaRPr lang="fr-FR" sz="1200" dirty="0">
              <a:solidFill>
                <a:srgbClr val="FF0000"/>
              </a:solidFill>
              <a:latin typeface="Comic Sans MS" panose="030F0702030302020204" pitchFamily="66" charset="0"/>
            </a:endParaRPr>
          </a:p>
        </p:txBody>
      </p:sp>
      <p:sp>
        <p:nvSpPr>
          <p:cNvPr id="5" name="Étoile à 5 branches 4"/>
          <p:cNvSpPr/>
          <p:nvPr/>
        </p:nvSpPr>
        <p:spPr>
          <a:xfrm>
            <a:off x="4031940" y="1268760"/>
            <a:ext cx="182429"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à 5 branches 19"/>
          <p:cNvSpPr/>
          <p:nvPr/>
        </p:nvSpPr>
        <p:spPr>
          <a:xfrm>
            <a:off x="2841399" y="4775946"/>
            <a:ext cx="182429"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745D1D11-0C71-493C-AFA9-8B636B1FC41B}"/>
              </a:ext>
            </a:extLst>
          </p:cNvPr>
          <p:cNvSpPr txBox="1"/>
          <p:nvPr/>
        </p:nvSpPr>
        <p:spPr>
          <a:xfrm>
            <a:off x="3023828" y="4648421"/>
            <a:ext cx="3615374" cy="1015663"/>
          </a:xfrm>
          <a:prstGeom prst="rect">
            <a:avLst/>
          </a:prstGeom>
          <a:noFill/>
        </p:spPr>
        <p:txBody>
          <a:bodyPr wrap="square" rtlCol="0">
            <a:spAutoFit/>
          </a:bodyPr>
          <a:lstStyle/>
          <a:p>
            <a:pPr algn="ctr"/>
            <a:r>
              <a:rPr lang="fr-FR" sz="1200" dirty="0" smtClean="0">
                <a:solidFill>
                  <a:srgbClr val="0070C0"/>
                </a:solidFill>
                <a:latin typeface="Comic Sans MS" panose="030F0702030302020204" pitchFamily="66" charset="0"/>
              </a:rPr>
              <a:t>Lieu de la mutation induite par les UV: dans </a:t>
            </a:r>
            <a:r>
              <a:rPr lang="fr-FR" sz="1200" dirty="0">
                <a:solidFill>
                  <a:srgbClr val="0070C0"/>
                </a:solidFill>
                <a:latin typeface="Comic Sans MS" panose="030F0702030302020204" pitchFamily="66" charset="0"/>
              </a:rPr>
              <a:t>un gène en amont du gène Ade2- : la voie de biosynthèse de l’adénine est donc stoppée avant que ne soit synthétisé le pigment rouge : les colonies sont donc blanches </a:t>
            </a:r>
          </a:p>
        </p:txBody>
      </p:sp>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7874" y="5627267"/>
            <a:ext cx="3761140" cy="114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a:extLst>
              <a:ext uri="{FF2B5EF4-FFF2-40B4-BE49-F238E27FC236}">
                <a16:creationId xmlns:a16="http://schemas.microsoft.com/office/drawing/2014/main" id="{745D1D11-0C71-493C-AFA9-8B636B1FC41B}"/>
              </a:ext>
            </a:extLst>
          </p:cNvPr>
          <p:cNvSpPr txBox="1"/>
          <p:nvPr/>
        </p:nvSpPr>
        <p:spPr>
          <a:xfrm>
            <a:off x="6295940" y="6439754"/>
            <a:ext cx="2567874" cy="276999"/>
          </a:xfrm>
          <a:prstGeom prst="rect">
            <a:avLst/>
          </a:prstGeom>
          <a:noFill/>
        </p:spPr>
        <p:txBody>
          <a:bodyPr wrap="square" rtlCol="0">
            <a:spAutoFit/>
          </a:bodyPr>
          <a:lstStyle/>
          <a:p>
            <a:pPr algn="ctr"/>
            <a:r>
              <a:rPr lang="fr-FR" sz="1200" u="sng" dirty="0" smtClean="0">
                <a:latin typeface="Comic Sans MS" panose="030F0702030302020204" pitchFamily="66" charset="0"/>
              </a:rPr>
              <a:t>Exemple de résultats possibles</a:t>
            </a:r>
            <a:endParaRPr lang="fr-FR" sz="1200" u="sng" dirty="0">
              <a:latin typeface="Comic Sans MS" panose="030F0702030302020204" pitchFamily="66" charset="0"/>
            </a:endParaRPr>
          </a:p>
        </p:txBody>
      </p:sp>
    </p:spTree>
    <p:extLst>
      <p:ext uri="{BB962C8B-B14F-4D97-AF65-F5344CB8AC3E}">
        <p14:creationId xmlns:p14="http://schemas.microsoft.com/office/powerpoint/2010/main" val="1217486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oîte de Petri, intérieur&#10;&#10;Description générée automatiquement">
            <a:extLst>
              <a:ext uri="{FF2B5EF4-FFF2-40B4-BE49-F238E27FC236}">
                <a16:creationId xmlns:a16="http://schemas.microsoft.com/office/drawing/2014/main" id="{42CAAD3F-6DCA-4DB8-B246-DD33434701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089" y="2913876"/>
            <a:ext cx="1613816" cy="1210362"/>
          </a:xfrm>
          <a:prstGeom prst="rect">
            <a:avLst/>
          </a:prstGeom>
        </p:spPr>
      </p:pic>
      <p:pic>
        <p:nvPicPr>
          <p:cNvPr id="5" name="Image 4" descr="Une image contenant boîte de Petri, intérieur, ustensiles de cuisine, tasse&#10;&#10;Description générée automatiquement">
            <a:extLst>
              <a:ext uri="{FF2B5EF4-FFF2-40B4-BE49-F238E27FC236}">
                <a16:creationId xmlns:a16="http://schemas.microsoft.com/office/drawing/2014/main" id="{A619F0F2-FFAF-4672-80C5-87D34B6240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6208" y="2875259"/>
            <a:ext cx="1716795" cy="1287596"/>
          </a:xfrm>
          <a:prstGeom prst="rect">
            <a:avLst/>
          </a:prstGeom>
        </p:spPr>
      </p:pic>
      <p:pic>
        <p:nvPicPr>
          <p:cNvPr id="7" name="Image 6" descr="Une image contenant texte, capture d’écran&#10;&#10;Description générée automatiquement">
            <a:extLst>
              <a:ext uri="{FF2B5EF4-FFF2-40B4-BE49-F238E27FC236}">
                <a16:creationId xmlns:a16="http://schemas.microsoft.com/office/drawing/2014/main" id="{85A44055-896D-4530-8766-DE4C831C22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7530" r="29589"/>
          <a:stretch/>
        </p:blipFill>
        <p:spPr>
          <a:xfrm>
            <a:off x="5064919" y="1596380"/>
            <a:ext cx="3236450" cy="1812194"/>
          </a:xfrm>
          <a:prstGeom prst="rect">
            <a:avLst/>
          </a:prstGeom>
        </p:spPr>
      </p:pic>
      <p:pic>
        <p:nvPicPr>
          <p:cNvPr id="10" name="Image 9">
            <a:extLst>
              <a:ext uri="{FF2B5EF4-FFF2-40B4-BE49-F238E27FC236}">
                <a16:creationId xmlns:a16="http://schemas.microsoft.com/office/drawing/2014/main" id="{BDA83B75-837A-48C6-AB11-3C3F8BF356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036" y="4380049"/>
            <a:ext cx="7988192" cy="1097279"/>
          </a:xfrm>
          <a:prstGeom prst="rect">
            <a:avLst/>
          </a:prstGeom>
        </p:spPr>
      </p:pic>
      <p:sp>
        <p:nvSpPr>
          <p:cNvPr id="11" name="ZoneTexte 10">
            <a:extLst>
              <a:ext uri="{FF2B5EF4-FFF2-40B4-BE49-F238E27FC236}">
                <a16:creationId xmlns:a16="http://schemas.microsoft.com/office/drawing/2014/main" id="{53617AA0-94BD-4B2A-81F7-3F9EB58EF3F3}"/>
              </a:ext>
            </a:extLst>
          </p:cNvPr>
          <p:cNvSpPr txBox="1"/>
          <p:nvPr/>
        </p:nvSpPr>
        <p:spPr>
          <a:xfrm>
            <a:off x="218268" y="1018362"/>
            <a:ext cx="1491343" cy="715581"/>
          </a:xfrm>
          <a:prstGeom prst="rect">
            <a:avLst/>
          </a:prstGeom>
          <a:noFill/>
        </p:spPr>
        <p:txBody>
          <a:bodyPr wrap="square" rtlCol="0">
            <a:spAutoFit/>
          </a:bodyPr>
          <a:lstStyle/>
          <a:p>
            <a:pPr algn="ctr"/>
            <a:r>
              <a:rPr lang="fr-FR" sz="1350" dirty="0"/>
              <a:t>Activité pratique : en conditions stériles</a:t>
            </a:r>
          </a:p>
        </p:txBody>
      </p:sp>
      <p:sp>
        <p:nvSpPr>
          <p:cNvPr id="12" name="ZoneTexte 11">
            <a:extLst>
              <a:ext uri="{FF2B5EF4-FFF2-40B4-BE49-F238E27FC236}">
                <a16:creationId xmlns:a16="http://schemas.microsoft.com/office/drawing/2014/main" id="{745D1D11-0C71-493C-AFA9-8B636B1FC41B}"/>
              </a:ext>
            </a:extLst>
          </p:cNvPr>
          <p:cNvSpPr txBox="1"/>
          <p:nvPr/>
        </p:nvSpPr>
        <p:spPr>
          <a:xfrm>
            <a:off x="3358987" y="1329479"/>
            <a:ext cx="1213013" cy="1338828"/>
          </a:xfrm>
          <a:prstGeom prst="rect">
            <a:avLst/>
          </a:prstGeom>
          <a:noFill/>
        </p:spPr>
        <p:txBody>
          <a:bodyPr wrap="square" rtlCol="0">
            <a:spAutoFit/>
          </a:bodyPr>
          <a:lstStyle/>
          <a:p>
            <a:pPr algn="ctr"/>
            <a:r>
              <a:rPr lang="fr-FR" sz="1350" dirty="0"/>
              <a:t>Exploitation : comptage </a:t>
            </a:r>
          </a:p>
          <a:p>
            <a:pPr algn="ctr"/>
            <a:r>
              <a:rPr lang="fr-FR" sz="1350" dirty="0"/>
              <a:t> manuel ou sur </a:t>
            </a:r>
            <a:r>
              <a:rPr lang="fr-FR" sz="1350" dirty="0" err="1"/>
              <a:t>Mesurim</a:t>
            </a:r>
            <a:r>
              <a:rPr lang="fr-FR" sz="1350" dirty="0"/>
              <a:t>. Traitement statistique</a:t>
            </a:r>
          </a:p>
        </p:txBody>
      </p:sp>
      <p:pic>
        <p:nvPicPr>
          <p:cNvPr id="5122" name="Picture 2" descr="ad2_comprime">
            <a:extLst>
              <a:ext uri="{FF2B5EF4-FFF2-40B4-BE49-F238E27FC236}">
                <a16:creationId xmlns:a16="http://schemas.microsoft.com/office/drawing/2014/main" id="{D0D5AABE-593D-4F74-AB3B-A2C2C1A8BC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39685" y="1046311"/>
            <a:ext cx="1464469"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506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5085" y="135923"/>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44783" y="148431"/>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3967842" y="782254"/>
            <a:ext cx="4904015" cy="1015663"/>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que les protéines enzymatiques sont des catalyseurs de réactions chimiques spécifiques dans le métabolisme d’une cellule. </a:t>
            </a:r>
          </a:p>
          <a:p>
            <a:pPr algn="just"/>
            <a:r>
              <a:rPr lang="fr-FR" sz="1200" dirty="0">
                <a:latin typeface="Comic Sans MS" panose="030F0702030302020204" pitchFamily="66" charset="0"/>
              </a:rPr>
              <a:t>- que la structure tridimensionnelle de l’enzyme explique ses spécificités en termes de substrat et de réaction catalytique.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15085" y="1167347"/>
            <a:ext cx="3762236" cy="646331"/>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a:solidFill>
                  <a:srgbClr val="0070C0"/>
                </a:solidFill>
                <a:latin typeface="Comic Sans MS" panose="030F0702030302020204" pitchFamily="66" charset="0"/>
              </a:rPr>
              <a:t>-les enzymes digestives</a:t>
            </a:r>
          </a:p>
          <a:p>
            <a:r>
              <a:rPr lang="fr-FR" sz="1200" dirty="0">
                <a:solidFill>
                  <a:srgbClr val="0070C0"/>
                </a:solidFill>
                <a:latin typeface="Comic Sans MS" panose="030F0702030302020204" pitchFamily="66" charset="0"/>
              </a:rPr>
              <a:t>-le rôle des enzymes dans le métabolisme</a:t>
            </a:r>
          </a:p>
        </p:txBody>
      </p:sp>
      <p:sp>
        <p:nvSpPr>
          <p:cNvPr id="11" name="ZoneTexte 10">
            <a:extLst>
              <a:ext uri="{FF2B5EF4-FFF2-40B4-BE49-F238E27FC236}">
                <a16:creationId xmlns:a16="http://schemas.microsoft.com/office/drawing/2014/main" id="{32351943-116F-4DAC-A099-7015F482EFED}"/>
              </a:ext>
            </a:extLst>
          </p:cNvPr>
          <p:cNvSpPr txBox="1"/>
          <p:nvPr/>
        </p:nvSpPr>
        <p:spPr>
          <a:xfrm>
            <a:off x="105365" y="2108314"/>
            <a:ext cx="3762236" cy="4524315"/>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3960851" y="3003787"/>
            <a:ext cx="5071670" cy="3600986"/>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a:t>
            </a:r>
            <a:r>
              <a:rPr lang="fr-FR" sz="1200" b="1" dirty="0" smtClean="0">
                <a:latin typeface="Comic Sans MS" panose="030F0702030302020204" pitchFamily="66" charset="0"/>
              </a:rPr>
              <a:t>possibles</a:t>
            </a: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r>
              <a:rPr lang="fr-FR" sz="1200" b="1" dirty="0" smtClean="0">
                <a:latin typeface="Comic Sans MS" panose="030F0702030302020204" pitchFamily="66" charset="0"/>
              </a:rPr>
              <a:t> </a:t>
            </a:r>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3996996" y="2121216"/>
            <a:ext cx="4904014" cy="276999"/>
          </a:xfrm>
          <a:prstGeom prst="rect">
            <a:avLst/>
          </a:prstGeom>
          <a:noFill/>
          <a:ln w="19050">
            <a:solidFill>
              <a:srgbClr val="0070C0"/>
            </a:solidFill>
          </a:ln>
        </p:spPr>
        <p:txBody>
          <a:bodyPr wrap="square" rtlCol="0">
            <a:spAutoFit/>
          </a:bodyPr>
          <a:lstStyle/>
          <a:p>
            <a:r>
              <a:rPr lang="fr-FR" sz="1200" b="1" dirty="0">
                <a:latin typeface="Comic Sans MS" panose="030F0702030302020204" pitchFamily="66" charset="0"/>
                <a:ea typeface="Calibri" panose="020F0502020204030204" pitchFamily="34" charset="0"/>
                <a:cs typeface="Calibri" panose="020F0502020204030204" pitchFamily="34" charset="0"/>
              </a:rPr>
              <a:t>Mots clés : Catalyse, substrat, produit, spécificité.</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5A7319B2-606A-4F76-8F07-1755347D2A2A}"/>
              </a:ext>
            </a:extLst>
          </p:cNvPr>
          <p:cNvSpPr txBox="1"/>
          <p:nvPr/>
        </p:nvSpPr>
        <p:spPr>
          <a:xfrm>
            <a:off x="3967839" y="148430"/>
            <a:ext cx="4904014" cy="461665"/>
          </a:xfrm>
          <a:prstGeom prst="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Les enzymes, des biomolécules aux propriétés catalytiques</a:t>
            </a:r>
          </a:p>
        </p:txBody>
      </p:sp>
      <p:sp>
        <p:nvSpPr>
          <p:cNvPr id="2" name="ZoneTexte 1"/>
          <p:cNvSpPr txBox="1"/>
          <p:nvPr/>
        </p:nvSpPr>
        <p:spPr>
          <a:xfrm>
            <a:off x="232007" y="2430610"/>
            <a:ext cx="3528392" cy="4154984"/>
          </a:xfrm>
          <a:prstGeom prst="rect">
            <a:avLst/>
          </a:prstGeom>
          <a:noFill/>
        </p:spPr>
        <p:txBody>
          <a:bodyPr wrap="square" rtlCol="0">
            <a:spAutoFit/>
          </a:bodyPr>
          <a:lstStyle/>
          <a:p>
            <a:pPr marL="285750" indent="-285750">
              <a:buFont typeface="Wingdings" panose="05000000000000000000" pitchFamily="2" charset="2"/>
              <a:buChar char="§"/>
            </a:pPr>
            <a:r>
              <a:rPr lang="fr-FR" sz="1200" dirty="0">
                <a:latin typeface="Comic Sans MS" panose="030F0702030302020204" pitchFamily="66" charset="0"/>
              </a:rPr>
              <a:t>Les enzymes constituent une exemple d’aboutissement des mécanismes de transcription et de traduction de l'information génétique étudiés : la synthèse de molécules d'ARN et de protéines qui sont à la base du fonctionnement d’une cellule vivante.</a:t>
            </a:r>
          </a:p>
          <a:p>
            <a:pPr marL="285750" indent="-285750">
              <a:buFont typeface="Wingdings" panose="05000000000000000000" pitchFamily="2" charset="2"/>
              <a:buChar char="§"/>
            </a:pPr>
            <a:r>
              <a:rPr lang="fr-FR" sz="1200" dirty="0">
                <a:latin typeface="Comic Sans MS" panose="030F0702030302020204" pitchFamily="66" charset="0"/>
              </a:rPr>
              <a:t>On relie ici l’étude menée en 1</a:t>
            </a:r>
            <a:r>
              <a:rPr lang="fr-FR" sz="1200" baseline="30000" dirty="0">
                <a:latin typeface="Comic Sans MS" panose="030F0702030302020204" pitchFamily="66" charset="0"/>
              </a:rPr>
              <a:t>ère</a:t>
            </a:r>
            <a:r>
              <a:rPr lang="fr-FR" sz="1200" dirty="0">
                <a:latin typeface="Comic Sans MS" panose="030F0702030302020204" pitchFamily="66" charset="0"/>
              </a:rPr>
              <a:t> sur la transmission, la variation et l’expression du patrimoine génétique avec ce qui a été étudié en classe de 2</a:t>
            </a:r>
            <a:r>
              <a:rPr lang="fr-FR" sz="1200" baseline="30000" dirty="0">
                <a:latin typeface="Comic Sans MS" panose="030F0702030302020204" pitchFamily="66" charset="0"/>
              </a:rPr>
              <a:t>nde</a:t>
            </a:r>
            <a:r>
              <a:rPr lang="fr-FR" sz="1200" dirty="0">
                <a:latin typeface="Comic Sans MS" panose="030F0702030302020204" pitchFamily="66" charset="0"/>
              </a:rPr>
              <a:t> (l’organisme pluricellulaire, un ensemble de cellules spécialisées, le métabolisme des cellules).</a:t>
            </a:r>
          </a:p>
          <a:p>
            <a:pPr marL="285750" indent="-285750">
              <a:buFont typeface="Wingdings" panose="05000000000000000000" pitchFamily="2" charset="2"/>
              <a:buChar char="§"/>
            </a:pPr>
            <a:r>
              <a:rPr lang="fr-FR" sz="1200" dirty="0">
                <a:solidFill>
                  <a:srgbClr val="FF0000"/>
                </a:solidFill>
                <a:latin typeface="Comic Sans MS" panose="030F0702030302020204" pitchFamily="66" charset="0"/>
              </a:rPr>
              <a:t>Grâce au fil directeur sur l’intolérance au lactose on fait le lien avec le </a:t>
            </a:r>
            <a:r>
              <a:rPr lang="fr-FR" sz="1200" dirty="0" err="1">
                <a:solidFill>
                  <a:srgbClr val="FF0000"/>
                </a:solidFill>
                <a:latin typeface="Comic Sans MS" panose="030F0702030302020204" pitchFamily="66" charset="0"/>
              </a:rPr>
              <a:t>microbiote</a:t>
            </a:r>
            <a:r>
              <a:rPr lang="fr-FR" sz="1200" dirty="0">
                <a:solidFill>
                  <a:srgbClr val="FF0000"/>
                </a:solidFill>
                <a:latin typeface="Comic Sans MS" panose="030F0702030302020204" pitchFamily="66" charset="0"/>
              </a:rPr>
              <a:t> vu en seconde</a:t>
            </a:r>
            <a:r>
              <a:rPr lang="fr-FR" sz="1200" dirty="0">
                <a:latin typeface="Comic Sans MS" panose="030F0702030302020204" pitchFamily="66" charset="0"/>
              </a:rPr>
              <a:t>.</a:t>
            </a:r>
          </a:p>
          <a:p>
            <a:pPr marL="285750" indent="-285750">
              <a:buFont typeface="Wingdings" panose="05000000000000000000" pitchFamily="2" charset="2"/>
              <a:buChar char="§"/>
            </a:pPr>
            <a:r>
              <a:rPr lang="fr-FR" sz="1200" dirty="0">
                <a:latin typeface="Comic Sans MS" panose="030F0702030302020204" pitchFamily="66" charset="0"/>
              </a:rPr>
              <a:t>Il est judicieux d’explorer (et de relier) la spécificité enzymatique à l’échelle de la relation enzyme-substrat tout comme à l’échelle de la cellule différenciée (profil d’expression /équipement enzymatique)</a:t>
            </a:r>
          </a:p>
          <a:p>
            <a:endParaRPr lang="fr-FR" sz="1200" dirty="0">
              <a:latin typeface="Comic Sans MS" panose="030F0702030302020204" pitchFamily="66" charset="0"/>
            </a:endParaRPr>
          </a:p>
        </p:txBody>
      </p:sp>
      <p:sp>
        <p:nvSpPr>
          <p:cNvPr id="3" name="ZoneTexte 2"/>
          <p:cNvSpPr txBox="1"/>
          <p:nvPr/>
        </p:nvSpPr>
        <p:spPr>
          <a:xfrm>
            <a:off x="4139951" y="3284984"/>
            <a:ext cx="4892569" cy="3139321"/>
          </a:xfrm>
          <a:prstGeom prst="rect">
            <a:avLst/>
          </a:prstGeom>
          <a:noFill/>
        </p:spPr>
        <p:txBody>
          <a:bodyPr wrap="square" rtlCol="0">
            <a:spAutoFit/>
          </a:bodyPr>
          <a:lstStyle/>
          <a:p>
            <a:r>
              <a:rPr lang="fr-FR" sz="1200" dirty="0">
                <a:latin typeface="Comic Sans MS" panose="030F0702030302020204" pitchFamily="66" charset="0"/>
              </a:rPr>
              <a:t>Fil directeur  (en lien avec l’histoire humaine lue dans son génome) : intolérance au lactose</a:t>
            </a:r>
          </a:p>
          <a:p>
            <a:pPr marL="285750" indent="-285750">
              <a:buFont typeface="Wingdings" panose="05000000000000000000" pitchFamily="2" charset="2"/>
              <a:buChar char="Ø"/>
            </a:pPr>
            <a:r>
              <a:rPr lang="fr-FR" sz="1200" dirty="0">
                <a:latin typeface="Comic Sans MS" panose="030F0702030302020204" pitchFamily="66" charset="0"/>
              </a:rPr>
              <a:t>Conception et réalisation d’expériences utilisant des enzymes et permettant d’identifier leurs spécificités (action de la lactase en présence de lactose ou saccharose, influence pH </a:t>
            </a:r>
            <a:r>
              <a:rPr lang="fr-FR" sz="1200" dirty="0" smtClean="0">
                <a:latin typeface="Comic Sans MS" panose="030F0702030302020204" pitchFamily="66" charset="0"/>
              </a:rPr>
              <a:t>et </a:t>
            </a:r>
            <a:r>
              <a:rPr lang="fr-FR" sz="1200" dirty="0">
                <a:latin typeface="Comic Sans MS" panose="030F0702030302020204" pitchFamily="66" charset="0"/>
              </a:rPr>
              <a:t>température)</a:t>
            </a:r>
          </a:p>
          <a:p>
            <a:pPr marL="285750" indent="-285750">
              <a:buFont typeface="Wingdings"/>
              <a:buChar char="Ø"/>
            </a:pPr>
            <a:r>
              <a:rPr lang="fr-FR" sz="1200" dirty="0">
                <a:latin typeface="Comic Sans MS" panose="030F0702030302020204" pitchFamily="66" charset="0"/>
                <a:sym typeface="Wingdings"/>
              </a:rPr>
              <a:t>E</a:t>
            </a:r>
            <a:r>
              <a:rPr lang="fr-FR" sz="1200" dirty="0">
                <a:latin typeface="Comic Sans MS" panose="030F0702030302020204" pitchFamily="66" charset="0"/>
              </a:rPr>
              <a:t>tude des relations enzyme-substrat au niveau du site actif par un logiciel de modélisation moléculaire (Libmol ou </a:t>
            </a:r>
            <a:r>
              <a:rPr lang="fr-FR" sz="1200" dirty="0" err="1" smtClean="0">
                <a:latin typeface="Comic Sans MS" panose="030F0702030302020204" pitchFamily="66" charset="0"/>
              </a:rPr>
              <a:t>Rastop</a:t>
            </a:r>
            <a:r>
              <a:rPr lang="fr-FR" sz="1200" dirty="0">
                <a:latin typeface="Comic Sans MS" panose="030F0702030302020204" pitchFamily="66" charset="0"/>
              </a:rPr>
              <a:t>)</a:t>
            </a:r>
          </a:p>
          <a:p>
            <a:pPr marL="285750" indent="-285750">
              <a:buFont typeface="Wingdings"/>
              <a:buChar char="Ø"/>
            </a:pPr>
            <a:r>
              <a:rPr lang="fr-FR" sz="1200" dirty="0">
                <a:latin typeface="Comic Sans MS" panose="030F0702030302020204" pitchFamily="66" charset="0"/>
              </a:rPr>
              <a:t>Cinétique enzymatique en fonction de la concentration en substrat avec mesure au colorimètre avec la lactase et l’ONPG</a:t>
            </a:r>
          </a:p>
          <a:p>
            <a:pPr marL="285750" indent="-285750">
              <a:buFont typeface="Wingdings" panose="05000000000000000000" pitchFamily="2" charset="2"/>
              <a:buChar char="Ø"/>
            </a:pPr>
            <a:r>
              <a:rPr lang="fr-FR" sz="1200" dirty="0">
                <a:latin typeface="Comic Sans MS" panose="030F0702030302020204" pitchFamily="66" charset="0"/>
              </a:rPr>
              <a:t>Étude des profils d’expression de cellules différenciées montrant leur équipement enzymatique.</a:t>
            </a:r>
          </a:p>
          <a:p>
            <a:pPr marL="285750" indent="-285750">
              <a:buFont typeface="Wingdings" panose="05000000000000000000" pitchFamily="2" charset="2"/>
              <a:buChar char="Ø"/>
            </a:pPr>
            <a:r>
              <a:rPr lang="fr-FR" sz="1200" dirty="0" smtClean="0">
                <a:latin typeface="Comic Sans MS" panose="030F0702030302020204" pitchFamily="66" charset="0"/>
                <a:hlinkClick r:id="rId2" action="ppaction://hlinkpres?slideindex=1&amp;slidetitle="/>
              </a:rPr>
              <a:t>FilRougeToleranceLactose_ChristelleMarécaux et </a:t>
            </a:r>
            <a:r>
              <a:rPr lang="fr-FR" sz="1200" dirty="0">
                <a:latin typeface="Comic Sans MS" panose="030F0702030302020204" pitchFamily="66" charset="0"/>
                <a:hlinkClick r:id="rId2" action="ppaction://hlinkpres?slideindex=1&amp;slidetitle="/>
              </a:rPr>
              <a:t>NathalieBlanc.pptx</a:t>
            </a:r>
            <a:endParaRPr lang="fr-FR" sz="1200" dirty="0">
              <a:latin typeface="Comic Sans MS" panose="030F0702030302020204" pitchFamily="66" charset="0"/>
            </a:endParaRPr>
          </a:p>
          <a:p>
            <a:endParaRPr lang="fr-FR" dirty="0"/>
          </a:p>
        </p:txBody>
      </p:sp>
    </p:spTree>
    <p:extLst>
      <p:ext uri="{BB962C8B-B14F-4D97-AF65-F5344CB8AC3E}">
        <p14:creationId xmlns:p14="http://schemas.microsoft.com/office/powerpoint/2010/main" val="39349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9-05-13 à 19.48.3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283" y="1178605"/>
            <a:ext cx="1612049" cy="2984387"/>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2032" y="2076255"/>
            <a:ext cx="1749257" cy="1358247"/>
          </a:xfrm>
          <a:prstGeom prst="rect">
            <a:avLst/>
          </a:prstGeom>
        </p:spPr>
      </p:pic>
      <p:sp>
        <p:nvSpPr>
          <p:cNvPr id="6" name="ZoneTexte 5"/>
          <p:cNvSpPr txBox="1"/>
          <p:nvPr/>
        </p:nvSpPr>
        <p:spPr>
          <a:xfrm>
            <a:off x="157574" y="4160087"/>
            <a:ext cx="1226340" cy="1084912"/>
          </a:xfrm>
          <a:prstGeom prst="rect">
            <a:avLst/>
          </a:prstGeom>
          <a:noFill/>
        </p:spPr>
        <p:txBody>
          <a:bodyPr wrap="square" rtlCol="0">
            <a:spAutoFit/>
          </a:bodyPr>
          <a:lstStyle/>
          <a:p>
            <a:r>
              <a:rPr lang="fr-FR" sz="1350" b="1" u="sng" dirty="0"/>
              <a:t>Outil : règle</a:t>
            </a:r>
          </a:p>
          <a:p>
            <a:r>
              <a:rPr lang="fr-FR" sz="1350" dirty="0">
                <a:solidFill>
                  <a:srgbClr val="FF0000"/>
                </a:solidFill>
              </a:rPr>
              <a:t>Mesure </a:t>
            </a:r>
            <a:r>
              <a:rPr lang="fr-FR" sz="1350" dirty="0"/>
              <a:t>de la </a:t>
            </a:r>
            <a:r>
              <a:rPr lang="fr-FR" sz="1200" u="sng" dirty="0">
                <a:solidFill>
                  <a:schemeClr val="accent4">
                    <a:lumMod val="75000"/>
                  </a:schemeClr>
                </a:solidFill>
              </a:rPr>
              <a:t>plante</a:t>
            </a:r>
            <a:r>
              <a:rPr lang="fr-FR" sz="1350" dirty="0"/>
              <a:t> et des </a:t>
            </a:r>
            <a:r>
              <a:rPr lang="fr-FR" sz="1200" u="sng" dirty="0">
                <a:solidFill>
                  <a:schemeClr val="accent4">
                    <a:lumMod val="75000"/>
                  </a:schemeClr>
                </a:solidFill>
              </a:rPr>
              <a:t>organes (tubercules)</a:t>
            </a:r>
          </a:p>
        </p:txBody>
      </p:sp>
      <p:sp>
        <p:nvSpPr>
          <p:cNvPr id="7" name="ZoneTexte 6"/>
          <p:cNvSpPr txBox="1"/>
          <p:nvPr/>
        </p:nvSpPr>
        <p:spPr>
          <a:xfrm>
            <a:off x="1607958" y="4082327"/>
            <a:ext cx="2427726" cy="1246495"/>
          </a:xfrm>
          <a:prstGeom prst="rect">
            <a:avLst/>
          </a:prstGeom>
          <a:noFill/>
        </p:spPr>
        <p:txBody>
          <a:bodyPr wrap="square" rtlCol="0">
            <a:spAutoFit/>
          </a:bodyPr>
          <a:lstStyle/>
          <a:p>
            <a:r>
              <a:rPr lang="fr-FR" sz="1350" b="1" u="sng" dirty="0"/>
              <a:t>Outil : microscope </a:t>
            </a:r>
            <a:r>
              <a:rPr lang="fr-FR" sz="1350" dirty="0"/>
              <a:t>avec oculaire micrométrique ou </a:t>
            </a:r>
            <a:r>
              <a:rPr lang="fr-FR" sz="1350" dirty="0" err="1"/>
              <a:t>mesurim</a:t>
            </a:r>
            <a:endParaRPr lang="fr-FR" sz="1350" dirty="0"/>
          </a:p>
          <a:p>
            <a:r>
              <a:rPr lang="fr-FR" sz="1350" dirty="0">
                <a:solidFill>
                  <a:srgbClr val="FF0000"/>
                </a:solidFill>
              </a:rPr>
              <a:t>Mesure</a:t>
            </a:r>
            <a:r>
              <a:rPr lang="fr-FR" sz="1350" dirty="0"/>
              <a:t> de la </a:t>
            </a:r>
            <a:r>
              <a:rPr lang="fr-FR" sz="1200" u="sng" dirty="0">
                <a:solidFill>
                  <a:schemeClr val="accent4">
                    <a:lumMod val="75000"/>
                  </a:schemeClr>
                </a:solidFill>
              </a:rPr>
              <a:t>cellule</a:t>
            </a:r>
            <a:r>
              <a:rPr lang="fr-FR" sz="1350" dirty="0"/>
              <a:t> et des </a:t>
            </a:r>
            <a:r>
              <a:rPr lang="fr-FR" sz="1200" u="sng" dirty="0">
                <a:solidFill>
                  <a:schemeClr val="accent4">
                    <a:lumMod val="75000"/>
                  </a:schemeClr>
                </a:solidFill>
              </a:rPr>
              <a:t>organites (</a:t>
            </a:r>
            <a:r>
              <a:rPr lang="fr-FR" sz="1200" u="sng" dirty="0" err="1">
                <a:solidFill>
                  <a:schemeClr val="accent4">
                    <a:lumMod val="75000"/>
                  </a:schemeClr>
                </a:solidFill>
              </a:rPr>
              <a:t>amyloplaste</a:t>
            </a:r>
            <a:r>
              <a:rPr lang="fr-FR" sz="1200" u="sng" dirty="0">
                <a:solidFill>
                  <a:schemeClr val="accent4">
                    <a:lumMod val="75000"/>
                  </a:schemeClr>
                </a:solidFill>
              </a:rPr>
              <a:t>)</a:t>
            </a:r>
            <a:r>
              <a:rPr lang="fr-FR" sz="1350" dirty="0"/>
              <a:t> </a:t>
            </a:r>
          </a:p>
          <a:p>
            <a:r>
              <a:rPr lang="fr-FR" sz="1050" dirty="0">
                <a:solidFill>
                  <a:srgbClr val="FF0000"/>
                </a:solidFill>
              </a:rPr>
              <a:t>Observer </a:t>
            </a:r>
            <a:r>
              <a:rPr lang="fr-FR" sz="1050" dirty="0"/>
              <a:t>l’adhérence des cellules grâce à la matrice extracellulaire/paroi</a:t>
            </a:r>
          </a:p>
        </p:txBody>
      </p:sp>
      <p:cxnSp>
        <p:nvCxnSpPr>
          <p:cNvPr id="11" name="Connecteur droit avec flèche 10"/>
          <p:cNvCxnSpPr/>
          <p:nvPr/>
        </p:nvCxnSpPr>
        <p:spPr>
          <a:xfrm flipV="1">
            <a:off x="1120747" y="2887497"/>
            <a:ext cx="767585" cy="895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161268" y="1676143"/>
            <a:ext cx="1301959" cy="253916"/>
          </a:xfrm>
          <a:prstGeom prst="rect">
            <a:avLst/>
          </a:prstGeom>
          <a:noFill/>
        </p:spPr>
        <p:txBody>
          <a:bodyPr wrap="none" rtlCol="0">
            <a:spAutoFit/>
          </a:bodyPr>
          <a:lstStyle/>
          <a:p>
            <a:r>
              <a:rPr lang="fr-FR" sz="1050" dirty="0"/>
              <a:t>Faire une coupe fine</a:t>
            </a:r>
          </a:p>
        </p:txBody>
      </p:sp>
      <p:cxnSp>
        <p:nvCxnSpPr>
          <p:cNvPr id="19" name="Connecteur droit avec flèche 18"/>
          <p:cNvCxnSpPr/>
          <p:nvPr/>
        </p:nvCxnSpPr>
        <p:spPr>
          <a:xfrm>
            <a:off x="3701289" y="2800198"/>
            <a:ext cx="601771" cy="3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4303059" y="3805328"/>
            <a:ext cx="1965076" cy="738664"/>
          </a:xfrm>
          <a:prstGeom prst="rect">
            <a:avLst/>
          </a:prstGeom>
          <a:noFill/>
        </p:spPr>
        <p:txBody>
          <a:bodyPr wrap="square" rtlCol="0">
            <a:spAutoFit/>
          </a:bodyPr>
          <a:lstStyle/>
          <a:p>
            <a:r>
              <a:rPr lang="fr-FR" sz="1050" dirty="0"/>
              <a:t>Rajouter une goutte d’eau iodée en bordure de lamelle qui diffuse et colore les grains d’amidon</a:t>
            </a: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9370" y="2044711"/>
            <a:ext cx="1709783" cy="1252177"/>
          </a:xfrm>
          <a:prstGeom prst="rect">
            <a:avLst/>
          </a:prstGeom>
        </p:spPr>
      </p:pic>
      <p:sp>
        <p:nvSpPr>
          <p:cNvPr id="23" name="ZoneTexte 22"/>
          <p:cNvSpPr txBox="1"/>
          <p:nvPr/>
        </p:nvSpPr>
        <p:spPr>
          <a:xfrm>
            <a:off x="4363611" y="4613241"/>
            <a:ext cx="1655542" cy="484748"/>
          </a:xfrm>
          <a:prstGeom prst="rect">
            <a:avLst/>
          </a:prstGeom>
          <a:noFill/>
        </p:spPr>
        <p:txBody>
          <a:bodyPr wrap="square" rtlCol="0">
            <a:spAutoFit/>
          </a:bodyPr>
          <a:lstStyle/>
          <a:p>
            <a:r>
              <a:rPr lang="fr-FR" sz="1350" dirty="0">
                <a:solidFill>
                  <a:srgbClr val="FF0000"/>
                </a:solidFill>
              </a:rPr>
              <a:t>Caractérisation </a:t>
            </a:r>
            <a:r>
              <a:rPr lang="fr-FR" sz="1350" dirty="0"/>
              <a:t>de la </a:t>
            </a:r>
            <a:r>
              <a:rPr lang="fr-FR" sz="1200" u="sng" dirty="0">
                <a:solidFill>
                  <a:schemeClr val="accent4">
                    <a:lumMod val="75000"/>
                  </a:schemeClr>
                </a:solidFill>
              </a:rPr>
              <a:t>molécule d’amidon</a:t>
            </a:r>
            <a:endParaRPr lang="fr-FR" sz="1350" dirty="0"/>
          </a:p>
        </p:txBody>
      </p:sp>
      <p:sp>
        <p:nvSpPr>
          <p:cNvPr id="21" name="Espace réservé du pied de page 3"/>
          <p:cNvSpPr>
            <a:spLocks noGrp="1"/>
          </p:cNvSpPr>
          <p:nvPr>
            <p:ph type="ftr" sz="quarter" idx="11"/>
          </p:nvPr>
        </p:nvSpPr>
        <p:spPr>
          <a:xfrm>
            <a:off x="6454016" y="5639440"/>
            <a:ext cx="2352218" cy="273844"/>
          </a:xfrm>
        </p:spPr>
        <p:txBody>
          <a:bodyPr/>
          <a:lstStyle/>
          <a:p>
            <a:r>
              <a:rPr lang="fr-FR" dirty="0"/>
              <a:t>Nathalie Blanc, lycée Camille Vernet, 26</a:t>
            </a:r>
          </a:p>
        </p:txBody>
      </p:sp>
      <p:sp>
        <p:nvSpPr>
          <p:cNvPr id="12" name="ZoneTexte 11"/>
          <p:cNvSpPr txBox="1"/>
          <p:nvPr/>
        </p:nvSpPr>
        <p:spPr>
          <a:xfrm>
            <a:off x="2197485" y="3413857"/>
            <a:ext cx="3312125" cy="207749"/>
          </a:xfrm>
          <a:prstGeom prst="rect">
            <a:avLst/>
          </a:prstGeom>
          <a:noFill/>
        </p:spPr>
        <p:txBody>
          <a:bodyPr wrap="none" rtlCol="0">
            <a:spAutoFit/>
          </a:bodyPr>
          <a:lstStyle/>
          <a:p>
            <a:r>
              <a:rPr lang="fr-FR" sz="750" dirty="0"/>
              <a:t>http://jean-</a:t>
            </a:r>
            <a:r>
              <a:rPr lang="fr-FR" sz="750" dirty="0" err="1"/>
              <a:t>jacques.auclair.pagesperso</a:t>
            </a:r>
            <a:r>
              <a:rPr lang="fr-FR" sz="750" dirty="0"/>
              <a:t>-</a:t>
            </a:r>
            <a:r>
              <a:rPr lang="fr-FR" sz="750" dirty="0" err="1"/>
              <a:t>orange.fr</a:t>
            </a:r>
            <a:r>
              <a:rPr lang="fr-FR" sz="750" dirty="0"/>
              <a:t>/polysaccharides/</a:t>
            </a:r>
            <a:r>
              <a:rPr lang="fr-FR" sz="750" dirty="0" err="1"/>
              <a:t>solanum.htm</a:t>
            </a:r>
            <a:endParaRPr lang="fr-FR" sz="750" dirty="0"/>
          </a:p>
        </p:txBody>
      </p:sp>
      <p:pic>
        <p:nvPicPr>
          <p:cNvPr id="25" name="Image 24" descr="Capture d’écran 2019-05-13 à 21.06.0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4629" y="1830872"/>
            <a:ext cx="1741113" cy="2577293"/>
          </a:xfrm>
          <a:prstGeom prst="rect">
            <a:avLst/>
          </a:prstGeom>
        </p:spPr>
      </p:pic>
      <p:sp>
        <p:nvSpPr>
          <p:cNvPr id="16" name="Rectangle 15"/>
          <p:cNvSpPr/>
          <p:nvPr/>
        </p:nvSpPr>
        <p:spPr>
          <a:xfrm>
            <a:off x="6577309" y="4469669"/>
            <a:ext cx="2254406" cy="1131079"/>
          </a:xfrm>
          <a:prstGeom prst="rect">
            <a:avLst/>
          </a:prstGeom>
        </p:spPr>
        <p:txBody>
          <a:bodyPr wrap="square">
            <a:spAutoFit/>
          </a:bodyPr>
          <a:lstStyle/>
          <a:p>
            <a:r>
              <a:rPr lang="fr-FR" sz="1350" b="1" u="sng" dirty="0"/>
              <a:t>Outil : LibMol : </a:t>
            </a:r>
          </a:p>
          <a:p>
            <a:r>
              <a:rPr lang="fr-FR" sz="1350" dirty="0">
                <a:solidFill>
                  <a:srgbClr val="FF0000"/>
                </a:solidFill>
              </a:rPr>
              <a:t>Mesure</a:t>
            </a:r>
            <a:r>
              <a:rPr lang="fr-FR" sz="1350" dirty="0"/>
              <a:t> de </a:t>
            </a:r>
            <a:r>
              <a:rPr lang="fr-FR" sz="1200" u="sng" dirty="0">
                <a:solidFill>
                  <a:schemeClr val="accent4">
                    <a:lumMod val="75000"/>
                  </a:schemeClr>
                </a:solidFill>
              </a:rPr>
              <a:t>l’</a:t>
            </a:r>
            <a:r>
              <a:rPr lang="fr-FR" sz="1200" u="sng" dirty="0" err="1">
                <a:solidFill>
                  <a:schemeClr val="accent4">
                    <a:lumMod val="75000"/>
                  </a:schemeClr>
                </a:solidFill>
              </a:rPr>
              <a:t>amylopectine</a:t>
            </a:r>
            <a:r>
              <a:rPr lang="fr-FR" sz="1350" dirty="0"/>
              <a:t> produite par les cellules spécialisées du tubercule.</a:t>
            </a:r>
          </a:p>
          <a:p>
            <a:r>
              <a:rPr lang="fr-FR" sz="1350" dirty="0"/>
              <a:t>(Structure = n glucoses)</a:t>
            </a:r>
          </a:p>
        </p:txBody>
      </p:sp>
      <p:cxnSp>
        <p:nvCxnSpPr>
          <p:cNvPr id="28" name="Connecteur droit avec flèche 27"/>
          <p:cNvCxnSpPr/>
          <p:nvPr/>
        </p:nvCxnSpPr>
        <p:spPr>
          <a:xfrm>
            <a:off x="6104983" y="2805885"/>
            <a:ext cx="601771" cy="3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1623456" y="1074447"/>
            <a:ext cx="6081056" cy="507831"/>
          </a:xfrm>
          <a:prstGeom prst="rect">
            <a:avLst/>
          </a:prstGeom>
          <a:noFill/>
          <a:ln>
            <a:solidFill>
              <a:schemeClr val="accent1"/>
            </a:solidFill>
          </a:ln>
        </p:spPr>
        <p:txBody>
          <a:bodyPr wrap="square" rtlCol="0">
            <a:spAutoFit/>
          </a:bodyPr>
          <a:lstStyle/>
          <a:p>
            <a:r>
              <a:rPr lang="fr-FR" sz="1350" b="1" u="sng" dirty="0"/>
              <a:t>1</a:t>
            </a:r>
            <a:r>
              <a:rPr lang="fr-FR" sz="1350" b="1" u="sng" baseline="30000" dirty="0"/>
              <a:t>ère</a:t>
            </a:r>
            <a:r>
              <a:rPr lang="fr-FR" sz="1350" b="1" u="sng" dirty="0"/>
              <a:t> proposition : 1 seul objet d’étude : La pomme de terre </a:t>
            </a:r>
          </a:p>
          <a:p>
            <a:r>
              <a:rPr lang="fr-FR" sz="1350" b="1" dirty="0"/>
              <a:t>comparaison aux </a:t>
            </a:r>
            <a:r>
              <a:rPr lang="fr-FR" sz="1350" b="1" u="sng" dirty="0"/>
              <a:t>différentes échelles </a:t>
            </a:r>
            <a:r>
              <a:rPr lang="fr-FR" sz="1350" b="1" dirty="0"/>
              <a:t>du tubercule et d’une feuille – </a:t>
            </a:r>
            <a:r>
              <a:rPr lang="fr-FR" sz="1350" b="1" i="1" dirty="0"/>
              <a:t>TP mosaïque </a:t>
            </a:r>
            <a:r>
              <a:rPr lang="fr-FR" sz="1350" b="1" dirty="0"/>
              <a:t>) </a:t>
            </a:r>
          </a:p>
        </p:txBody>
      </p:sp>
    </p:spTree>
    <p:extLst>
      <p:ext uri="{BB962C8B-B14F-4D97-AF65-F5344CB8AC3E}">
        <p14:creationId xmlns:p14="http://schemas.microsoft.com/office/powerpoint/2010/main" val="185757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cstate="email">
            <a:extLst>
              <a:ext uri="{28A0092B-C50C-407E-A947-70E740481C1C}">
                <a14:useLocalDpi xmlns:a14="http://schemas.microsoft.com/office/drawing/2010/main"/>
              </a:ext>
            </a:extLst>
          </a:blip>
          <a:srcRect/>
          <a:stretch/>
        </p:blipFill>
        <p:spPr bwMode="auto">
          <a:xfrm>
            <a:off x="452005" y="1224504"/>
            <a:ext cx="4354527" cy="2734433"/>
          </a:xfrm>
          <a:prstGeom prst="rect">
            <a:avLst/>
          </a:prstGeom>
          <a:ln>
            <a:noFill/>
          </a:ln>
          <a:extLst>
            <a:ext uri="{53640926-AAD7-44D8-BBD7-CCE9431645EC}">
              <a14:shadowObscured xmlns:a14="http://schemas.microsoft.com/office/drawing/2010/main"/>
            </a:ext>
          </a:extLst>
        </p:spPr>
      </p:pic>
      <p:pic>
        <p:nvPicPr>
          <p:cNvPr id="5" name="Image 4"/>
          <p:cNvPicPr/>
          <p:nvPr/>
        </p:nvPicPr>
        <p:blipFill rotWithShape="1">
          <a:blip r:embed="rId3" cstate="email">
            <a:extLst>
              <a:ext uri="{28A0092B-C50C-407E-A947-70E740481C1C}">
                <a14:useLocalDpi xmlns:a14="http://schemas.microsoft.com/office/drawing/2010/main"/>
              </a:ext>
            </a:extLst>
          </a:blip>
          <a:srcRect/>
          <a:stretch/>
        </p:blipFill>
        <p:spPr bwMode="auto">
          <a:xfrm>
            <a:off x="5074334" y="3186762"/>
            <a:ext cx="3661822" cy="19801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6909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29448176"/>
              </p:ext>
            </p:extLst>
          </p:nvPr>
        </p:nvGraphicFramePr>
        <p:xfrm>
          <a:off x="539552" y="980729"/>
          <a:ext cx="8208911" cy="5328590"/>
        </p:xfrm>
        <a:graphic>
          <a:graphicData uri="http://schemas.openxmlformats.org/drawingml/2006/table">
            <a:tbl>
              <a:tblPr firstRow="1" firstCol="1" bandRow="1">
                <a:tableStyleId>{93296810-A885-4BE3-A3E7-6D5BEEA58F35}</a:tableStyleId>
              </a:tblPr>
              <a:tblGrid>
                <a:gridCol w="1066641">
                  <a:extLst>
                    <a:ext uri="{9D8B030D-6E8A-4147-A177-3AD203B41FA5}">
                      <a16:colId xmlns:a16="http://schemas.microsoft.com/office/drawing/2014/main" val="20000"/>
                    </a:ext>
                  </a:extLst>
                </a:gridCol>
                <a:gridCol w="1130860">
                  <a:extLst>
                    <a:ext uri="{9D8B030D-6E8A-4147-A177-3AD203B41FA5}">
                      <a16:colId xmlns:a16="http://schemas.microsoft.com/office/drawing/2014/main" val="20001"/>
                    </a:ext>
                  </a:extLst>
                </a:gridCol>
                <a:gridCol w="850495">
                  <a:extLst>
                    <a:ext uri="{9D8B030D-6E8A-4147-A177-3AD203B41FA5}">
                      <a16:colId xmlns:a16="http://schemas.microsoft.com/office/drawing/2014/main" val="20002"/>
                    </a:ext>
                  </a:extLst>
                </a:gridCol>
                <a:gridCol w="942905">
                  <a:extLst>
                    <a:ext uri="{9D8B030D-6E8A-4147-A177-3AD203B41FA5}">
                      <a16:colId xmlns:a16="http://schemas.microsoft.com/office/drawing/2014/main" val="20003"/>
                    </a:ext>
                  </a:extLst>
                </a:gridCol>
                <a:gridCol w="868506">
                  <a:extLst>
                    <a:ext uri="{9D8B030D-6E8A-4147-A177-3AD203B41FA5}">
                      <a16:colId xmlns:a16="http://schemas.microsoft.com/office/drawing/2014/main" val="20004"/>
                    </a:ext>
                  </a:extLst>
                </a:gridCol>
                <a:gridCol w="877120">
                  <a:extLst>
                    <a:ext uri="{9D8B030D-6E8A-4147-A177-3AD203B41FA5}">
                      <a16:colId xmlns:a16="http://schemas.microsoft.com/office/drawing/2014/main" val="20005"/>
                    </a:ext>
                  </a:extLst>
                </a:gridCol>
                <a:gridCol w="2472384">
                  <a:extLst>
                    <a:ext uri="{9D8B030D-6E8A-4147-A177-3AD203B41FA5}">
                      <a16:colId xmlns:a16="http://schemas.microsoft.com/office/drawing/2014/main" val="20006"/>
                    </a:ext>
                  </a:extLst>
                </a:gridCol>
              </a:tblGrid>
              <a:tr h="507284">
                <a:tc>
                  <a:txBody>
                    <a:bodyPr/>
                    <a:lstStyle/>
                    <a:p>
                      <a:pPr algn="ctr">
                        <a:spcAft>
                          <a:spcPts val="0"/>
                        </a:spcAft>
                      </a:pPr>
                      <a:r>
                        <a:rPr lang="fr-FR" sz="1200" dirty="0">
                          <a:effectLst/>
                          <a:latin typeface="Comic Sans MS" panose="030F0702030302020204" pitchFamily="66" charset="0"/>
                        </a:rPr>
                        <a:t>Tubes : </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Substrat   </a:t>
                      </a:r>
                    </a:p>
                    <a:p>
                      <a:pPr algn="ctr">
                        <a:spcAft>
                          <a:spcPts val="0"/>
                        </a:spcAft>
                      </a:pPr>
                      <a:r>
                        <a:rPr lang="fr-FR" sz="1200" dirty="0">
                          <a:effectLst/>
                          <a:latin typeface="Comic Sans MS" panose="030F0702030302020204" pitchFamily="66" charset="0"/>
                        </a:rPr>
                        <a:t>6 ml</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Eau </a:t>
                      </a:r>
                    </a:p>
                    <a:p>
                      <a:pPr algn="ctr">
                        <a:spcAft>
                          <a:spcPts val="0"/>
                        </a:spcAft>
                      </a:pPr>
                      <a:r>
                        <a:rPr lang="fr-FR" sz="1200" dirty="0">
                          <a:effectLst/>
                          <a:latin typeface="Comic Sans MS" panose="030F0702030302020204" pitchFamily="66" charset="0"/>
                        </a:rPr>
                        <a:t>2 ml</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Enzymes </a:t>
                      </a:r>
                    </a:p>
                    <a:p>
                      <a:pPr algn="ctr">
                        <a:spcAft>
                          <a:spcPts val="0"/>
                        </a:spcAft>
                      </a:pPr>
                      <a:r>
                        <a:rPr lang="fr-FR" sz="1200" dirty="0">
                          <a:effectLst/>
                          <a:latin typeface="Comic Sans MS" panose="030F0702030302020204" pitchFamily="66" charset="0"/>
                        </a:rPr>
                        <a:t>2 ml</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T°C</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PH</a:t>
                      </a:r>
                    </a:p>
                    <a:p>
                      <a:pPr algn="ct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On test si :</a:t>
                      </a:r>
                      <a:endParaRPr lang="fr-FR" sz="120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0"/>
                  </a:ext>
                </a:extLst>
              </a:tr>
              <a:tr h="696458">
                <a:tc>
                  <a:txBody>
                    <a:bodyPr/>
                    <a:lstStyle/>
                    <a:p>
                      <a:pPr algn="ctr">
                        <a:spcAft>
                          <a:spcPts val="0"/>
                        </a:spcAft>
                      </a:pPr>
                      <a:r>
                        <a:rPr lang="fr-FR" sz="1200">
                          <a:effectLst/>
                          <a:latin typeface="Comic Sans MS" panose="030F0702030302020204" pitchFamily="66" charset="0"/>
                        </a:rPr>
                        <a:t>Tube 1</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Lactose</a:t>
                      </a:r>
                    </a:p>
                    <a:p>
                      <a:pPr algn="ct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Eau distillée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0 </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37°C</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6</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Le lactose est digéré lorsqu’il n’y a pas de lactase</a:t>
                      </a:r>
                      <a:endParaRPr lang="fr-FR" sz="120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1"/>
                  </a:ext>
                </a:extLst>
              </a:tr>
              <a:tr h="760924">
                <a:tc>
                  <a:txBody>
                    <a:bodyPr/>
                    <a:lstStyle/>
                    <a:p>
                      <a:pPr algn="ctr">
                        <a:spcAft>
                          <a:spcPts val="0"/>
                        </a:spcAft>
                      </a:pPr>
                      <a:r>
                        <a:rPr lang="fr-FR" sz="1200" dirty="0">
                          <a:effectLst/>
                          <a:latin typeface="Comic Sans MS" panose="030F0702030302020204" pitchFamily="66" charset="0"/>
                        </a:rPr>
                        <a:t>Tube 2</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lactose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0</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lactase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smtClean="0">
                          <a:effectLst/>
                          <a:latin typeface="Comic Sans MS" panose="030F0702030302020204" pitchFamily="66" charset="0"/>
                        </a:rPr>
                        <a:t>37°C</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6</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 lactase digère le lactose</a:t>
                      </a:r>
                    </a:p>
                    <a:p>
                      <a:pPr algn="ctr">
                        <a:spcAft>
                          <a:spcPts val="0"/>
                        </a:spcAft>
                      </a:pPr>
                      <a:r>
                        <a:rPr lang="fr-FR" sz="1200">
                          <a:effectLst/>
                          <a:latin typeface="Comic Sans MS" panose="030F0702030302020204" pitchFamily="66" charset="0"/>
                        </a:rPr>
                        <a:t>(apparition du glucose au bout de 9 min)</a:t>
                      </a:r>
                      <a:endParaRPr lang="fr-FR" sz="120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2"/>
                  </a:ext>
                </a:extLst>
              </a:tr>
              <a:tr h="830677">
                <a:tc>
                  <a:txBody>
                    <a:bodyPr/>
                    <a:lstStyle/>
                    <a:p>
                      <a:pPr algn="ctr">
                        <a:spcAft>
                          <a:spcPts val="0"/>
                        </a:spcAft>
                      </a:pPr>
                      <a:r>
                        <a:rPr lang="fr-FR" sz="1200">
                          <a:effectLst/>
                          <a:latin typeface="Comic Sans MS" panose="030F0702030302020204" pitchFamily="66" charset="0"/>
                        </a:rPr>
                        <a:t>Tube 3</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saccharose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0</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lactase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smtClean="0">
                          <a:effectLst/>
                          <a:latin typeface="Comic Sans MS" panose="030F0702030302020204" pitchFamily="66" charset="0"/>
                        </a:rPr>
                        <a:t>37°C</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6</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 lactase  digère le saccharose</a:t>
                      </a:r>
                    </a:p>
                    <a:p>
                      <a:pPr algn="ctr">
                        <a:spcAft>
                          <a:spcPts val="0"/>
                        </a:spcAft>
                      </a:pPr>
                      <a:r>
                        <a:rPr lang="fr-FR" sz="1200">
                          <a:effectLst/>
                          <a:latin typeface="Comic Sans MS" panose="030F0702030302020204" pitchFamily="66" charset="0"/>
                        </a:rPr>
                        <a:t>spécificité de substrat</a:t>
                      </a:r>
                      <a:endParaRPr lang="fr-FR" sz="120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3"/>
                  </a:ext>
                </a:extLst>
              </a:tr>
              <a:tr h="585490">
                <a:tc>
                  <a:txBody>
                    <a:bodyPr/>
                    <a:lstStyle/>
                    <a:p>
                      <a:pPr algn="ctr">
                        <a:spcAft>
                          <a:spcPts val="0"/>
                        </a:spcAft>
                      </a:pPr>
                      <a:r>
                        <a:rPr lang="fr-FR" sz="1200">
                          <a:effectLst/>
                          <a:latin typeface="Comic Sans MS" panose="030F0702030302020204" pitchFamily="66" charset="0"/>
                        </a:rPr>
                        <a:t>Tube 4</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lactose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0</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lactase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smtClean="0">
                          <a:effectLst/>
                          <a:latin typeface="Comic Sans MS" panose="030F0702030302020204" pitchFamily="66" charset="0"/>
                        </a:rPr>
                        <a:t>80°C</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6</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 lactase à une température optimale</a:t>
                      </a:r>
                      <a:endParaRPr lang="fr-FR" sz="120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4"/>
                  </a:ext>
                </a:extLst>
              </a:tr>
              <a:tr h="760924">
                <a:tc>
                  <a:txBody>
                    <a:bodyPr/>
                    <a:lstStyle/>
                    <a:p>
                      <a:pPr algn="ctr">
                        <a:spcAft>
                          <a:spcPts val="0"/>
                        </a:spcAft>
                      </a:pPr>
                      <a:r>
                        <a:rPr lang="fr-FR" sz="1200">
                          <a:effectLst/>
                          <a:latin typeface="Comic Sans MS" panose="030F0702030302020204" pitchFamily="66" charset="0"/>
                        </a:rPr>
                        <a:t>Tube 5</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lactose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0</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a:effectLst/>
                          <a:latin typeface="Comic Sans MS" panose="030F0702030302020204" pitchFamily="66" charset="0"/>
                        </a:rPr>
                        <a:t>lactase</a:t>
                      </a:r>
                      <a:endParaRPr lang="fr-FR" sz="120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smtClean="0">
                          <a:effectLst/>
                          <a:latin typeface="Comic Sans MS" panose="030F0702030302020204" pitchFamily="66" charset="0"/>
                        </a:rPr>
                        <a:t>37°C</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2</a:t>
                      </a:r>
                    </a:p>
                    <a:p>
                      <a:pPr algn="ctr">
                        <a:spcAft>
                          <a:spcPts val="0"/>
                        </a:spcAft>
                      </a:pPr>
                      <a:r>
                        <a:rPr lang="fr-FR" sz="1200" dirty="0">
                          <a:effectLst/>
                          <a:latin typeface="Comic Sans MS" panose="030F0702030302020204" pitchFamily="66" charset="0"/>
                        </a:rPr>
                        <a:t>1 goutte d’HCL</a:t>
                      </a:r>
                      <a:endParaRPr lang="fr-FR" sz="1200" dirty="0">
                        <a:effectLst/>
                        <a:latin typeface="Comic Sans MS" panose="030F0702030302020204" pitchFamily="66" charset="0"/>
                        <a:ea typeface="MS Mincho"/>
                        <a:cs typeface="Times New Roman"/>
                      </a:endParaRPr>
                    </a:p>
                  </a:txBody>
                  <a:tcPr marL="68580" marR="68580" marT="0" marB="0" anchor="ctr"/>
                </a:tc>
                <a:tc>
                  <a:txBody>
                    <a:bodyPr/>
                    <a:lstStyle/>
                    <a:p>
                      <a:pPr algn="ctr">
                        <a:spcAft>
                          <a:spcPts val="0"/>
                        </a:spcAft>
                      </a:pPr>
                      <a:r>
                        <a:rPr lang="fr-FR" sz="1200" dirty="0">
                          <a:effectLst/>
                          <a:latin typeface="Comic Sans MS" panose="030F0702030302020204" pitchFamily="66" charset="0"/>
                        </a:rPr>
                        <a:t>La lactase à un pH optimum</a:t>
                      </a:r>
                      <a:endParaRPr lang="fr-FR" sz="1200" dirty="0">
                        <a:effectLst/>
                        <a:latin typeface="Comic Sans MS" panose="030F0702030302020204" pitchFamily="66" charset="0"/>
                        <a:ea typeface="MS Mincho"/>
                        <a:cs typeface="Times New Roman"/>
                      </a:endParaRPr>
                    </a:p>
                  </a:txBody>
                  <a:tcPr marL="68580" marR="68580" marT="0" marB="0" anchor="ctr"/>
                </a:tc>
                <a:extLst>
                  <a:ext uri="{0D108BD9-81ED-4DB2-BD59-A6C34878D82A}">
                    <a16:rowId xmlns:a16="http://schemas.microsoft.com/office/drawing/2014/main" val="10005"/>
                  </a:ext>
                </a:extLst>
              </a:tr>
              <a:tr h="1186833">
                <a:tc>
                  <a:txBody>
                    <a:bodyPr/>
                    <a:lstStyle/>
                    <a:p>
                      <a:pPr algn="ctr">
                        <a:spcAft>
                          <a:spcPts val="0"/>
                        </a:spcAft>
                      </a:pPr>
                      <a:r>
                        <a:rPr lang="fr-FR" sz="1200">
                          <a:effectLst/>
                          <a:latin typeface="Comic Sans MS" panose="030F0702030302020204" pitchFamily="66" charset="0"/>
                        </a:rPr>
                        <a:t> </a:t>
                      </a:r>
                    </a:p>
                    <a:p>
                      <a:pPr algn="ctr">
                        <a:spcAft>
                          <a:spcPts val="0"/>
                        </a:spcAft>
                      </a:pPr>
                      <a:r>
                        <a:rPr lang="fr-FR" sz="1200">
                          <a:effectLst/>
                          <a:latin typeface="Comic Sans MS" panose="030F0702030302020204" pitchFamily="66" charset="0"/>
                        </a:rPr>
                        <a:t>Protocole</a:t>
                      </a:r>
                      <a:endParaRPr lang="fr-FR" sz="1200">
                        <a:effectLst/>
                        <a:latin typeface="Comic Sans MS" panose="030F0702030302020204" pitchFamily="66" charset="0"/>
                        <a:ea typeface="MS Mincho"/>
                        <a:cs typeface="Times New Roman"/>
                      </a:endParaRPr>
                    </a:p>
                  </a:txBody>
                  <a:tcPr marL="68580" marR="68580" marT="0" marB="0" anchor="ctr"/>
                </a:tc>
                <a:tc gridSpan="6">
                  <a:txBody>
                    <a:bodyPr/>
                    <a:lstStyle/>
                    <a:p>
                      <a:pPr algn="ctr">
                        <a:spcBef>
                          <a:spcPts val="600"/>
                        </a:spcBef>
                        <a:spcAft>
                          <a:spcPts val="0"/>
                        </a:spcAft>
                      </a:pPr>
                      <a:r>
                        <a:rPr lang="fr-FR" sz="1200" dirty="0">
                          <a:effectLst/>
                          <a:latin typeface="Comic Sans MS" panose="030F0702030302020204" pitchFamily="66" charset="0"/>
                        </a:rPr>
                        <a:t>Préparez tous les tubes, ajoutez la lactase en terminant par le tube 2 et déclencher le chronomètre</a:t>
                      </a:r>
                    </a:p>
                    <a:p>
                      <a:pPr algn="ctr">
                        <a:spcBef>
                          <a:spcPts val="600"/>
                        </a:spcBef>
                        <a:spcAft>
                          <a:spcPts val="0"/>
                        </a:spcAft>
                      </a:pPr>
                      <a:r>
                        <a:rPr lang="fr-FR" sz="1200" dirty="0">
                          <a:effectLst/>
                          <a:latin typeface="Comic Sans MS" panose="030F0702030302020204" pitchFamily="66" charset="0"/>
                        </a:rPr>
                        <a:t>Prélevez le contenu de chaque tube à 0 min puis toutes les 3 minutes et déposez quelques gouttes dans une plaque de titration et testez avec une bandelette de glucose en la trempant dans le puits.</a:t>
                      </a:r>
                      <a:endParaRPr lang="fr-FR" sz="1200" dirty="0">
                        <a:effectLst/>
                        <a:latin typeface="Comic Sans MS" panose="030F0702030302020204" pitchFamily="66" charset="0"/>
                        <a:ea typeface="MS Mincho"/>
                        <a:cs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bl>
          </a:graphicData>
        </a:graphic>
      </p:graphicFrame>
      <p:sp>
        <p:nvSpPr>
          <p:cNvPr id="8" name="ZoneTexte 7"/>
          <p:cNvSpPr txBox="1"/>
          <p:nvPr/>
        </p:nvSpPr>
        <p:spPr>
          <a:xfrm>
            <a:off x="539552" y="320928"/>
            <a:ext cx="1440160" cy="369332"/>
          </a:xfrm>
          <a:prstGeom prst="rect">
            <a:avLst/>
          </a:prstGeom>
          <a:solidFill>
            <a:schemeClr val="accent2">
              <a:lumMod val="60000"/>
              <a:lumOff val="40000"/>
            </a:schemeClr>
          </a:solidFill>
          <a:ln>
            <a:solidFill>
              <a:schemeClr val="tx1"/>
            </a:solidFill>
          </a:ln>
        </p:spPr>
        <p:txBody>
          <a:bodyPr wrap="square" rtlCol="0">
            <a:spAutoFit/>
          </a:bodyPr>
          <a:lstStyle/>
          <a:p>
            <a:r>
              <a:rPr lang="fr-FR" dirty="0" smtClean="0">
                <a:latin typeface="Comic Sans MS" panose="030F0702030302020204" pitchFamily="66" charset="0"/>
              </a:rPr>
              <a:t>TP1 lactase</a:t>
            </a:r>
            <a:endParaRPr lang="fr-FR" dirty="0">
              <a:latin typeface="Comic Sans MS" panose="030F0702030302020204" pitchFamily="66" charset="0"/>
            </a:endParaRPr>
          </a:p>
        </p:txBody>
      </p:sp>
      <p:sp>
        <p:nvSpPr>
          <p:cNvPr id="9" name="Espace réservé du pied de page 3"/>
          <p:cNvSpPr>
            <a:spLocks noGrp="1"/>
          </p:cNvSpPr>
          <p:nvPr>
            <p:ph type="ftr" sz="quarter" idx="11"/>
          </p:nvPr>
        </p:nvSpPr>
        <p:spPr>
          <a:xfrm>
            <a:off x="6109876" y="6376256"/>
            <a:ext cx="2696359" cy="365125"/>
          </a:xfrm>
        </p:spPr>
        <p:txBody>
          <a:bodyPr/>
          <a:lstStyle/>
          <a:p>
            <a:r>
              <a:rPr lang="fr-FR" dirty="0">
                <a:solidFill>
                  <a:prstClr val="black">
                    <a:tint val="75000"/>
                  </a:prstClr>
                </a:solidFill>
                <a:latin typeface="Comic Sans MS" panose="030F0702030302020204" pitchFamily="66" charset="0"/>
              </a:rPr>
              <a:t>Nathalie </a:t>
            </a:r>
            <a:r>
              <a:rPr lang="fr-FR" dirty="0" smtClean="0">
                <a:solidFill>
                  <a:prstClr val="black">
                    <a:tint val="75000"/>
                  </a:prstClr>
                </a:solidFill>
                <a:latin typeface="Comic Sans MS" panose="030F0702030302020204" pitchFamily="66" charset="0"/>
              </a:rPr>
              <a:t>Blanc</a:t>
            </a:r>
            <a:endParaRPr lang="fr-FR" dirty="0">
              <a:solidFill>
                <a:prstClr val="black">
                  <a:tint val="75000"/>
                </a:prstClr>
              </a:solidFill>
              <a:latin typeface="Comic Sans MS" panose="030F0702030302020204" pitchFamily="66" charset="0"/>
            </a:endParaRPr>
          </a:p>
        </p:txBody>
      </p:sp>
    </p:spTree>
    <p:extLst>
      <p:ext uri="{BB962C8B-B14F-4D97-AF65-F5344CB8AC3E}">
        <p14:creationId xmlns:p14="http://schemas.microsoft.com/office/powerpoint/2010/main" val="2624398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20928"/>
            <a:ext cx="5865074" cy="369332"/>
          </a:xfrm>
          <a:prstGeom prst="rect">
            <a:avLst/>
          </a:prstGeom>
          <a:solidFill>
            <a:schemeClr val="accent2">
              <a:lumMod val="60000"/>
              <a:lumOff val="40000"/>
            </a:schemeClr>
          </a:solidFill>
          <a:ln>
            <a:solidFill>
              <a:schemeClr val="tx1"/>
            </a:solidFill>
          </a:ln>
        </p:spPr>
        <p:txBody>
          <a:bodyPr wrap="square" rtlCol="0">
            <a:spAutoFit/>
          </a:bodyPr>
          <a:lstStyle/>
          <a:p>
            <a:r>
              <a:rPr lang="fr-FR" dirty="0" smtClean="0">
                <a:latin typeface="Comic Sans MS" panose="030F0702030302020204" pitchFamily="66" charset="0"/>
              </a:rPr>
              <a:t>TP2 Spécificité enzymatique: notion de site actif</a:t>
            </a:r>
            <a:endParaRPr lang="fr-FR" dirty="0">
              <a:latin typeface="Comic Sans MS" panose="030F0702030302020204" pitchFamily="66"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928" y="2032683"/>
            <a:ext cx="3456384" cy="324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1" y="1856050"/>
            <a:ext cx="3809269" cy="356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3928" y="900776"/>
            <a:ext cx="2587469" cy="307777"/>
          </a:xfrm>
          <a:prstGeom prst="rect">
            <a:avLst/>
          </a:prstGeom>
        </p:spPr>
        <p:txBody>
          <a:bodyPr wrap="square">
            <a:spAutoFit/>
          </a:bodyPr>
          <a:lstStyle/>
          <a:p>
            <a:r>
              <a:rPr lang="fr-FR" sz="1400" dirty="0" smtClean="0">
                <a:solidFill>
                  <a:srgbClr val="00B050"/>
                </a:solidFill>
                <a:latin typeface="Comic Sans MS" panose="030F0702030302020204" pitchFamily="66" charset="0"/>
              </a:rPr>
              <a:t>Utilisation de Libmol</a:t>
            </a:r>
            <a:endParaRPr lang="fr-FR" sz="1400" dirty="0">
              <a:solidFill>
                <a:srgbClr val="00B050"/>
              </a:solidFill>
              <a:latin typeface="Comic Sans MS" panose="030F0702030302020204" pitchFamily="66" charset="0"/>
            </a:endParaRPr>
          </a:p>
        </p:txBody>
      </p:sp>
      <p:sp>
        <p:nvSpPr>
          <p:cNvPr id="8" name="Rectangle 7"/>
          <p:cNvSpPr/>
          <p:nvPr/>
        </p:nvSpPr>
        <p:spPr>
          <a:xfrm>
            <a:off x="539552" y="5396839"/>
            <a:ext cx="3597991" cy="738664"/>
          </a:xfrm>
          <a:prstGeom prst="rect">
            <a:avLst/>
          </a:prstGeom>
        </p:spPr>
        <p:txBody>
          <a:bodyPr wrap="square">
            <a:spAutoFit/>
          </a:bodyPr>
          <a:lstStyle/>
          <a:p>
            <a:r>
              <a:rPr lang="fr-FR" sz="1400" dirty="0" smtClean="0">
                <a:latin typeface="Comic Sans MS" panose="030F0702030302020204" pitchFamily="66" charset="0"/>
              </a:rPr>
              <a:t>La lactase est composée de 4 sous-unités comportant chacune un site actif dans lequel se fixe le lactose</a:t>
            </a:r>
            <a:endParaRPr lang="fr-FR" sz="1400" dirty="0">
              <a:latin typeface="Comic Sans MS" panose="030F0702030302020204" pitchFamily="66" charset="0"/>
            </a:endParaRPr>
          </a:p>
        </p:txBody>
      </p:sp>
      <p:sp>
        <p:nvSpPr>
          <p:cNvPr id="9" name="Rectangle 8"/>
          <p:cNvSpPr/>
          <p:nvPr/>
        </p:nvSpPr>
        <p:spPr>
          <a:xfrm>
            <a:off x="5900082" y="1360201"/>
            <a:ext cx="2376264" cy="307777"/>
          </a:xfrm>
          <a:prstGeom prst="rect">
            <a:avLst/>
          </a:prstGeom>
        </p:spPr>
        <p:txBody>
          <a:bodyPr wrap="square">
            <a:spAutoFit/>
          </a:bodyPr>
          <a:lstStyle/>
          <a:p>
            <a:r>
              <a:rPr lang="fr-FR" sz="1400" dirty="0" smtClean="0">
                <a:latin typeface="Comic Sans MS" panose="030F0702030302020204" pitchFamily="66" charset="0"/>
              </a:rPr>
              <a:t>Zoom sur une sous-unité</a:t>
            </a:r>
            <a:endParaRPr lang="fr-FR" sz="1400" dirty="0">
              <a:latin typeface="Comic Sans MS" panose="030F0702030302020204" pitchFamily="66" charset="0"/>
            </a:endParaRPr>
          </a:p>
        </p:txBody>
      </p:sp>
      <p:cxnSp>
        <p:nvCxnSpPr>
          <p:cNvPr id="6" name="Connecteur droit avec flèche 5"/>
          <p:cNvCxnSpPr/>
          <p:nvPr/>
        </p:nvCxnSpPr>
        <p:spPr>
          <a:xfrm>
            <a:off x="5110570" y="2109628"/>
            <a:ext cx="144016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6616096" y="3731504"/>
            <a:ext cx="1268272" cy="6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780329" y="3536584"/>
            <a:ext cx="1993411" cy="194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019748" y="3429000"/>
            <a:ext cx="15055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32997" y="1801851"/>
            <a:ext cx="2376264" cy="461665"/>
          </a:xfrm>
          <a:prstGeom prst="rect">
            <a:avLst/>
          </a:prstGeom>
        </p:spPr>
        <p:txBody>
          <a:bodyPr wrap="square">
            <a:spAutoFit/>
          </a:bodyPr>
          <a:lstStyle/>
          <a:p>
            <a:pPr algn="ctr"/>
            <a:r>
              <a:rPr lang="fr-FR" sz="1200" dirty="0" smtClean="0">
                <a:latin typeface="Comic Sans MS" panose="030F0702030302020204" pitchFamily="66" charset="0"/>
              </a:rPr>
              <a:t>sous-unité de la lactase (protéine)</a:t>
            </a:r>
            <a:endParaRPr lang="fr-FR" sz="1200" dirty="0">
              <a:latin typeface="Comic Sans MS" panose="030F0702030302020204" pitchFamily="66" charset="0"/>
            </a:endParaRPr>
          </a:p>
        </p:txBody>
      </p:sp>
      <p:sp>
        <p:nvSpPr>
          <p:cNvPr id="24" name="Rectangle 23"/>
          <p:cNvSpPr/>
          <p:nvPr/>
        </p:nvSpPr>
        <p:spPr>
          <a:xfrm>
            <a:off x="6582706" y="4395552"/>
            <a:ext cx="2376264" cy="276999"/>
          </a:xfrm>
          <a:prstGeom prst="rect">
            <a:avLst/>
          </a:prstGeom>
        </p:spPr>
        <p:txBody>
          <a:bodyPr wrap="square">
            <a:spAutoFit/>
          </a:bodyPr>
          <a:lstStyle/>
          <a:p>
            <a:pPr algn="ctr"/>
            <a:r>
              <a:rPr lang="fr-FR" sz="1200" dirty="0">
                <a:latin typeface="Comic Sans MS" panose="030F0702030302020204" pitchFamily="66" charset="0"/>
              </a:rPr>
              <a:t>l</a:t>
            </a:r>
            <a:r>
              <a:rPr lang="fr-FR" sz="1200" dirty="0" smtClean="0">
                <a:latin typeface="Comic Sans MS" panose="030F0702030302020204" pitchFamily="66" charset="0"/>
              </a:rPr>
              <a:t>actose dans le site actif</a:t>
            </a:r>
            <a:endParaRPr lang="fr-FR" sz="1200" dirty="0">
              <a:latin typeface="Comic Sans MS" panose="030F0702030302020204" pitchFamily="66" charset="0"/>
            </a:endParaRPr>
          </a:p>
        </p:txBody>
      </p:sp>
      <p:sp>
        <p:nvSpPr>
          <p:cNvPr id="25" name="Rectangle 24"/>
          <p:cNvSpPr/>
          <p:nvPr/>
        </p:nvSpPr>
        <p:spPr>
          <a:xfrm>
            <a:off x="3523818" y="4221468"/>
            <a:ext cx="2376264" cy="276999"/>
          </a:xfrm>
          <a:prstGeom prst="rect">
            <a:avLst/>
          </a:prstGeom>
        </p:spPr>
        <p:txBody>
          <a:bodyPr wrap="square">
            <a:spAutoFit/>
          </a:bodyPr>
          <a:lstStyle/>
          <a:p>
            <a:pPr algn="ctr"/>
            <a:endParaRPr lang="fr-FR" sz="1200" dirty="0">
              <a:latin typeface="Comic Sans MS" panose="030F0702030302020204" pitchFamily="66" charset="0"/>
            </a:endParaRPr>
          </a:p>
        </p:txBody>
      </p:sp>
      <p:sp>
        <p:nvSpPr>
          <p:cNvPr id="26" name="Rectangle 25"/>
          <p:cNvSpPr/>
          <p:nvPr/>
        </p:nvSpPr>
        <p:spPr>
          <a:xfrm>
            <a:off x="3311859" y="3616012"/>
            <a:ext cx="2376264" cy="276999"/>
          </a:xfrm>
          <a:prstGeom prst="rect">
            <a:avLst/>
          </a:prstGeom>
        </p:spPr>
        <p:txBody>
          <a:bodyPr wrap="square">
            <a:spAutoFit/>
          </a:bodyPr>
          <a:lstStyle/>
          <a:p>
            <a:pPr algn="ctr"/>
            <a:r>
              <a:rPr lang="fr-FR" sz="1200" dirty="0" smtClean="0">
                <a:solidFill>
                  <a:srgbClr val="00B0F0"/>
                </a:solidFill>
                <a:latin typeface="Comic Sans MS" panose="030F0702030302020204" pitchFamily="66" charset="0"/>
              </a:rPr>
              <a:t>GLU461</a:t>
            </a:r>
            <a:endParaRPr lang="fr-FR" sz="1200" dirty="0">
              <a:solidFill>
                <a:srgbClr val="00B0F0"/>
              </a:solidFill>
              <a:latin typeface="Comic Sans MS" panose="030F0702030302020204" pitchFamily="66" charset="0"/>
            </a:endParaRPr>
          </a:p>
        </p:txBody>
      </p:sp>
      <p:sp>
        <p:nvSpPr>
          <p:cNvPr id="28" name="Rectangle 27"/>
          <p:cNvSpPr/>
          <p:nvPr/>
        </p:nvSpPr>
        <p:spPr>
          <a:xfrm>
            <a:off x="3432997" y="3290500"/>
            <a:ext cx="2376264" cy="276999"/>
          </a:xfrm>
          <a:prstGeom prst="rect">
            <a:avLst/>
          </a:prstGeom>
        </p:spPr>
        <p:txBody>
          <a:bodyPr wrap="square">
            <a:spAutoFit/>
          </a:bodyPr>
          <a:lstStyle/>
          <a:p>
            <a:pPr algn="ctr"/>
            <a:r>
              <a:rPr lang="fr-FR" sz="1200" dirty="0" smtClean="0">
                <a:solidFill>
                  <a:srgbClr val="FFC000"/>
                </a:solidFill>
                <a:latin typeface="Comic Sans MS" panose="030F0702030302020204" pitchFamily="66" charset="0"/>
              </a:rPr>
              <a:t>GLN537</a:t>
            </a:r>
            <a:endParaRPr lang="fr-FR" sz="1200" dirty="0">
              <a:solidFill>
                <a:srgbClr val="FFC000"/>
              </a:solidFill>
              <a:latin typeface="Comic Sans MS" panose="030F0702030302020204" pitchFamily="66" charset="0"/>
            </a:endParaRPr>
          </a:p>
        </p:txBody>
      </p:sp>
      <p:sp>
        <p:nvSpPr>
          <p:cNvPr id="22" name="Accolade ouvrante 21"/>
          <p:cNvSpPr/>
          <p:nvPr/>
        </p:nvSpPr>
        <p:spPr>
          <a:xfrm>
            <a:off x="4064330" y="3165992"/>
            <a:ext cx="146425" cy="9361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Étoile à 5 branches 22"/>
          <p:cNvSpPr/>
          <p:nvPr/>
        </p:nvSpPr>
        <p:spPr>
          <a:xfrm>
            <a:off x="3710312" y="3535278"/>
            <a:ext cx="288032" cy="187012"/>
          </a:xfrm>
          <a:prstGeom prst="star5">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Étoile à 5 branches 30"/>
          <p:cNvSpPr/>
          <p:nvPr/>
        </p:nvSpPr>
        <p:spPr>
          <a:xfrm>
            <a:off x="4711950" y="5672665"/>
            <a:ext cx="288032" cy="187012"/>
          </a:xfrm>
          <a:prstGeom prst="star5">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110570" y="5627671"/>
            <a:ext cx="3709902" cy="461665"/>
          </a:xfrm>
          <a:prstGeom prst="rect">
            <a:avLst/>
          </a:prstGeom>
        </p:spPr>
        <p:txBody>
          <a:bodyPr wrap="square">
            <a:spAutoFit/>
          </a:bodyPr>
          <a:lstStyle/>
          <a:p>
            <a:pPr algn="ctr"/>
            <a:r>
              <a:rPr lang="fr-FR" sz="1200" dirty="0" smtClean="0">
                <a:latin typeface="Comic Sans MS" panose="030F0702030302020204" pitchFamily="66" charset="0"/>
              </a:rPr>
              <a:t>Acides aminés du site actif indispensables pour la fixation du substrat et pour la catalyse</a:t>
            </a:r>
            <a:endParaRPr lang="fr-FR" sz="1200" dirty="0">
              <a:latin typeface="Comic Sans MS" panose="030F0702030302020204" pitchFamily="66" charset="0"/>
            </a:endParaRPr>
          </a:p>
        </p:txBody>
      </p:sp>
      <p:sp>
        <p:nvSpPr>
          <p:cNvPr id="33" name="Espace réservé du pied de page 3"/>
          <p:cNvSpPr>
            <a:spLocks noGrp="1"/>
          </p:cNvSpPr>
          <p:nvPr>
            <p:ph type="ftr" sz="quarter" idx="11"/>
          </p:nvPr>
        </p:nvSpPr>
        <p:spPr>
          <a:xfrm>
            <a:off x="6109876" y="6376256"/>
            <a:ext cx="2696359" cy="365125"/>
          </a:xfrm>
        </p:spPr>
        <p:txBody>
          <a:bodyPr/>
          <a:lstStyle/>
          <a:p>
            <a:r>
              <a:rPr lang="fr-FR" dirty="0">
                <a:solidFill>
                  <a:prstClr val="black">
                    <a:tint val="75000"/>
                  </a:prstClr>
                </a:solidFill>
                <a:latin typeface="Comic Sans MS" panose="030F0702030302020204" pitchFamily="66" charset="0"/>
              </a:rPr>
              <a:t>Nathalie </a:t>
            </a:r>
            <a:r>
              <a:rPr lang="fr-FR" dirty="0" smtClean="0">
                <a:solidFill>
                  <a:prstClr val="black">
                    <a:tint val="75000"/>
                  </a:prstClr>
                </a:solidFill>
                <a:latin typeface="Comic Sans MS" panose="030F0702030302020204" pitchFamily="66" charset="0"/>
              </a:rPr>
              <a:t>Blanc</a:t>
            </a:r>
            <a:endParaRPr lang="fr-FR" dirty="0">
              <a:solidFill>
                <a:prstClr val="black">
                  <a:tint val="75000"/>
                </a:prstClr>
              </a:solidFill>
              <a:latin typeface="Comic Sans MS" panose="030F0702030302020204" pitchFamily="66" charset="0"/>
            </a:endParaRPr>
          </a:p>
        </p:txBody>
      </p:sp>
    </p:spTree>
    <p:extLst>
      <p:ext uri="{BB962C8B-B14F-4D97-AF65-F5344CB8AC3E}">
        <p14:creationId xmlns:p14="http://schemas.microsoft.com/office/powerpoint/2010/main" val="3519326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20928"/>
            <a:ext cx="3063905" cy="369332"/>
          </a:xfrm>
          <a:prstGeom prst="rect">
            <a:avLst/>
          </a:prstGeom>
          <a:solidFill>
            <a:schemeClr val="accent2">
              <a:lumMod val="60000"/>
              <a:lumOff val="40000"/>
            </a:schemeClr>
          </a:solidFill>
          <a:ln>
            <a:solidFill>
              <a:schemeClr val="tx1"/>
            </a:solidFill>
          </a:ln>
        </p:spPr>
        <p:txBody>
          <a:bodyPr wrap="square" rtlCol="0">
            <a:spAutoFit/>
          </a:bodyPr>
          <a:lstStyle/>
          <a:p>
            <a:r>
              <a:rPr lang="fr-FR" dirty="0" smtClean="0">
                <a:latin typeface="Comic Sans MS" panose="030F0702030302020204" pitchFamily="66" charset="0"/>
              </a:rPr>
              <a:t>TP3 Cinétique enzymatique</a:t>
            </a:r>
            <a:endParaRPr lang="fr-FR" dirty="0">
              <a:latin typeface="Comic Sans MS" panose="030F0702030302020204" pitchFamily="66" charset="0"/>
            </a:endParaRPr>
          </a:p>
        </p:txBody>
      </p:sp>
      <p:sp>
        <p:nvSpPr>
          <p:cNvPr id="5" name="Rectangle 4"/>
          <p:cNvSpPr/>
          <p:nvPr/>
        </p:nvSpPr>
        <p:spPr>
          <a:xfrm>
            <a:off x="269300" y="836712"/>
            <a:ext cx="8399595" cy="2677656"/>
          </a:xfrm>
          <a:prstGeom prst="rect">
            <a:avLst/>
          </a:prstGeom>
        </p:spPr>
        <p:txBody>
          <a:bodyPr wrap="square">
            <a:spAutoFit/>
          </a:bodyPr>
          <a:lstStyle/>
          <a:p>
            <a:r>
              <a:rPr lang="fr-FR" sz="1400" b="1" u="sng" dirty="0">
                <a:latin typeface="Comic Sans MS" panose="030F0702030302020204" pitchFamily="66" charset="0"/>
              </a:rPr>
              <a:t>Principe : </a:t>
            </a:r>
            <a:endParaRPr lang="fr-FR" sz="1400" dirty="0">
              <a:latin typeface="Comic Sans MS" panose="030F0702030302020204" pitchFamily="66" charset="0"/>
            </a:endParaRPr>
          </a:p>
          <a:p>
            <a:r>
              <a:rPr lang="fr-FR" sz="1400" dirty="0">
                <a:latin typeface="Comic Sans MS" panose="030F0702030302020204" pitchFamily="66" charset="0"/>
              </a:rPr>
              <a:t>La lactase catalyse hydrolyse du lactose en galactose et glucose. </a:t>
            </a:r>
            <a:r>
              <a:rPr lang="fr-FR" sz="1400" dirty="0" smtClean="0">
                <a:latin typeface="Comic Sans MS" panose="030F0702030302020204" pitchFamily="66" charset="0"/>
              </a:rPr>
              <a:t>Elle hydrolyse également des </a:t>
            </a:r>
            <a:r>
              <a:rPr lang="fr-FR" sz="1400" dirty="0">
                <a:latin typeface="Comic Sans MS" panose="030F0702030302020204" pitchFamily="66" charset="0"/>
              </a:rPr>
              <a:t>substrats synthétiques comme </a:t>
            </a:r>
            <a:r>
              <a:rPr lang="fr-FR" sz="1400" b="1" dirty="0">
                <a:latin typeface="Comic Sans MS" panose="030F0702030302020204" pitchFamily="66" charset="0"/>
              </a:rPr>
              <a:t>le 2-nitrophényl b- D galactoside (ONPG). </a:t>
            </a:r>
            <a:r>
              <a:rPr lang="fr-FR" sz="1400" b="1" dirty="0" smtClean="0">
                <a:latin typeface="Comic Sans MS" panose="030F0702030302020204" pitchFamily="66" charset="0"/>
              </a:rPr>
              <a:t>L’ONP </a:t>
            </a:r>
            <a:r>
              <a:rPr lang="fr-FR" sz="1400" dirty="0">
                <a:latin typeface="Comic Sans MS" panose="030F0702030302020204" pitchFamily="66" charset="0"/>
              </a:rPr>
              <a:t>formé lors de l’hydrolyse de l’ONPG est </a:t>
            </a:r>
            <a:r>
              <a:rPr lang="fr-FR" sz="1400" b="1" dirty="0">
                <a:latin typeface="Comic Sans MS" panose="030F0702030302020204" pitchFamily="66" charset="0"/>
              </a:rPr>
              <a:t>jaune</a:t>
            </a:r>
            <a:r>
              <a:rPr lang="fr-FR" sz="1400" dirty="0">
                <a:latin typeface="Comic Sans MS" panose="030F0702030302020204" pitchFamily="66" charset="0"/>
              </a:rPr>
              <a:t> et présente une propriété spectrale d’absorption à 470 nm (bleu)</a:t>
            </a:r>
          </a:p>
          <a:p>
            <a:r>
              <a:rPr lang="fr-FR" sz="1400" dirty="0">
                <a:latin typeface="Comic Sans MS" panose="030F0702030302020204" pitchFamily="66" charset="0"/>
              </a:rPr>
              <a:t> </a:t>
            </a:r>
          </a:p>
          <a:p>
            <a:r>
              <a:rPr lang="fr-FR" sz="1400" b="1" dirty="0">
                <a:latin typeface="Comic Sans MS" panose="030F0702030302020204" pitchFamily="66" charset="0"/>
              </a:rPr>
              <a:t>La vitesse de la réaction enzymatique</a:t>
            </a:r>
            <a:r>
              <a:rPr lang="fr-FR" sz="1400" dirty="0">
                <a:latin typeface="Comic Sans MS" panose="030F0702030302020204" pitchFamily="66" charset="0"/>
              </a:rPr>
              <a:t> est mesurée à partir de la quantité d’ONP par unité de temps. </a:t>
            </a:r>
          </a:p>
          <a:p>
            <a:r>
              <a:rPr lang="fr-FR" sz="1400" dirty="0">
                <a:latin typeface="Comic Sans MS" panose="030F0702030302020204" pitchFamily="66" charset="0"/>
              </a:rPr>
              <a:t>Grâce à un colorimètre et une interface EXAO la quantité de ONP </a:t>
            </a:r>
            <a:r>
              <a:rPr lang="fr-FR" sz="1400" dirty="0" smtClean="0">
                <a:latin typeface="Comic Sans MS" panose="030F0702030302020204" pitchFamily="66" charset="0"/>
              </a:rPr>
              <a:t>sera dosée </a:t>
            </a:r>
            <a:r>
              <a:rPr lang="fr-FR" sz="1400" dirty="0">
                <a:latin typeface="Comic Sans MS" panose="030F0702030302020204" pitchFamily="66" charset="0"/>
              </a:rPr>
              <a:t>par spectrométrie à 470 nm en mesurant l’absorbance de la solution jaune au cours du temps.</a:t>
            </a:r>
          </a:p>
          <a:p>
            <a:r>
              <a:rPr lang="fr-FR" sz="1400" b="1" dirty="0">
                <a:latin typeface="Comic Sans MS" panose="030F0702030302020204" pitchFamily="66" charset="0"/>
              </a:rPr>
              <a:t>L’intensité de la coloration traduit la concentration en produit formé.</a:t>
            </a:r>
            <a:endParaRPr lang="fr-FR" sz="1400" dirty="0">
              <a:latin typeface="Comic Sans MS" panose="030F0702030302020204" pitchFamily="66" charset="0"/>
            </a:endParaRPr>
          </a:p>
          <a:p>
            <a:r>
              <a:rPr lang="fr-FR" sz="1400" dirty="0">
                <a:latin typeface="Comic Sans MS" panose="030F0702030302020204" pitchFamily="66" charset="0"/>
              </a:rPr>
              <a:t>De nombreux facteurs peuvent influencer la vitesse de la réaction enzymatique</a:t>
            </a:r>
            <a:r>
              <a:rPr lang="fr-FR" sz="1400" b="1" dirty="0">
                <a:latin typeface="Comic Sans MS" panose="030F0702030302020204" pitchFamily="66" charset="0"/>
              </a:rPr>
              <a:t>, ici on teste la Vi= f(S)</a:t>
            </a:r>
            <a:endParaRPr lang="fr-FR" sz="1400" dirty="0">
              <a:latin typeface="Comic Sans MS" panose="030F0702030302020204" pitchFamily="66"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4142" y="3524252"/>
            <a:ext cx="4884390" cy="314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pied de page 3"/>
          <p:cNvSpPr>
            <a:spLocks noGrp="1"/>
          </p:cNvSpPr>
          <p:nvPr>
            <p:ph type="ftr" sz="quarter" idx="11"/>
          </p:nvPr>
        </p:nvSpPr>
        <p:spPr>
          <a:xfrm>
            <a:off x="6447641" y="325135"/>
            <a:ext cx="2696359" cy="365125"/>
          </a:xfrm>
        </p:spPr>
        <p:txBody>
          <a:bodyPr/>
          <a:lstStyle/>
          <a:p>
            <a:r>
              <a:rPr lang="fr-FR" dirty="0">
                <a:solidFill>
                  <a:prstClr val="black">
                    <a:tint val="75000"/>
                  </a:prstClr>
                </a:solidFill>
                <a:latin typeface="Comic Sans MS" panose="030F0702030302020204" pitchFamily="66" charset="0"/>
              </a:rPr>
              <a:t>Nathalie </a:t>
            </a:r>
            <a:r>
              <a:rPr lang="fr-FR" dirty="0" smtClean="0">
                <a:solidFill>
                  <a:prstClr val="black">
                    <a:tint val="75000"/>
                  </a:prstClr>
                </a:solidFill>
                <a:latin typeface="Comic Sans MS" panose="030F0702030302020204" pitchFamily="66" charset="0"/>
              </a:rPr>
              <a:t>Blanc</a:t>
            </a:r>
            <a:endParaRPr lang="fr-FR" dirty="0">
              <a:solidFill>
                <a:prstClr val="black">
                  <a:tint val="75000"/>
                </a:prstClr>
              </a:solidFill>
              <a:latin typeface="Comic Sans MS" panose="030F0702030302020204" pitchFamily="66" charset="0"/>
            </a:endParaRPr>
          </a:p>
        </p:txBody>
      </p:sp>
      <p:pic>
        <p:nvPicPr>
          <p:cNvPr id="8" name="Imag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879" y="5273072"/>
            <a:ext cx="3581772" cy="1378962"/>
          </a:xfrm>
          <a:prstGeom prst="rect">
            <a:avLst/>
          </a:prstGeom>
          <a:noFill/>
          <a:ln>
            <a:noFill/>
          </a:ln>
        </p:spPr>
      </p:pic>
      <p:sp>
        <p:nvSpPr>
          <p:cNvPr id="6" name="ZoneTexte 5"/>
          <p:cNvSpPr txBox="1"/>
          <p:nvPr/>
        </p:nvSpPr>
        <p:spPr>
          <a:xfrm>
            <a:off x="380694" y="5377986"/>
            <a:ext cx="352982" cy="369332"/>
          </a:xfrm>
          <a:prstGeom prst="rect">
            <a:avLst/>
          </a:prstGeom>
          <a:noFill/>
        </p:spPr>
        <p:txBody>
          <a:bodyPr wrap="none" rtlCol="0">
            <a:spAutoFit/>
          </a:bodyPr>
          <a:lstStyle/>
          <a:p>
            <a:r>
              <a:rPr lang="fr-FR" dirty="0" smtClean="0">
                <a:latin typeface="Comic Sans MS" panose="030F0702030302020204" pitchFamily="66" charset="0"/>
              </a:rPr>
              <a:t>A</a:t>
            </a:r>
            <a:endParaRPr lang="fr-FR" dirty="0">
              <a:latin typeface="Comic Sans MS" panose="030F0702030302020204" pitchFamily="66" charset="0"/>
            </a:endParaRPr>
          </a:p>
        </p:txBody>
      </p:sp>
      <p:sp>
        <p:nvSpPr>
          <p:cNvPr id="10" name="ZoneTexte 9"/>
          <p:cNvSpPr txBox="1"/>
          <p:nvPr/>
        </p:nvSpPr>
        <p:spPr>
          <a:xfrm>
            <a:off x="8315913" y="6297325"/>
            <a:ext cx="352982" cy="369332"/>
          </a:xfrm>
          <a:prstGeom prst="rect">
            <a:avLst/>
          </a:prstGeom>
          <a:noFill/>
        </p:spPr>
        <p:txBody>
          <a:bodyPr wrap="none" rtlCol="0">
            <a:spAutoFit/>
          </a:bodyPr>
          <a:lstStyle/>
          <a:p>
            <a:r>
              <a:rPr lang="fr-FR" dirty="0" smtClean="0">
                <a:latin typeface="Comic Sans MS" panose="030F0702030302020204" pitchFamily="66" charset="0"/>
              </a:rPr>
              <a:t>A</a:t>
            </a:r>
            <a:endParaRPr lang="fr-FR" dirty="0">
              <a:latin typeface="Comic Sans MS" panose="030F0702030302020204" pitchFamily="66" charset="0"/>
            </a:endParaRPr>
          </a:p>
        </p:txBody>
      </p:sp>
      <p:sp>
        <p:nvSpPr>
          <p:cNvPr id="11" name="ZoneTexte 10"/>
          <p:cNvSpPr txBox="1"/>
          <p:nvPr/>
        </p:nvSpPr>
        <p:spPr>
          <a:xfrm>
            <a:off x="1115616" y="5338646"/>
            <a:ext cx="330540" cy="369332"/>
          </a:xfrm>
          <a:prstGeom prst="rect">
            <a:avLst/>
          </a:prstGeom>
          <a:noFill/>
        </p:spPr>
        <p:txBody>
          <a:bodyPr wrap="none" rtlCol="0">
            <a:spAutoFit/>
          </a:bodyPr>
          <a:lstStyle/>
          <a:p>
            <a:r>
              <a:rPr lang="fr-FR" dirty="0">
                <a:latin typeface="Comic Sans MS" panose="030F0702030302020204" pitchFamily="66" charset="0"/>
              </a:rPr>
              <a:t>B</a:t>
            </a:r>
          </a:p>
        </p:txBody>
      </p:sp>
      <p:sp>
        <p:nvSpPr>
          <p:cNvPr id="12" name="ZoneTexte 11"/>
          <p:cNvSpPr txBox="1"/>
          <p:nvPr/>
        </p:nvSpPr>
        <p:spPr>
          <a:xfrm>
            <a:off x="8327134" y="5897367"/>
            <a:ext cx="330540" cy="369332"/>
          </a:xfrm>
          <a:prstGeom prst="rect">
            <a:avLst/>
          </a:prstGeom>
          <a:noFill/>
        </p:spPr>
        <p:txBody>
          <a:bodyPr wrap="none" rtlCol="0">
            <a:spAutoFit/>
          </a:bodyPr>
          <a:lstStyle/>
          <a:p>
            <a:r>
              <a:rPr lang="fr-FR" dirty="0">
                <a:latin typeface="Comic Sans MS" panose="030F0702030302020204" pitchFamily="66" charset="0"/>
              </a:rPr>
              <a:t>B</a:t>
            </a:r>
          </a:p>
        </p:txBody>
      </p:sp>
      <p:sp>
        <p:nvSpPr>
          <p:cNvPr id="13" name="ZoneTexte 12"/>
          <p:cNvSpPr txBox="1"/>
          <p:nvPr/>
        </p:nvSpPr>
        <p:spPr>
          <a:xfrm>
            <a:off x="1893495" y="5365772"/>
            <a:ext cx="324128" cy="369332"/>
          </a:xfrm>
          <a:prstGeom prst="rect">
            <a:avLst/>
          </a:prstGeom>
          <a:noFill/>
        </p:spPr>
        <p:txBody>
          <a:bodyPr wrap="none" rtlCol="0">
            <a:spAutoFit/>
          </a:bodyPr>
          <a:lstStyle/>
          <a:p>
            <a:r>
              <a:rPr lang="fr-FR" dirty="0">
                <a:latin typeface="Comic Sans MS" panose="030F0702030302020204" pitchFamily="66" charset="0"/>
              </a:rPr>
              <a:t>C</a:t>
            </a:r>
          </a:p>
        </p:txBody>
      </p:sp>
      <p:sp>
        <p:nvSpPr>
          <p:cNvPr id="14" name="ZoneTexte 13"/>
          <p:cNvSpPr txBox="1"/>
          <p:nvPr/>
        </p:nvSpPr>
        <p:spPr>
          <a:xfrm>
            <a:off x="8315913" y="4726122"/>
            <a:ext cx="324128" cy="369332"/>
          </a:xfrm>
          <a:prstGeom prst="rect">
            <a:avLst/>
          </a:prstGeom>
          <a:noFill/>
        </p:spPr>
        <p:txBody>
          <a:bodyPr wrap="none" rtlCol="0">
            <a:spAutoFit/>
          </a:bodyPr>
          <a:lstStyle/>
          <a:p>
            <a:r>
              <a:rPr lang="fr-FR" dirty="0" smtClean="0">
                <a:latin typeface="Comic Sans MS" panose="030F0702030302020204" pitchFamily="66" charset="0"/>
              </a:rPr>
              <a:t>C</a:t>
            </a:r>
            <a:endParaRPr lang="fr-FR" dirty="0">
              <a:latin typeface="Comic Sans MS" panose="030F0702030302020204" pitchFamily="66" charset="0"/>
            </a:endParaRPr>
          </a:p>
        </p:txBody>
      </p:sp>
      <p:sp>
        <p:nvSpPr>
          <p:cNvPr id="15" name="ZoneTexte 14"/>
          <p:cNvSpPr txBox="1"/>
          <p:nvPr/>
        </p:nvSpPr>
        <p:spPr>
          <a:xfrm>
            <a:off x="2627784" y="5331771"/>
            <a:ext cx="351378" cy="369332"/>
          </a:xfrm>
          <a:prstGeom prst="rect">
            <a:avLst/>
          </a:prstGeom>
          <a:noFill/>
        </p:spPr>
        <p:txBody>
          <a:bodyPr wrap="none" rtlCol="0">
            <a:spAutoFit/>
          </a:bodyPr>
          <a:lstStyle/>
          <a:p>
            <a:r>
              <a:rPr lang="fr-FR" dirty="0" smtClean="0">
                <a:latin typeface="Comic Sans MS" panose="030F0702030302020204" pitchFamily="66" charset="0"/>
              </a:rPr>
              <a:t>D</a:t>
            </a:r>
            <a:endParaRPr lang="fr-FR" dirty="0">
              <a:latin typeface="Comic Sans MS" panose="030F0702030302020204" pitchFamily="66" charset="0"/>
            </a:endParaRPr>
          </a:p>
        </p:txBody>
      </p:sp>
      <p:sp>
        <p:nvSpPr>
          <p:cNvPr id="16" name="ZoneTexte 15"/>
          <p:cNvSpPr txBox="1"/>
          <p:nvPr/>
        </p:nvSpPr>
        <p:spPr>
          <a:xfrm>
            <a:off x="3438989" y="5347021"/>
            <a:ext cx="328936" cy="369332"/>
          </a:xfrm>
          <a:prstGeom prst="rect">
            <a:avLst/>
          </a:prstGeom>
          <a:noFill/>
        </p:spPr>
        <p:txBody>
          <a:bodyPr wrap="none" rtlCol="0">
            <a:spAutoFit/>
          </a:bodyPr>
          <a:lstStyle/>
          <a:p>
            <a:r>
              <a:rPr lang="fr-FR" dirty="0" smtClean="0">
                <a:latin typeface="Comic Sans MS" panose="030F0702030302020204" pitchFamily="66" charset="0"/>
              </a:rPr>
              <a:t>E</a:t>
            </a:r>
            <a:endParaRPr lang="fr-FR" dirty="0">
              <a:latin typeface="Comic Sans MS" panose="030F0702030302020204" pitchFamily="66" charset="0"/>
            </a:endParaRPr>
          </a:p>
        </p:txBody>
      </p:sp>
      <p:sp>
        <p:nvSpPr>
          <p:cNvPr id="17" name="ZoneTexte 16"/>
          <p:cNvSpPr txBox="1"/>
          <p:nvPr/>
        </p:nvSpPr>
        <p:spPr>
          <a:xfrm>
            <a:off x="8304888" y="4077072"/>
            <a:ext cx="351378" cy="369332"/>
          </a:xfrm>
          <a:prstGeom prst="rect">
            <a:avLst/>
          </a:prstGeom>
          <a:noFill/>
        </p:spPr>
        <p:txBody>
          <a:bodyPr wrap="none" rtlCol="0">
            <a:spAutoFit/>
          </a:bodyPr>
          <a:lstStyle/>
          <a:p>
            <a:r>
              <a:rPr lang="fr-FR" dirty="0" smtClean="0">
                <a:latin typeface="Comic Sans MS" panose="030F0702030302020204" pitchFamily="66" charset="0"/>
              </a:rPr>
              <a:t>D</a:t>
            </a:r>
            <a:endParaRPr lang="fr-FR" dirty="0">
              <a:latin typeface="Comic Sans MS" panose="030F0702030302020204" pitchFamily="66" charset="0"/>
            </a:endParaRPr>
          </a:p>
        </p:txBody>
      </p:sp>
      <p:sp>
        <p:nvSpPr>
          <p:cNvPr id="18" name="ZoneTexte 17"/>
          <p:cNvSpPr txBox="1"/>
          <p:nvPr/>
        </p:nvSpPr>
        <p:spPr>
          <a:xfrm>
            <a:off x="8315913" y="3565999"/>
            <a:ext cx="328936" cy="369332"/>
          </a:xfrm>
          <a:prstGeom prst="rect">
            <a:avLst/>
          </a:prstGeom>
          <a:noFill/>
        </p:spPr>
        <p:txBody>
          <a:bodyPr wrap="none" rtlCol="0">
            <a:spAutoFit/>
          </a:bodyPr>
          <a:lstStyle/>
          <a:p>
            <a:r>
              <a:rPr lang="fr-FR" dirty="0" smtClean="0">
                <a:latin typeface="Comic Sans MS" panose="030F0702030302020204" pitchFamily="66" charset="0"/>
              </a:rPr>
              <a:t>E</a:t>
            </a:r>
            <a:endParaRPr lang="fr-FR" dirty="0">
              <a:latin typeface="Comic Sans MS" panose="030F0702030302020204" pitchFamily="66"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1427450447"/>
              </p:ext>
            </p:extLst>
          </p:nvPr>
        </p:nvGraphicFramePr>
        <p:xfrm>
          <a:off x="269300" y="3935331"/>
          <a:ext cx="3615238" cy="741680"/>
        </p:xfrm>
        <a:graphic>
          <a:graphicData uri="http://schemas.openxmlformats.org/drawingml/2006/table">
            <a:tbl>
              <a:tblPr firstRow="1" bandRow="1">
                <a:tableStyleId>{5940675A-B579-460E-94D1-54222C63F5DA}</a:tableStyleId>
              </a:tblPr>
              <a:tblGrid>
                <a:gridCol w="878938">
                  <a:extLst>
                    <a:ext uri="{9D8B030D-6E8A-4147-A177-3AD203B41FA5}">
                      <a16:colId xmlns:a16="http://schemas.microsoft.com/office/drawing/2014/main" val="20000"/>
                    </a:ext>
                  </a:extLst>
                </a:gridCol>
                <a:gridCol w="547260">
                  <a:extLst>
                    <a:ext uri="{9D8B030D-6E8A-4147-A177-3AD203B41FA5}">
                      <a16:colId xmlns:a16="http://schemas.microsoft.com/office/drawing/2014/main" val="20001"/>
                    </a:ext>
                  </a:extLst>
                </a:gridCol>
                <a:gridCol w="547260">
                  <a:extLst>
                    <a:ext uri="{9D8B030D-6E8A-4147-A177-3AD203B41FA5}">
                      <a16:colId xmlns:a16="http://schemas.microsoft.com/office/drawing/2014/main" val="20002"/>
                    </a:ext>
                  </a:extLst>
                </a:gridCol>
                <a:gridCol w="547260">
                  <a:extLst>
                    <a:ext uri="{9D8B030D-6E8A-4147-A177-3AD203B41FA5}">
                      <a16:colId xmlns:a16="http://schemas.microsoft.com/office/drawing/2014/main" val="20003"/>
                    </a:ext>
                  </a:extLst>
                </a:gridCol>
                <a:gridCol w="547260">
                  <a:extLst>
                    <a:ext uri="{9D8B030D-6E8A-4147-A177-3AD203B41FA5}">
                      <a16:colId xmlns:a16="http://schemas.microsoft.com/office/drawing/2014/main" val="20004"/>
                    </a:ext>
                  </a:extLst>
                </a:gridCol>
                <a:gridCol w="547260">
                  <a:extLst>
                    <a:ext uri="{9D8B030D-6E8A-4147-A177-3AD203B41FA5}">
                      <a16:colId xmlns:a16="http://schemas.microsoft.com/office/drawing/2014/main" val="20005"/>
                    </a:ext>
                  </a:extLst>
                </a:gridCol>
              </a:tblGrid>
              <a:tr h="370840">
                <a:tc>
                  <a:txBody>
                    <a:bodyPr/>
                    <a:lstStyle/>
                    <a:p>
                      <a:pPr algn="ctr"/>
                      <a:r>
                        <a:rPr lang="fr-FR" sz="800" dirty="0" smtClean="0">
                          <a:latin typeface="Comic Sans MS" panose="030F0702030302020204" pitchFamily="66" charset="0"/>
                        </a:rPr>
                        <a:t>Tubes</a:t>
                      </a:r>
                      <a:endParaRPr lang="fr-FR" sz="800"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A</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B</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C</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D</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E</a:t>
                      </a:r>
                      <a:endParaRPr lang="fr-FR" dirty="0">
                        <a:latin typeface="Comic Sans MS" panose="030F0702030302020204" pitchFamily="66" charset="0"/>
                      </a:endParaRPr>
                    </a:p>
                  </a:txBody>
                  <a:tcPr anchor="ctr"/>
                </a:tc>
                <a:extLst>
                  <a:ext uri="{0D108BD9-81ED-4DB2-BD59-A6C34878D82A}">
                    <a16:rowId xmlns:a16="http://schemas.microsoft.com/office/drawing/2014/main" val="10000"/>
                  </a:ext>
                </a:extLst>
              </a:tr>
              <a:tr h="370840">
                <a:tc>
                  <a:txBody>
                    <a:bodyPr/>
                    <a:lstStyle/>
                    <a:p>
                      <a:pPr algn="ctr"/>
                      <a:r>
                        <a:rPr lang="fr-FR" sz="800" dirty="0" smtClean="0">
                          <a:latin typeface="Comic Sans MS" panose="030F0702030302020204" pitchFamily="66" charset="0"/>
                        </a:rPr>
                        <a:t>Concentration (</a:t>
                      </a:r>
                      <a:r>
                        <a:rPr lang="fr-FR" sz="800" dirty="0" err="1" smtClean="0">
                          <a:latin typeface="Comic Sans MS" panose="030F0702030302020204" pitchFamily="66" charset="0"/>
                        </a:rPr>
                        <a:t>mmol</a:t>
                      </a:r>
                      <a:r>
                        <a:rPr lang="fr-FR" sz="800" dirty="0" smtClean="0">
                          <a:latin typeface="Comic Sans MS" panose="030F0702030302020204" pitchFamily="66" charset="0"/>
                        </a:rPr>
                        <a:t>/L)</a:t>
                      </a:r>
                      <a:endParaRPr lang="fr-FR" sz="800"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0,2</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1</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2</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4</a:t>
                      </a:r>
                      <a:endParaRPr lang="fr-FR" dirty="0">
                        <a:latin typeface="Comic Sans MS" panose="030F0702030302020204" pitchFamily="66" charset="0"/>
                      </a:endParaRPr>
                    </a:p>
                  </a:txBody>
                  <a:tcPr anchor="ctr"/>
                </a:tc>
                <a:tc>
                  <a:txBody>
                    <a:bodyPr/>
                    <a:lstStyle/>
                    <a:p>
                      <a:pPr algn="ctr"/>
                      <a:r>
                        <a:rPr lang="fr-FR" dirty="0" smtClean="0">
                          <a:latin typeface="Comic Sans MS" panose="030F0702030302020204" pitchFamily="66" charset="0"/>
                        </a:rPr>
                        <a:t>10</a:t>
                      </a:r>
                      <a:endParaRPr lang="fr-FR" dirty="0">
                        <a:latin typeface="Comic Sans MS" panose="030F0702030302020204" pitchFamily="66"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4067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15085" y="135923"/>
            <a:ext cx="16391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latin typeface="Comic Sans MS" panose="030F0702030302020204" pitchFamily="66" charset="0"/>
              </a:rPr>
              <a:t>Classe de 1</a:t>
            </a:r>
            <a:r>
              <a:rPr lang="fr-FR" sz="1200" b="1" baseline="30000" dirty="0">
                <a:latin typeface="Comic Sans MS" panose="030F0702030302020204" pitchFamily="66" charset="0"/>
              </a:rPr>
              <a:t>ere</a:t>
            </a:r>
            <a:endParaRPr lang="fr-FR" sz="1200" b="1" dirty="0">
              <a:latin typeface="Comic Sans MS" panose="030F0702030302020204" pitchFamily="66" charset="0"/>
            </a:endParaRPr>
          </a:p>
          <a:p>
            <a:r>
              <a:rPr lang="fr-FR" sz="1200" b="1" dirty="0">
                <a:latin typeface="Comic Sans MS" panose="030F0702030302020204" pitchFamily="66" charset="0"/>
              </a:rPr>
              <a:t>La Terre, la vie  et l’organisation du vivant</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835696" y="116632"/>
            <a:ext cx="203253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latin typeface="Comic Sans MS" panose="030F0702030302020204" pitchFamily="66" charset="0"/>
              </a:rPr>
              <a:t>Thème : </a:t>
            </a:r>
          </a:p>
          <a:p>
            <a:r>
              <a:rPr lang="fr-FR" sz="1200" b="1" dirty="0">
                <a:latin typeface="Comic Sans MS" panose="030F0702030302020204" pitchFamily="66" charset="0"/>
              </a:rPr>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4139952" y="620688"/>
            <a:ext cx="4830014" cy="2154436"/>
          </a:xfrm>
          <a:prstGeom prst="rect">
            <a:avLst/>
          </a:prstGeom>
          <a:noFill/>
          <a:ln w="19050">
            <a:solidFill>
              <a:srgbClr val="FF0000"/>
            </a:solidFill>
          </a:ln>
        </p:spPr>
        <p:txBody>
          <a:bodyPr wrap="square" rtlCol="0">
            <a:spAutoFit/>
          </a:bodyPr>
          <a:lstStyle/>
          <a:p>
            <a:r>
              <a:rPr lang="fr-FR" sz="1200" b="1" dirty="0">
                <a:latin typeface="Comic Sans MS" panose="030F0702030302020204" pitchFamily="66" charset="0"/>
              </a:rPr>
              <a:t>Objectifs</a:t>
            </a:r>
            <a:r>
              <a:rPr lang="fr-FR" sz="1200" b="1" dirty="0">
                <a:solidFill>
                  <a:srgbClr val="FF0000"/>
                </a:solidFill>
                <a:latin typeface="Comic Sans MS" panose="030F0702030302020204" pitchFamily="66" charset="0"/>
              </a:rPr>
              <a:t> </a:t>
            </a:r>
            <a:r>
              <a:rPr lang="fr-FR" sz="1200" b="1" dirty="0">
                <a:latin typeface="Comic Sans MS" panose="030F0702030302020204" pitchFamily="66" charset="0"/>
              </a:rPr>
              <a:t>du programme / </a:t>
            </a:r>
            <a:r>
              <a:rPr lang="fr-FR" sz="1200" dirty="0">
                <a:latin typeface="Comic Sans MS" panose="030F0702030302020204" pitchFamily="66" charset="0"/>
                <a:sym typeface="Wingdings 3" panose="05040102010807070707" pitchFamily="18" charset="2"/>
              </a:rPr>
              <a:t>Les élèves apprennent :</a:t>
            </a:r>
          </a:p>
          <a:p>
            <a:pPr algn="just"/>
            <a:r>
              <a:rPr lang="fr-FR" sz="1200" dirty="0">
                <a:latin typeface="Comic Sans MS" panose="030F0702030302020204" pitchFamily="66" charset="0"/>
              </a:rPr>
              <a:t>- que la diversité allélique entre les génomes humains individuels permet de les identifier et, par comparaison, de reconstituer leurs relations de parentés</a:t>
            </a:r>
          </a:p>
          <a:p>
            <a:pPr algn="just"/>
            <a:r>
              <a:rPr lang="fr-FR" sz="1200" dirty="0">
                <a:latin typeface="Comic Sans MS" panose="030F0702030302020204" pitchFamily="66" charset="0"/>
              </a:rPr>
              <a:t>- que grâce aux techniques modernes, on peut connaître les génomes d’êtres humains disparus à partir de restes fossiles</a:t>
            </a:r>
          </a:p>
          <a:p>
            <a:pPr algn="just"/>
            <a:r>
              <a:rPr lang="fr-FR" sz="1200" dirty="0">
                <a:latin typeface="Comic Sans MS" panose="030F0702030302020204" pitchFamily="66" charset="0"/>
              </a:rPr>
              <a:t>- qu'en les comparant aux génomes actuels, on peut ainsi reconstituer les principales étapes de l’histoire humaine récente</a:t>
            </a:r>
          </a:p>
          <a:p>
            <a:pPr algn="just"/>
            <a:r>
              <a:rPr lang="fr-FR" sz="1200" dirty="0">
                <a:latin typeface="Comic Sans MS" panose="030F0702030302020204" pitchFamily="66" charset="0"/>
              </a:rPr>
              <a:t>- que certaines variations génétiques résultent d’une sélection actuelle (tolérance au lactose, résistance à la haute altitude) ou passée (résistance à la peste).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179512" y="1124744"/>
            <a:ext cx="3762236" cy="646331"/>
          </a:xfrm>
          <a:prstGeom prst="rect">
            <a:avLst/>
          </a:prstGeom>
          <a:noFill/>
          <a:ln w="19050">
            <a:solidFill>
              <a:srgbClr val="7030A0"/>
            </a:solidFill>
          </a:ln>
        </p:spPr>
        <p:txBody>
          <a:bodyPr wrap="square" rtlCol="0">
            <a:spAutoFit/>
          </a:bodyPr>
          <a:lstStyle/>
          <a:p>
            <a:r>
              <a:rPr lang="fr-FR" sz="1200" b="1" dirty="0">
                <a:solidFill>
                  <a:srgbClr val="0070C0"/>
                </a:solidFill>
                <a:latin typeface="Comic Sans MS" panose="030F0702030302020204" pitchFamily="66" charset="0"/>
              </a:rPr>
              <a:t>Vu au collège et en seconde</a:t>
            </a:r>
          </a:p>
          <a:p>
            <a:r>
              <a:rPr lang="fr-FR" sz="1200" dirty="0">
                <a:solidFill>
                  <a:srgbClr val="0070C0"/>
                </a:solidFill>
                <a:latin typeface="Comic Sans MS" panose="030F0702030302020204" pitchFamily="66" charset="0"/>
              </a:rPr>
              <a:t>Relation de parenté</a:t>
            </a:r>
          </a:p>
          <a:p>
            <a:r>
              <a:rPr lang="fr-FR" sz="1200" dirty="0">
                <a:solidFill>
                  <a:srgbClr val="0070C0"/>
                </a:solidFill>
                <a:latin typeface="Comic Sans MS" panose="030F0702030302020204" pitchFamily="66" charset="0"/>
              </a:rPr>
              <a:t>Place de l’Homme dans l’évolution</a:t>
            </a:r>
            <a:endParaRPr lang="fr-FR" sz="1200" b="1" u="sng" dirty="0">
              <a:solidFill>
                <a:srgbClr val="0070C0"/>
              </a:solidFill>
              <a:latin typeface="Comic Sans MS" panose="030F0702030302020204" pitchFamily="66" charset="0"/>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07504" y="2132856"/>
            <a:ext cx="3852750" cy="4154984"/>
          </a:xfrm>
          <a:prstGeom prst="rect">
            <a:avLst/>
          </a:prstGeom>
          <a:solidFill>
            <a:schemeClr val="accent3">
              <a:lumMod val="40000"/>
              <a:lumOff val="60000"/>
            </a:schemeClr>
          </a:solidFill>
          <a:ln w="19050">
            <a:solidFill>
              <a:schemeClr val="tx1"/>
            </a:solidFill>
          </a:ln>
        </p:spPr>
        <p:txBody>
          <a:bodyPr wrap="square" rtlCol="0">
            <a:spAutoFit/>
          </a:bodyPr>
          <a:lstStyle/>
          <a:p>
            <a:r>
              <a:rPr lang="fr-FR" sz="1200" b="1" dirty="0">
                <a:latin typeface="Comic Sans MS" panose="030F0702030302020204" pitchFamily="66" charset="0"/>
              </a:rPr>
              <a:t>Discussions et </a:t>
            </a:r>
            <a:r>
              <a:rPr lang="fr-FR" sz="1200" b="1" dirty="0" smtClean="0">
                <a:latin typeface="Comic Sans MS" panose="030F0702030302020204" pitchFamily="66" charset="0"/>
              </a:rPr>
              <a:t>approches</a:t>
            </a: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a:p>
            <a:endParaRPr lang="fr-FR" sz="1200" b="1" dirty="0" smtClean="0">
              <a:latin typeface="Comic Sans MS" panose="030F0702030302020204" pitchFamily="66" charset="0"/>
            </a:endParaRPr>
          </a:p>
          <a:p>
            <a:endParaRPr lang="fr-FR" sz="1200" b="1" dirty="0">
              <a:latin typeface="Comic Sans MS" panose="030F0702030302020204" pitchFamily="66" charset="0"/>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4139952" y="4616180"/>
            <a:ext cx="4621153" cy="1754326"/>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1200" b="1" dirty="0">
                <a:latin typeface="Comic Sans MS" panose="030F0702030302020204" pitchFamily="66" charset="0"/>
              </a:rPr>
              <a:t>Activités </a:t>
            </a:r>
            <a:r>
              <a:rPr lang="fr-FR" sz="1200" b="1" dirty="0" smtClean="0">
                <a:latin typeface="Comic Sans MS" panose="030F0702030302020204" pitchFamily="66" charset="0"/>
              </a:rPr>
              <a:t>possibles</a:t>
            </a: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endParaRPr lang="fr-FR" sz="1200" b="1" dirty="0" smtClean="0">
              <a:latin typeface="Comic Sans MS" panose="030F0702030302020204" pitchFamily="66" charset="0"/>
            </a:endParaRPr>
          </a:p>
          <a:p>
            <a:pPr algn="just"/>
            <a:endParaRPr lang="fr-FR" sz="1200" b="1" dirty="0">
              <a:latin typeface="Comic Sans MS" panose="030F0702030302020204" pitchFamily="66" charset="0"/>
            </a:endParaRPr>
          </a:p>
          <a:p>
            <a:pPr algn="just"/>
            <a:r>
              <a:rPr lang="fr-FR" sz="1200" b="1" dirty="0" smtClean="0">
                <a:latin typeface="Comic Sans MS" panose="030F0702030302020204" pitchFamily="66" charset="0"/>
              </a:rPr>
              <a:t> </a:t>
            </a:r>
            <a:endParaRPr lang="fr-FR" sz="1200" b="1" dirty="0">
              <a:latin typeface="Comic Sans MS" panose="030F0702030302020204" pitchFamily="66" charset="0"/>
            </a:endParaRPr>
          </a:p>
        </p:txBody>
      </p:sp>
      <p:sp>
        <p:nvSpPr>
          <p:cNvPr id="14" name="ZoneTexte 13">
            <a:extLst>
              <a:ext uri="{FF2B5EF4-FFF2-40B4-BE49-F238E27FC236}">
                <a16:creationId xmlns:a16="http://schemas.microsoft.com/office/drawing/2014/main" id="{A91216B6-67BD-4E37-9757-61A3E2CBCAAC}"/>
              </a:ext>
            </a:extLst>
          </p:cNvPr>
          <p:cNvSpPr txBox="1"/>
          <p:nvPr/>
        </p:nvSpPr>
        <p:spPr>
          <a:xfrm>
            <a:off x="4139952" y="3212976"/>
            <a:ext cx="4815416" cy="646331"/>
          </a:xfrm>
          <a:prstGeom prst="rect">
            <a:avLst/>
          </a:prstGeom>
          <a:noFill/>
          <a:ln w="19050">
            <a:solidFill>
              <a:srgbClr val="0070C0"/>
            </a:solidFill>
          </a:ln>
        </p:spPr>
        <p:txBody>
          <a:bodyPr wrap="square" rtlCol="0">
            <a:spAutoFit/>
          </a:bodyPr>
          <a:lstStyle/>
          <a:p>
            <a:r>
              <a:rPr lang="fr-FR" sz="1200" b="1" dirty="0">
                <a:latin typeface="Comic Sans MS" panose="030F0702030302020204" pitchFamily="66" charset="0"/>
                <a:ea typeface="Calibri" panose="020F0502020204030204" pitchFamily="34" charset="0"/>
                <a:cs typeface="Calibri" panose="020F0502020204030204" pitchFamily="34" charset="0"/>
              </a:rPr>
              <a:t>Mots clés : Allèles, mutations, nature et fréquence des mutations, mutations spontanées et induites, systèmes de réparation, ADN polymérase.</a:t>
            </a:r>
            <a:endParaRPr lang="fr-FR" sz="1200" dirty="0">
              <a:latin typeface="Comic Sans MS" panose="030F0702030302020204" pitchFamily="66"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5A7319B2-606A-4F76-8F07-1755347D2A2A}"/>
              </a:ext>
            </a:extLst>
          </p:cNvPr>
          <p:cNvSpPr txBox="1"/>
          <p:nvPr/>
        </p:nvSpPr>
        <p:spPr>
          <a:xfrm>
            <a:off x="3967839" y="148430"/>
            <a:ext cx="4904014" cy="276999"/>
          </a:xfrm>
          <a:prstGeom prst="rect">
            <a:avLst/>
          </a:prstGeom>
          <a:solidFill>
            <a:srgbClr val="00B05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b="1" dirty="0">
                <a:latin typeface="Comic Sans MS" panose="030F0702030302020204" pitchFamily="66" charset="0"/>
              </a:rPr>
              <a:t>Sous-thème : L’histoire humaine lue dans son génome</a:t>
            </a:r>
          </a:p>
        </p:txBody>
      </p:sp>
      <p:grpSp>
        <p:nvGrpSpPr>
          <p:cNvPr id="17" name="Grouper 16"/>
          <p:cNvGrpSpPr/>
          <p:nvPr/>
        </p:nvGrpSpPr>
        <p:grpSpPr>
          <a:xfrm>
            <a:off x="6012160" y="4065321"/>
            <a:ext cx="2394031" cy="1667935"/>
            <a:chOff x="7735738" y="3975447"/>
            <a:chExt cx="3192041" cy="1667935"/>
          </a:xfrm>
        </p:grpSpPr>
        <p:cxnSp>
          <p:nvCxnSpPr>
            <p:cNvPr id="3" name="Connecteur droit avec flèche 2"/>
            <p:cNvCxnSpPr/>
            <p:nvPr/>
          </p:nvCxnSpPr>
          <p:spPr>
            <a:xfrm flipH="1">
              <a:off x="7735738" y="4437112"/>
              <a:ext cx="883119" cy="1206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8074006" y="3975447"/>
              <a:ext cx="2853773" cy="461665"/>
            </a:xfrm>
            <a:prstGeom prst="rect">
              <a:avLst/>
            </a:prstGeom>
            <a:noFill/>
          </p:spPr>
          <p:txBody>
            <a:bodyPr wrap="none" rtlCol="0">
              <a:spAutoFit/>
            </a:bodyPr>
            <a:lstStyle/>
            <a:p>
              <a:r>
                <a:rPr lang="fr-FR" sz="1200" dirty="0">
                  <a:solidFill>
                    <a:srgbClr val="FF0000"/>
                  </a:solidFill>
                  <a:latin typeface="Comic Sans MS" panose="030F0702030302020204" pitchFamily="66" charset="0"/>
                </a:rPr>
                <a:t>Idée d’un fil conducteur</a:t>
              </a:r>
            </a:p>
            <a:p>
              <a:r>
                <a:rPr lang="fr-FR" sz="1200" dirty="0">
                  <a:solidFill>
                    <a:srgbClr val="FF0000"/>
                  </a:solidFill>
                  <a:latin typeface="Comic Sans MS" panose="030F0702030302020204" pitchFamily="66" charset="0"/>
                </a:rPr>
                <a:t>Avec ce sous thème à la fin</a:t>
              </a:r>
            </a:p>
          </p:txBody>
        </p:sp>
      </p:grpSp>
      <p:sp>
        <p:nvSpPr>
          <p:cNvPr id="6" name="ZoneTexte 5"/>
          <p:cNvSpPr txBox="1"/>
          <p:nvPr/>
        </p:nvSpPr>
        <p:spPr>
          <a:xfrm>
            <a:off x="179512" y="2492896"/>
            <a:ext cx="3762236" cy="4154984"/>
          </a:xfrm>
          <a:prstGeom prst="rect">
            <a:avLst/>
          </a:prstGeom>
          <a:noFill/>
        </p:spPr>
        <p:txBody>
          <a:bodyPr wrap="square" rtlCol="0">
            <a:spAutoFit/>
          </a:bodyPr>
          <a:lstStyle/>
          <a:p>
            <a:pPr marL="193675" indent="-193675">
              <a:buFont typeface="Wingdings" panose="05000000000000000000" pitchFamily="2" charset="2"/>
              <a:buChar char="§"/>
            </a:pPr>
            <a:r>
              <a:rPr lang="fr-FR" sz="1200" dirty="0">
                <a:latin typeface="Comic Sans MS" panose="030F0702030302020204" pitchFamily="66" charset="0"/>
              </a:rPr>
              <a:t>Utiliser les techniques de séquençage et de traitement de données) pour comparer globalement des génomes </a:t>
            </a:r>
            <a:r>
              <a:rPr lang="fr-FR" sz="1200" b="1" dirty="0">
                <a:latin typeface="Comic Sans MS" panose="030F0702030302020204" pitchFamily="66" charset="0"/>
              </a:rPr>
              <a:t>Un point de vigilance important </a:t>
            </a:r>
            <a:r>
              <a:rPr lang="fr-FR" sz="1200" dirty="0">
                <a:latin typeface="Comic Sans MS" panose="030F0702030302020204" pitchFamily="66" charset="0"/>
              </a:rPr>
              <a:t>: ces concepts, très rénovés et utiles pour mener des recherches entrent en résonnance avec des pseudo-thèses démographiques, sociales, politiques qu’il convient de déconstruire.</a:t>
            </a:r>
          </a:p>
          <a:p>
            <a:pPr lvl="0" algn="just"/>
            <a:r>
              <a:rPr lang="fr-FR" sz="1200" dirty="0">
                <a:solidFill>
                  <a:srgbClr val="000000"/>
                </a:solidFill>
                <a:latin typeface="Comic Sans MS" panose="030F0702030302020204" pitchFamily="66" charset="0"/>
              </a:rPr>
              <a:t>Il est ainsi question de la place de l’ADN ancien dans les étapes de l’histoire humaine récente.</a:t>
            </a:r>
          </a:p>
          <a:p>
            <a:pPr lvl="0" algn="just"/>
            <a:r>
              <a:rPr lang="fr-FR" sz="1200" dirty="0">
                <a:solidFill>
                  <a:srgbClr val="000000"/>
                </a:solidFill>
                <a:latin typeface="Comic Sans MS" panose="030F0702030302020204" pitchFamily="66" charset="0"/>
              </a:rPr>
              <a:t>Le traitement de ce thème vise, au-delà de l’acquisition des connaissances, une véritable réflexion sur les méthodes (séquençage, traitement des données) et les démarches (recherche et exploitation de documents).</a:t>
            </a:r>
          </a:p>
          <a:p>
            <a:pPr lvl="0" algn="just"/>
            <a:r>
              <a:rPr lang="fr-FR" sz="1200" dirty="0">
                <a:solidFill>
                  <a:srgbClr val="000000"/>
                </a:solidFill>
                <a:latin typeface="Comic Sans MS" panose="030F0702030302020204" pitchFamily="66" charset="0"/>
              </a:rPr>
              <a:t>Face aux enjeux éducatifs de cette partie, il convient de choisir judicieusement un exemple de variations génétiques à traiter avec les élèves  notamment,</a:t>
            </a:r>
          </a:p>
          <a:p>
            <a:pPr marL="193675" indent="-193675">
              <a:buFont typeface="Wingdings" panose="05000000000000000000" pitchFamily="2" charset="2"/>
              <a:buChar char="§"/>
            </a:pPr>
            <a:endParaRPr lang="fr-FR" dirty="0">
              <a:solidFill>
                <a:srgbClr val="000000"/>
              </a:solidFill>
              <a:latin typeface="Comic Sans MS" panose="030F0702030302020204" pitchFamily="66" charset="0"/>
            </a:endParaRPr>
          </a:p>
          <a:p>
            <a:endParaRPr lang="fr-FR" dirty="0"/>
          </a:p>
        </p:txBody>
      </p:sp>
      <p:sp>
        <p:nvSpPr>
          <p:cNvPr id="10" name="ZoneTexte 9"/>
          <p:cNvSpPr txBox="1"/>
          <p:nvPr/>
        </p:nvSpPr>
        <p:spPr>
          <a:xfrm>
            <a:off x="4152593" y="4901016"/>
            <a:ext cx="4608512" cy="1661993"/>
          </a:xfrm>
          <a:prstGeom prst="rect">
            <a:avLst/>
          </a:prstGeom>
          <a:noFill/>
        </p:spPr>
        <p:txBody>
          <a:bodyPr wrap="square" rtlCol="0">
            <a:spAutoFit/>
          </a:bodyPr>
          <a:lstStyle/>
          <a:p>
            <a:pPr algn="just"/>
            <a:r>
              <a:rPr lang="fr-FR" sz="1200" b="1" dirty="0">
                <a:latin typeface="Comic Sans MS" panose="030F0702030302020204" pitchFamily="66" charset="0"/>
              </a:rPr>
              <a:t>Comparaison avec anagène</a:t>
            </a:r>
          </a:p>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existence d’allèles néandertaliens dans les génomes humains actuels.</a:t>
            </a:r>
          </a:p>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variations génétiques résultent d’une sélection actuelle (</a:t>
            </a:r>
            <a:r>
              <a:rPr lang="fr-FR" sz="1200" b="1" dirty="0">
                <a:solidFill>
                  <a:srgbClr val="FF0000"/>
                </a:solidFill>
                <a:latin typeface="Comic Sans MS" panose="030F0702030302020204" pitchFamily="66" charset="0"/>
              </a:rPr>
              <a:t>tolérance au lactose</a:t>
            </a:r>
            <a:r>
              <a:rPr lang="fr-FR" sz="1200" dirty="0">
                <a:solidFill>
                  <a:prstClr val="black"/>
                </a:solidFill>
                <a:latin typeface="Comic Sans MS" panose="030F0702030302020204" pitchFamily="66" charset="0"/>
              </a:rPr>
              <a:t>, résistance à la haute altitude)</a:t>
            </a:r>
          </a:p>
          <a:p>
            <a:pPr marL="285750" lvl="0" indent="-285750" algn="just">
              <a:buFont typeface="Wingdings" panose="05000000000000000000" pitchFamily="2" charset="2"/>
              <a:buChar char="§"/>
            </a:pPr>
            <a:r>
              <a:rPr lang="fr-FR" sz="1200" dirty="0">
                <a:solidFill>
                  <a:prstClr val="black"/>
                </a:solidFill>
                <a:latin typeface="Comic Sans MS" panose="030F0702030302020204" pitchFamily="66" charset="0"/>
              </a:rPr>
              <a:t>variations génétiques résultent d’une sélection passée (résistance à la peste notamment avec le gène TLR)</a:t>
            </a:r>
          </a:p>
          <a:p>
            <a:endParaRPr lang="fr-FR" dirty="0"/>
          </a:p>
        </p:txBody>
      </p:sp>
    </p:spTree>
    <p:extLst>
      <p:ext uri="{BB962C8B-B14F-4D97-AF65-F5344CB8AC3E}">
        <p14:creationId xmlns:p14="http://schemas.microsoft.com/office/powerpoint/2010/main" val="99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93338523"/>
              </p:ext>
            </p:extLst>
          </p:nvPr>
        </p:nvGraphicFramePr>
        <p:xfrm>
          <a:off x="251520" y="764704"/>
          <a:ext cx="8435279" cy="5133277"/>
        </p:xfrm>
        <a:graphic>
          <a:graphicData uri="http://schemas.openxmlformats.org/drawingml/2006/table">
            <a:tbl>
              <a:tblPr firstRow="1" firstCol="1" bandRow="1">
                <a:tableStyleId>{F5AB1C69-6EDB-4FF4-983F-18BD219EF322}</a:tableStyleId>
              </a:tblPr>
              <a:tblGrid>
                <a:gridCol w="6480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779933">
                  <a:extLst>
                    <a:ext uri="{9D8B030D-6E8A-4147-A177-3AD203B41FA5}">
                      <a16:colId xmlns:a16="http://schemas.microsoft.com/office/drawing/2014/main" val="20003"/>
                    </a:ext>
                  </a:extLst>
                </a:gridCol>
                <a:gridCol w="1910930">
                  <a:extLst>
                    <a:ext uri="{9D8B030D-6E8A-4147-A177-3AD203B41FA5}">
                      <a16:colId xmlns:a16="http://schemas.microsoft.com/office/drawing/2014/main" val="20004"/>
                    </a:ext>
                  </a:extLst>
                </a:gridCol>
              </a:tblGrid>
              <a:tr h="358447">
                <a:tc>
                  <a:txBody>
                    <a:bodyPr/>
                    <a:lstStyle/>
                    <a:p>
                      <a:pPr algn="ctr">
                        <a:spcAft>
                          <a:spcPts val="0"/>
                        </a:spcAft>
                      </a:pPr>
                      <a:r>
                        <a:rPr lang="fr-FR" sz="1100" dirty="0">
                          <a:effectLst/>
                          <a:latin typeface="Comic Sans MS" panose="030F0702030302020204" pitchFamily="66" charset="0"/>
                        </a:rPr>
                        <a:t>séances</a:t>
                      </a:r>
                      <a:endParaRPr lang="fr-FR" sz="1100" dirty="0">
                        <a:effectLst/>
                        <a:latin typeface="Comic Sans MS" panose="030F0702030302020204" pitchFamily="66" charset="0"/>
                        <a:ea typeface="Calibri"/>
                        <a:cs typeface="Calibri"/>
                      </a:endParaRPr>
                    </a:p>
                  </a:txBody>
                  <a:tcPr marL="57759" marR="577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fr-FR" sz="1100" dirty="0">
                          <a:effectLst/>
                          <a:latin typeface="Comic Sans MS" panose="030F0702030302020204" pitchFamily="66" charset="0"/>
                        </a:rPr>
                        <a:t>objectifs</a:t>
                      </a:r>
                      <a:endParaRPr lang="fr-FR" sz="1100" dirty="0">
                        <a:effectLst/>
                        <a:latin typeface="Comic Sans MS" panose="030F0702030302020204" pitchFamily="66" charset="0"/>
                        <a:ea typeface="Calibri"/>
                        <a:cs typeface="Calibri"/>
                      </a:endParaRPr>
                    </a:p>
                  </a:txBody>
                  <a:tcPr marL="57759" marR="57759" marT="0" marB="0" anchor="ctr">
                    <a:lnL w="12700" cap="flat" cmpd="sng" algn="ctr">
                      <a:noFill/>
                      <a:prstDash val="solid"/>
                      <a:round/>
                      <a:headEnd type="none" w="med" len="med"/>
                      <a:tailEnd type="none" w="med" len="med"/>
                    </a:lnL>
                  </a:tcPr>
                </a:tc>
                <a:tc>
                  <a:txBody>
                    <a:bodyPr/>
                    <a:lstStyle/>
                    <a:p>
                      <a:pPr algn="ctr">
                        <a:spcAft>
                          <a:spcPts val="0"/>
                        </a:spcAft>
                      </a:pPr>
                      <a:r>
                        <a:rPr lang="fr-FR" sz="1100" dirty="0">
                          <a:effectLst/>
                          <a:latin typeface="Comic Sans MS" panose="030F0702030302020204" pitchFamily="66" charset="0"/>
                        </a:rPr>
                        <a:t>support</a:t>
                      </a:r>
                      <a:endParaRPr lang="fr-FR" sz="11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1100" dirty="0">
                          <a:effectLst/>
                          <a:latin typeface="Comic Sans MS" panose="030F0702030302020204" pitchFamily="66" charset="0"/>
                        </a:rPr>
                        <a:t>Activités</a:t>
                      </a:r>
                      <a:endParaRPr lang="fr-FR" sz="11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1100" dirty="0">
                          <a:effectLst/>
                          <a:latin typeface="Comic Sans MS" panose="030F0702030302020204" pitchFamily="66" charset="0"/>
                        </a:rPr>
                        <a:t>rem</a:t>
                      </a:r>
                      <a:r>
                        <a:rPr lang="fr-FR" sz="1100" i="1" dirty="0">
                          <a:effectLst/>
                          <a:latin typeface="Comic Sans MS" panose="030F0702030302020204" pitchFamily="66" charset="0"/>
                        </a:rPr>
                        <a:t>a</a:t>
                      </a:r>
                      <a:r>
                        <a:rPr lang="fr-FR" sz="1100" dirty="0">
                          <a:effectLst/>
                          <a:latin typeface="Comic Sans MS" panose="030F0702030302020204" pitchFamily="66" charset="0"/>
                        </a:rPr>
                        <a:t>rques</a:t>
                      </a:r>
                      <a:endParaRPr lang="fr-FR" sz="11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0"/>
                  </a:ext>
                </a:extLst>
              </a:tr>
              <a:tr h="716894">
                <a:tc>
                  <a:txBody>
                    <a:bodyPr/>
                    <a:lstStyle/>
                    <a:p>
                      <a:pPr algn="ctr">
                        <a:spcAft>
                          <a:spcPts val="0"/>
                        </a:spcAft>
                      </a:pPr>
                      <a:r>
                        <a:rPr lang="fr-FR" sz="1400" dirty="0">
                          <a:effectLst/>
                          <a:latin typeface="Comic Sans MS" panose="030F0702030302020204" pitchFamily="66" charset="0"/>
                        </a:rPr>
                        <a:t>1</a:t>
                      </a:r>
                      <a:endParaRPr lang="fr-FR" sz="1400" dirty="0">
                        <a:effectLst/>
                        <a:latin typeface="Comic Sans MS" panose="030F0702030302020204" pitchFamily="66" charset="0"/>
                        <a:ea typeface="Calibri"/>
                        <a:cs typeface="Calibri"/>
                      </a:endParaRPr>
                    </a:p>
                  </a:txBody>
                  <a:tcPr marL="57759" marR="57759" marT="0" marB="0" anchor="ctr">
                    <a:lnT w="12700" cap="flat" cmpd="sng" algn="ctr">
                      <a:noFill/>
                      <a:prstDash val="solid"/>
                      <a:round/>
                      <a:headEnd type="none" w="med" len="med"/>
                      <a:tailEnd type="none" w="med" len="med"/>
                    </a:lnT>
                  </a:tcPr>
                </a:tc>
                <a:tc>
                  <a:txBody>
                    <a:bodyPr/>
                    <a:lstStyle/>
                    <a:p>
                      <a:pPr algn="ctr">
                        <a:spcAft>
                          <a:spcPts val="0"/>
                        </a:spcAft>
                      </a:pPr>
                      <a:r>
                        <a:rPr lang="fr-FR" sz="900" dirty="0" smtClean="0">
                          <a:effectLst/>
                          <a:latin typeface="Comic Sans MS" panose="030F0702030302020204" pitchFamily="66" charset="0"/>
                          <a:ea typeface="Calibri"/>
                          <a:cs typeface="Calibri"/>
                        </a:rPr>
                        <a:t>Mitose et méiose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Racines (oignons,</a:t>
                      </a:r>
                      <a:r>
                        <a:rPr lang="fr-FR" sz="900" baseline="0" dirty="0" smtClean="0">
                          <a:effectLst/>
                          <a:latin typeface="Comic Sans MS" panose="030F0702030302020204" pitchFamily="66" charset="0"/>
                          <a:ea typeface="Calibri"/>
                          <a:cs typeface="Calibri"/>
                        </a:rPr>
                        <a:t> jacinthes)</a:t>
                      </a:r>
                    </a:p>
                    <a:p>
                      <a:pPr algn="ctr">
                        <a:spcAft>
                          <a:spcPts val="0"/>
                        </a:spcAft>
                      </a:pPr>
                      <a:r>
                        <a:rPr lang="fr-FR" sz="900" baseline="0" dirty="0" smtClean="0">
                          <a:effectLst/>
                          <a:latin typeface="Comic Sans MS" panose="030F0702030302020204" pitchFamily="66" charset="0"/>
                          <a:ea typeface="Calibri"/>
                          <a:cs typeface="Calibri"/>
                        </a:rPr>
                        <a:t>Fleurs d’ail des ours</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Observation de cellules en mitose dans</a:t>
                      </a:r>
                      <a:r>
                        <a:rPr lang="fr-FR" sz="900" baseline="0" dirty="0" smtClean="0">
                          <a:effectLst/>
                          <a:latin typeface="Comic Sans MS" panose="030F0702030302020204" pitchFamily="66" charset="0"/>
                          <a:ea typeface="Calibri"/>
                          <a:cs typeface="Calibri"/>
                        </a:rPr>
                        <a:t> des </a:t>
                      </a:r>
                      <a:r>
                        <a:rPr lang="fr-FR" sz="900" dirty="0" smtClean="0">
                          <a:effectLst/>
                          <a:latin typeface="Comic Sans MS" panose="030F0702030302020204" pitchFamily="66" charset="0"/>
                          <a:ea typeface="Calibri"/>
                          <a:cs typeface="Calibri"/>
                        </a:rPr>
                        <a:t>coupes de racines du</a:t>
                      </a:r>
                      <a:r>
                        <a:rPr lang="fr-FR" sz="900" baseline="0" dirty="0" smtClean="0">
                          <a:effectLst/>
                          <a:latin typeface="Comic Sans MS" panose="030F0702030302020204" pitchFamily="66" charset="0"/>
                          <a:ea typeface="Calibri"/>
                          <a:cs typeface="Calibri"/>
                        </a:rPr>
                        <a:t> commerce</a:t>
                      </a:r>
                    </a:p>
                    <a:p>
                      <a:pPr algn="ctr">
                        <a:spcAft>
                          <a:spcPts val="0"/>
                        </a:spcAft>
                      </a:pPr>
                      <a:r>
                        <a:rPr lang="fr-FR" sz="900" baseline="0" dirty="0" smtClean="0">
                          <a:effectLst/>
                          <a:latin typeface="Comic Sans MS" panose="030F0702030302020204" pitchFamily="66" charset="0"/>
                          <a:ea typeface="Calibri"/>
                          <a:cs typeface="Calibri"/>
                        </a:rPr>
                        <a:t>Observation des cellules mères du pollen d’ail des ours (méiose)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Animations</a:t>
                      </a:r>
                      <a:r>
                        <a:rPr lang="fr-FR" sz="900" baseline="0" dirty="0" smtClean="0">
                          <a:effectLst/>
                          <a:latin typeface="Comic Sans MS" panose="030F0702030302020204" pitchFamily="66" charset="0"/>
                          <a:ea typeface="Calibri"/>
                          <a:cs typeface="Calibri"/>
                        </a:rPr>
                        <a:t> Flash</a:t>
                      </a:r>
                    </a:p>
                    <a:p>
                      <a:pPr algn="ctr">
                        <a:spcAft>
                          <a:spcPts val="0"/>
                        </a:spcAft>
                      </a:pPr>
                      <a:r>
                        <a:rPr lang="fr-FR" sz="900" baseline="0" dirty="0" smtClean="0">
                          <a:solidFill>
                            <a:srgbClr val="FF0000"/>
                          </a:solidFill>
                          <a:effectLst/>
                          <a:latin typeface="Comic Sans MS" panose="030F0702030302020204" pitchFamily="66" charset="0"/>
                          <a:ea typeface="Calibri"/>
                          <a:cs typeface="Calibri"/>
                        </a:rPr>
                        <a:t>Ail des ours à tester</a:t>
                      </a:r>
                    </a:p>
                    <a:p>
                      <a:pPr algn="ctr">
                        <a:spcAft>
                          <a:spcPts val="0"/>
                        </a:spcAft>
                      </a:pP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1"/>
                  </a:ext>
                </a:extLst>
              </a:tr>
              <a:tr h="580843">
                <a:tc>
                  <a:txBody>
                    <a:bodyPr/>
                    <a:lstStyle/>
                    <a:p>
                      <a:pPr algn="ctr">
                        <a:spcAft>
                          <a:spcPts val="0"/>
                        </a:spcAft>
                      </a:pPr>
                      <a:r>
                        <a:rPr lang="fr-FR" sz="1400" dirty="0">
                          <a:effectLst/>
                          <a:latin typeface="Comic Sans MS" panose="030F0702030302020204" pitchFamily="66" charset="0"/>
                        </a:rPr>
                        <a:t>2</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solidFill>
                            <a:schemeClr val="tx1"/>
                          </a:solidFill>
                          <a:effectLst/>
                          <a:latin typeface="Comic Sans MS" panose="030F0702030302020204" pitchFamily="66" charset="0"/>
                          <a:ea typeface="Calibri"/>
                          <a:cs typeface="Calibri"/>
                        </a:rPr>
                        <a:t>Réplication de l’ADN</a:t>
                      </a:r>
                      <a:endParaRPr lang="fr-FR" sz="900" dirty="0">
                        <a:solidFill>
                          <a:schemeClr val="tx1"/>
                        </a:solidFill>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solidFill>
                            <a:schemeClr val="tx1"/>
                          </a:solidFill>
                          <a:effectLst/>
                          <a:latin typeface="Comic Sans MS" panose="030F0702030302020204" pitchFamily="66" charset="0"/>
                          <a:ea typeface="Calibri"/>
                          <a:cs typeface="Calibri"/>
                        </a:rPr>
                        <a:t>Expérience de Meselson et Stahl</a:t>
                      </a:r>
                      <a:endParaRPr lang="fr-FR" sz="900" dirty="0">
                        <a:solidFill>
                          <a:schemeClr val="tx1"/>
                        </a:solidFill>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Sous forme d’enquête sur Replic’ADN ou sous forme traditionnelle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Animations flash </a:t>
                      </a:r>
                    </a:p>
                    <a:p>
                      <a:pPr algn="ctr">
                        <a:spcAft>
                          <a:spcPts val="0"/>
                        </a:spcAft>
                      </a:pPr>
                      <a:r>
                        <a:rPr lang="fr-FR" sz="900" dirty="0" smtClean="0">
                          <a:effectLst/>
                          <a:latin typeface="Comic Sans MS" panose="030F0702030302020204" pitchFamily="66" charset="0"/>
                          <a:ea typeface="Calibri"/>
                          <a:cs typeface="Calibri"/>
                        </a:rPr>
                        <a:t>(réplication, PCR)</a:t>
                      </a: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2"/>
                  </a:ext>
                </a:extLst>
              </a:tr>
              <a:tr h="504056">
                <a:tc>
                  <a:txBody>
                    <a:bodyPr/>
                    <a:lstStyle/>
                    <a:p>
                      <a:pPr algn="ctr">
                        <a:spcAft>
                          <a:spcPts val="0"/>
                        </a:spcAft>
                      </a:pPr>
                      <a:r>
                        <a:rPr lang="fr-FR" sz="1400" dirty="0">
                          <a:effectLst/>
                          <a:latin typeface="Comic Sans MS" panose="030F0702030302020204" pitchFamily="66" charset="0"/>
                        </a:rPr>
                        <a:t>3</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Expression de l’information génétique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Anagène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Comparaisons</a:t>
                      </a:r>
                      <a:r>
                        <a:rPr lang="fr-FR" sz="900" baseline="0" dirty="0" smtClean="0">
                          <a:effectLst/>
                          <a:latin typeface="Comic Sans MS" panose="030F0702030302020204" pitchFamily="66" charset="0"/>
                          <a:ea typeface="Calibri"/>
                          <a:cs typeface="Calibri"/>
                        </a:rPr>
                        <a:t> ADN, ARN, protéines </a:t>
                      </a:r>
                    </a:p>
                    <a:p>
                      <a:pPr algn="ctr">
                        <a:spcAft>
                          <a:spcPts val="0"/>
                        </a:spcAft>
                      </a:pPr>
                      <a:r>
                        <a:rPr lang="fr-FR" sz="900" baseline="0" dirty="0" smtClean="0">
                          <a:effectLst/>
                          <a:latin typeface="Comic Sans MS" panose="030F0702030302020204" pitchFamily="66" charset="0"/>
                          <a:ea typeface="Calibri"/>
                          <a:cs typeface="Calibri"/>
                        </a:rPr>
                        <a:t>Approche historique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Maturation?</a:t>
                      </a: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3"/>
                  </a:ext>
                </a:extLst>
              </a:tr>
              <a:tr h="504056">
                <a:tc>
                  <a:txBody>
                    <a:bodyPr/>
                    <a:lstStyle/>
                    <a:p>
                      <a:pPr algn="ctr">
                        <a:spcAft>
                          <a:spcPts val="0"/>
                        </a:spcAft>
                      </a:pPr>
                      <a:r>
                        <a:rPr lang="fr-FR" sz="1400" dirty="0">
                          <a:effectLst/>
                          <a:latin typeface="Comic Sans MS" panose="030F0702030302020204" pitchFamily="66" charset="0"/>
                        </a:rPr>
                        <a:t>4</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Régulation de l’expression</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asperges</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Observation cellules</a:t>
                      </a:r>
                      <a:r>
                        <a:rPr lang="fr-FR" sz="900" baseline="0" dirty="0" smtClean="0">
                          <a:effectLst/>
                          <a:latin typeface="Comic Sans MS" panose="030F0702030302020204" pitchFamily="66" charset="0"/>
                          <a:ea typeface="Calibri"/>
                          <a:cs typeface="Calibri"/>
                        </a:rPr>
                        <a:t> d’asperges blanches et vertes</a:t>
                      </a:r>
                    </a:p>
                    <a:p>
                      <a:pPr algn="ctr">
                        <a:spcAft>
                          <a:spcPts val="0"/>
                        </a:spcAft>
                      </a:pPr>
                      <a:r>
                        <a:rPr lang="fr-FR" sz="900" baseline="0" dirty="0" smtClean="0">
                          <a:effectLst/>
                          <a:latin typeface="Comic Sans MS" panose="030F0702030302020204" pitchFamily="66" charset="0"/>
                          <a:ea typeface="Calibri"/>
                          <a:cs typeface="Calibri"/>
                        </a:rPr>
                        <a:t>Chromatographies de leurs pigments</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solidFill>
                            <a:schemeClr val="tx1"/>
                          </a:solidFill>
                          <a:effectLst/>
                          <a:latin typeface="Comic Sans MS" panose="030F0702030302020204" pitchFamily="66" charset="0"/>
                          <a:ea typeface="Calibri"/>
                          <a:cs typeface="Calibri"/>
                        </a:rPr>
                        <a:t>Notion d’épigénétique</a:t>
                      </a:r>
                      <a:endParaRPr lang="fr-FR" sz="900" dirty="0">
                        <a:solidFill>
                          <a:schemeClr val="tx1"/>
                        </a:solidFill>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4"/>
                  </a:ext>
                </a:extLst>
              </a:tr>
              <a:tr h="537671">
                <a:tc>
                  <a:txBody>
                    <a:bodyPr/>
                    <a:lstStyle/>
                    <a:p>
                      <a:pPr algn="ctr">
                        <a:spcAft>
                          <a:spcPts val="0"/>
                        </a:spcAft>
                      </a:pPr>
                      <a:r>
                        <a:rPr lang="fr-FR" sz="1400" dirty="0">
                          <a:effectLst/>
                          <a:latin typeface="Comic Sans MS" panose="030F0702030302020204" pitchFamily="66" charset="0"/>
                        </a:rPr>
                        <a:t>5</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Mutation de l’ADN</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Levures Ade2</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solidFill>
                            <a:schemeClr val="tx1"/>
                          </a:solidFill>
                          <a:effectLst/>
                          <a:latin typeface="Comic Sans MS" panose="030F0702030302020204" pitchFamily="66" charset="0"/>
                          <a:ea typeface="Calibri"/>
                          <a:cs typeface="Calibri"/>
                        </a:rPr>
                        <a:t>Expérience de mutations de levures sous l’effet des UV</a:t>
                      </a:r>
                    </a:p>
                    <a:p>
                      <a:pPr algn="ctr">
                        <a:spcAft>
                          <a:spcPts val="0"/>
                        </a:spcAft>
                      </a:pPr>
                      <a:r>
                        <a:rPr lang="fr-FR" sz="900" dirty="0" smtClean="0">
                          <a:solidFill>
                            <a:schemeClr val="tx1"/>
                          </a:solidFill>
                          <a:effectLst/>
                          <a:latin typeface="Comic Sans MS" panose="030F0702030302020204" pitchFamily="66" charset="0"/>
                          <a:ea typeface="Calibri"/>
                          <a:cs typeface="Calibri"/>
                        </a:rPr>
                        <a:t>Comparaison</a:t>
                      </a:r>
                      <a:r>
                        <a:rPr lang="fr-FR" sz="900" baseline="0" dirty="0" smtClean="0">
                          <a:solidFill>
                            <a:schemeClr val="tx1"/>
                          </a:solidFill>
                          <a:effectLst/>
                          <a:latin typeface="Comic Sans MS" panose="030F0702030302020204" pitchFamily="66" charset="0"/>
                          <a:ea typeface="Calibri"/>
                          <a:cs typeface="Calibri"/>
                        </a:rPr>
                        <a:t> de séquences avec Anagène</a:t>
                      </a:r>
                    </a:p>
                    <a:p>
                      <a:pPr algn="ctr">
                        <a:spcAft>
                          <a:spcPts val="0"/>
                        </a:spcAft>
                      </a:pPr>
                      <a:endParaRPr lang="fr-FR" sz="900" dirty="0">
                        <a:solidFill>
                          <a:schemeClr val="tx1"/>
                        </a:solidFill>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Le comptage peut se faire en cours</a:t>
                      </a: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5"/>
                  </a:ext>
                </a:extLst>
              </a:tr>
              <a:tr h="740789">
                <a:tc>
                  <a:txBody>
                    <a:bodyPr/>
                    <a:lstStyle/>
                    <a:p>
                      <a:pPr algn="ctr">
                        <a:spcAft>
                          <a:spcPts val="0"/>
                        </a:spcAft>
                      </a:pPr>
                      <a:r>
                        <a:rPr lang="fr-FR" sz="1400" dirty="0">
                          <a:effectLst/>
                          <a:latin typeface="Comic Sans MS" panose="030F0702030302020204" pitchFamily="66" charset="0"/>
                        </a:rPr>
                        <a:t>6</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Enzymes 1 et 2</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Lactase</a:t>
                      </a:r>
                    </a:p>
                    <a:p>
                      <a:pPr algn="ctr">
                        <a:spcAft>
                          <a:spcPts val="0"/>
                        </a:spcAft>
                      </a:pPr>
                      <a:r>
                        <a:rPr lang="fr-FR" sz="900" dirty="0" smtClean="0">
                          <a:effectLst/>
                          <a:latin typeface="Comic Sans MS" panose="030F0702030302020204" pitchFamily="66" charset="0"/>
                          <a:ea typeface="Calibri"/>
                          <a:cs typeface="Calibri"/>
                        </a:rPr>
                        <a:t>Libmol</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Digestion du lactose</a:t>
                      </a:r>
                      <a:r>
                        <a:rPr lang="fr-FR" sz="900" baseline="0" dirty="0" smtClean="0">
                          <a:effectLst/>
                          <a:latin typeface="Comic Sans MS" panose="030F0702030302020204" pitchFamily="66" charset="0"/>
                          <a:ea typeface="Calibri"/>
                          <a:cs typeface="Calibri"/>
                        </a:rPr>
                        <a:t> par la lactase: </a:t>
                      </a:r>
                      <a:r>
                        <a:rPr lang="fr-FR" sz="900" dirty="0" smtClean="0">
                          <a:effectLst/>
                          <a:latin typeface="Comic Sans MS" panose="030F0702030302020204" pitchFamily="66" charset="0"/>
                          <a:ea typeface="Calibri"/>
                          <a:cs typeface="Calibri"/>
                        </a:rPr>
                        <a:t>Étude de la spécificité</a:t>
                      </a:r>
                      <a:r>
                        <a:rPr lang="fr-FR" sz="900" baseline="0" dirty="0" smtClean="0">
                          <a:effectLst/>
                          <a:latin typeface="Comic Sans MS" panose="030F0702030302020204" pitchFamily="66" charset="0"/>
                          <a:ea typeface="Calibri"/>
                          <a:cs typeface="Calibri"/>
                        </a:rPr>
                        <a:t> enzymatique, de l’influence du pH et de la température</a:t>
                      </a:r>
                    </a:p>
                    <a:p>
                      <a:pPr algn="ctr">
                        <a:spcAft>
                          <a:spcPts val="0"/>
                        </a:spcAft>
                      </a:pPr>
                      <a:r>
                        <a:rPr lang="fr-FR" sz="900" baseline="0" dirty="0" smtClean="0">
                          <a:effectLst/>
                          <a:latin typeface="Comic Sans MS" panose="030F0702030302020204" pitchFamily="66" charset="0"/>
                          <a:ea typeface="Calibri"/>
                          <a:cs typeface="Calibri"/>
                        </a:rPr>
                        <a:t>Etude du site actif sur LIBMOL</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6"/>
                  </a:ext>
                </a:extLst>
              </a:tr>
              <a:tr h="438763">
                <a:tc>
                  <a:txBody>
                    <a:bodyPr/>
                    <a:lstStyle/>
                    <a:p>
                      <a:pPr algn="ctr">
                        <a:spcAft>
                          <a:spcPts val="0"/>
                        </a:spcAft>
                      </a:pPr>
                      <a:r>
                        <a:rPr lang="fr-FR" sz="1400" dirty="0" smtClean="0">
                          <a:effectLst/>
                          <a:latin typeface="Comic Sans MS" panose="030F0702030302020204" pitchFamily="66" charset="0"/>
                          <a:ea typeface="Calibri"/>
                          <a:cs typeface="Calibri"/>
                        </a:rPr>
                        <a:t>7</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Enzymes 3</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Lactase</a:t>
                      </a:r>
                    </a:p>
                    <a:p>
                      <a:pPr algn="ctr">
                        <a:spcAft>
                          <a:spcPts val="0"/>
                        </a:spcAft>
                      </a:pPr>
                      <a:r>
                        <a:rPr lang="fr-FR" sz="900" dirty="0" smtClean="0">
                          <a:effectLst/>
                          <a:latin typeface="Comic Sans MS" panose="030F0702030302020204" pitchFamily="66" charset="0"/>
                          <a:ea typeface="Calibri"/>
                          <a:cs typeface="Calibri"/>
                        </a:rPr>
                        <a:t>ExAO:</a:t>
                      </a:r>
                      <a:r>
                        <a:rPr lang="fr-FR" sz="900" baseline="0" dirty="0" smtClean="0">
                          <a:effectLst/>
                          <a:latin typeface="Comic Sans MS" panose="030F0702030302020204" pitchFamily="66" charset="0"/>
                          <a:ea typeface="Calibri"/>
                          <a:cs typeface="Calibri"/>
                        </a:rPr>
                        <a:t> colorimètre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Cinétique enzymatique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7"/>
                  </a:ext>
                </a:extLst>
              </a:tr>
              <a:tr h="740789">
                <a:tc>
                  <a:txBody>
                    <a:bodyPr/>
                    <a:lstStyle/>
                    <a:p>
                      <a:pPr algn="ctr">
                        <a:spcAft>
                          <a:spcPts val="0"/>
                        </a:spcAft>
                      </a:pPr>
                      <a:r>
                        <a:rPr lang="fr-FR" sz="1400" dirty="0" smtClean="0">
                          <a:effectLst/>
                          <a:latin typeface="Comic Sans MS" panose="030F0702030302020204" pitchFamily="66" charset="0"/>
                          <a:ea typeface="Calibri"/>
                          <a:cs typeface="Calibri"/>
                        </a:rPr>
                        <a:t>8</a:t>
                      </a:r>
                      <a:endParaRPr lang="fr-FR" sz="14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Histoire humaine lue dans son génome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Intolérance</a:t>
                      </a:r>
                      <a:r>
                        <a:rPr lang="fr-FR" sz="900" baseline="0" dirty="0" smtClean="0">
                          <a:effectLst/>
                          <a:latin typeface="Comic Sans MS" panose="030F0702030302020204" pitchFamily="66" charset="0"/>
                          <a:ea typeface="Calibri"/>
                          <a:cs typeface="Calibri"/>
                        </a:rPr>
                        <a:t> au lactose</a:t>
                      </a:r>
                      <a:r>
                        <a:rPr lang="fr-FR" sz="900" dirty="0" smtClean="0">
                          <a:effectLst/>
                          <a:latin typeface="Comic Sans MS" panose="030F0702030302020204" pitchFamily="66" charset="0"/>
                          <a:ea typeface="Calibri"/>
                          <a:cs typeface="Calibri"/>
                        </a:rPr>
                        <a:t> </a:t>
                      </a:r>
                    </a:p>
                    <a:p>
                      <a:pPr algn="ctr">
                        <a:spcAft>
                          <a:spcPts val="0"/>
                        </a:spcAft>
                      </a:pPr>
                      <a:r>
                        <a:rPr lang="fr-FR" sz="900" dirty="0" smtClean="0">
                          <a:effectLst/>
                          <a:latin typeface="Comic Sans MS" panose="030F0702030302020204" pitchFamily="66" charset="0"/>
                          <a:ea typeface="Calibri"/>
                          <a:cs typeface="Calibri"/>
                        </a:rPr>
                        <a:t>Anagène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Comparaison</a:t>
                      </a:r>
                      <a:r>
                        <a:rPr lang="fr-FR" sz="900" baseline="0" dirty="0" smtClean="0">
                          <a:effectLst/>
                          <a:latin typeface="Comic Sans MS" panose="030F0702030302020204" pitchFamily="66" charset="0"/>
                          <a:ea typeface="Calibri"/>
                          <a:cs typeface="Calibri"/>
                        </a:rPr>
                        <a:t> de séquences du gène de la lactase</a:t>
                      </a:r>
                      <a:endParaRPr lang="fr-FR" sz="900" dirty="0">
                        <a:effectLst/>
                        <a:latin typeface="Comic Sans MS" panose="030F0702030302020204" pitchFamily="66" charset="0"/>
                        <a:ea typeface="Calibri"/>
                        <a:cs typeface="Calibri"/>
                      </a:endParaRPr>
                    </a:p>
                  </a:txBody>
                  <a:tcPr marL="57759" marR="57759" marT="0" marB="0" anchor="ctr"/>
                </a:tc>
                <a:tc>
                  <a:txBody>
                    <a:bodyPr/>
                    <a:lstStyle/>
                    <a:p>
                      <a:pPr algn="ctr">
                        <a:spcAft>
                          <a:spcPts val="0"/>
                        </a:spcAft>
                      </a:pPr>
                      <a:r>
                        <a:rPr lang="fr-FR" sz="900" dirty="0" smtClean="0">
                          <a:effectLst/>
                          <a:latin typeface="Comic Sans MS" panose="030F0702030302020204" pitchFamily="66" charset="0"/>
                          <a:ea typeface="Calibri"/>
                          <a:cs typeface="Calibri"/>
                        </a:rPr>
                        <a:t>Ce</a:t>
                      </a:r>
                      <a:r>
                        <a:rPr lang="fr-FR" sz="900" baseline="0" dirty="0" smtClean="0">
                          <a:effectLst/>
                          <a:latin typeface="Comic Sans MS" panose="030F0702030302020204" pitchFamily="66" charset="0"/>
                          <a:ea typeface="Calibri"/>
                          <a:cs typeface="Calibri"/>
                        </a:rPr>
                        <a:t>ci peut aussi se faire en cours</a:t>
                      </a:r>
                      <a:endParaRPr lang="fr-FR" sz="900" dirty="0">
                        <a:effectLst/>
                        <a:latin typeface="Comic Sans MS" panose="030F0702030302020204" pitchFamily="66" charset="0"/>
                        <a:ea typeface="Calibri"/>
                        <a:cs typeface="Calibri"/>
                      </a:endParaRPr>
                    </a:p>
                  </a:txBody>
                  <a:tcPr marL="57759" marR="57759" marT="0" marB="0" anchor="ct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0" y="150718"/>
            <a:ext cx="9012724" cy="67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r>
              <a:rPr lang="fr-FR" altLang="fr-FR" sz="1600" dirty="0" smtClean="0">
                <a:solidFill>
                  <a:schemeClr val="accent3">
                    <a:lumMod val="50000"/>
                  </a:schemeClr>
                </a:solidFill>
                <a:latin typeface="Comic Sans MS" pitchFamily="66" charset="0"/>
                <a:ea typeface="Times New Roman" pitchFamily="18" charset="0"/>
                <a:cs typeface="Times New Roman" pitchFamily="18" charset="0"/>
              </a:rPr>
              <a:t>Première</a:t>
            </a:r>
            <a:r>
              <a:rPr kumimoji="0" lang="fr-FR" altLang="fr-FR" sz="1600" b="0" i="0" u="none" strike="noStrike" cap="none" normalizeH="0" baseline="0" dirty="0" smtClean="0">
                <a:ln>
                  <a:noFill/>
                </a:ln>
                <a:solidFill>
                  <a:schemeClr val="accent3">
                    <a:lumMod val="50000"/>
                  </a:schemeClr>
                </a:solidFill>
                <a:effectLst/>
                <a:latin typeface="Comic Sans MS" pitchFamily="66" charset="0"/>
                <a:ea typeface="Times New Roman" pitchFamily="18" charset="0"/>
                <a:cs typeface="Times New Roman" pitchFamily="18" charset="0"/>
              </a:rPr>
              <a:t> / transmission, variation et expression du patrimoine</a:t>
            </a:r>
            <a:r>
              <a:rPr kumimoji="0" lang="fr-FR" altLang="fr-FR" sz="1600" b="0" i="0" u="none" strike="noStrike" cap="none" normalizeH="0" dirty="0" smtClean="0">
                <a:ln>
                  <a:noFill/>
                </a:ln>
                <a:solidFill>
                  <a:schemeClr val="accent3">
                    <a:lumMod val="50000"/>
                  </a:schemeClr>
                </a:solidFill>
                <a:effectLst/>
                <a:latin typeface="Comic Sans MS" pitchFamily="66" charset="0"/>
                <a:ea typeface="Times New Roman" pitchFamily="18" charset="0"/>
                <a:cs typeface="Times New Roman" pitchFamily="18" charset="0"/>
              </a:rPr>
              <a:t> génétique </a:t>
            </a:r>
            <a:r>
              <a:rPr kumimoji="0" lang="fr-FR" altLang="fr-FR" sz="1600" b="0" i="0" u="none" strike="noStrike" cap="none" normalizeH="0" baseline="0" dirty="0" smtClean="0">
                <a:ln>
                  <a:noFill/>
                </a:ln>
                <a:solidFill>
                  <a:schemeClr val="accent3">
                    <a:lumMod val="50000"/>
                  </a:schemeClr>
                </a:solidFill>
                <a:effectLst/>
                <a:latin typeface="Comic Sans MS" pitchFamily="66" charset="0"/>
                <a:ea typeface="Times New Roman" pitchFamily="18" charset="0"/>
                <a:cs typeface="Times New Roman" pitchFamily="18" charset="0"/>
              </a:rPr>
              <a:t>(≈ 8 semaines)</a:t>
            </a:r>
            <a:endParaRPr kumimoji="0" lang="fr-FR" altLang="fr-FR" sz="1600" b="0" i="0" u="none" strike="noStrike" cap="none" normalizeH="0" baseline="0" dirty="0" smtClean="0">
              <a:ln>
                <a:noFill/>
              </a:ln>
              <a:solidFill>
                <a:schemeClr val="accent3">
                  <a:lumMod val="50000"/>
                </a:schemeClr>
              </a:solidFill>
              <a:effectLst/>
              <a:latin typeface="Calibri Light"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52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D5D2AD-C1A5-421E-BED2-7354D057D045}"/>
              </a:ext>
            </a:extLst>
          </p:cNvPr>
          <p:cNvSpPr>
            <a:spLocks noGrp="1"/>
          </p:cNvSpPr>
          <p:nvPr>
            <p:ph idx="1"/>
          </p:nvPr>
        </p:nvSpPr>
        <p:spPr>
          <a:xfrm>
            <a:off x="303712" y="1007357"/>
            <a:ext cx="2265863" cy="2998338"/>
          </a:xfrm>
        </p:spPr>
        <p:txBody>
          <a:bodyPr>
            <a:noAutofit/>
          </a:bodyPr>
          <a:lstStyle/>
          <a:p>
            <a:pPr marL="0" indent="0">
              <a:spcBef>
                <a:spcPts val="0"/>
              </a:spcBef>
              <a:buNone/>
            </a:pPr>
            <a:r>
              <a:rPr lang="fr-FR" sz="1500" u="sng" dirty="0"/>
              <a:t>Exemple  </a:t>
            </a:r>
            <a:r>
              <a:rPr lang="fr-FR" sz="1500" dirty="0"/>
              <a:t>: </a:t>
            </a:r>
          </a:p>
          <a:p>
            <a:pPr marL="0" indent="0">
              <a:spcBef>
                <a:spcPts val="0"/>
              </a:spcBef>
              <a:buNone/>
            </a:pPr>
            <a:endParaRPr lang="fr-FR" sz="1500" dirty="0"/>
          </a:p>
          <a:p>
            <a:pPr marL="0" indent="0">
              <a:spcBef>
                <a:spcPts val="0"/>
              </a:spcBef>
              <a:buNone/>
            </a:pPr>
            <a:r>
              <a:rPr lang="fr-FR" sz="1500" b="1" dirty="0"/>
              <a:t>Organisme</a:t>
            </a:r>
            <a:r>
              <a:rPr lang="fr-FR" sz="1500" dirty="0"/>
              <a:t> : Un porc</a:t>
            </a:r>
          </a:p>
          <a:p>
            <a:pPr marL="0" indent="0">
              <a:spcBef>
                <a:spcPts val="0"/>
              </a:spcBef>
              <a:buNone/>
            </a:pPr>
            <a:endParaRPr lang="fr-FR" sz="1500" dirty="0"/>
          </a:p>
          <a:p>
            <a:pPr marL="0" indent="0">
              <a:spcBef>
                <a:spcPts val="0"/>
              </a:spcBef>
              <a:buNone/>
            </a:pPr>
            <a:r>
              <a:rPr lang="fr-FR" sz="1500" b="1" dirty="0"/>
              <a:t>Organe</a:t>
            </a:r>
            <a:r>
              <a:rPr lang="fr-FR" sz="1500" dirty="0"/>
              <a:t> : Cerveau</a:t>
            </a:r>
          </a:p>
          <a:p>
            <a:pPr marL="0" indent="0">
              <a:spcBef>
                <a:spcPts val="0"/>
              </a:spcBef>
              <a:buNone/>
            </a:pPr>
            <a:endParaRPr lang="fr-FR" sz="1500" dirty="0"/>
          </a:p>
          <a:p>
            <a:pPr marL="0" indent="0">
              <a:spcBef>
                <a:spcPts val="0"/>
              </a:spcBef>
              <a:buNone/>
            </a:pPr>
            <a:r>
              <a:rPr lang="fr-FR" sz="1500" b="1" dirty="0"/>
              <a:t>Cellule</a:t>
            </a:r>
            <a:r>
              <a:rPr lang="fr-FR" sz="1500" dirty="0"/>
              <a:t> : Cellule nerveuse </a:t>
            </a:r>
            <a:r>
              <a:rPr lang="fr-FR" sz="1500" i="1" dirty="0">
                <a:solidFill>
                  <a:srgbClr val="0070C0"/>
                </a:solidFill>
              </a:rPr>
              <a:t>(frottis de cervelle coloré au bleu de méthylène)</a:t>
            </a:r>
          </a:p>
          <a:p>
            <a:pPr marL="0" indent="0">
              <a:spcBef>
                <a:spcPts val="0"/>
              </a:spcBef>
              <a:buNone/>
            </a:pPr>
            <a:endParaRPr lang="fr-FR" sz="1500" i="1" dirty="0">
              <a:solidFill>
                <a:srgbClr val="0070C0"/>
              </a:solidFill>
            </a:endParaRPr>
          </a:p>
          <a:p>
            <a:pPr marL="0" indent="0">
              <a:spcBef>
                <a:spcPts val="0"/>
              </a:spcBef>
              <a:buNone/>
            </a:pPr>
            <a:r>
              <a:rPr lang="fr-FR" sz="1500" b="1" dirty="0"/>
              <a:t>Molécule</a:t>
            </a:r>
            <a:r>
              <a:rPr lang="fr-FR" sz="1500" dirty="0"/>
              <a:t> : Sérotonine </a:t>
            </a:r>
            <a:r>
              <a:rPr lang="fr-FR" sz="1500" i="1" dirty="0">
                <a:solidFill>
                  <a:srgbClr val="0070C0"/>
                </a:solidFill>
              </a:rPr>
              <a:t>(neurotransmetteur)</a:t>
            </a:r>
          </a:p>
        </p:txBody>
      </p:sp>
      <p:pic>
        <p:nvPicPr>
          <p:cNvPr id="4" name="Image 3">
            <a:extLst>
              <a:ext uri="{FF2B5EF4-FFF2-40B4-BE49-F238E27FC236}">
                <a16:creationId xmlns:a16="http://schemas.microsoft.com/office/drawing/2014/main" id="{023BC83B-1811-4AEC-B66B-2F086E0C28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82822" y="1098839"/>
            <a:ext cx="1684355" cy="1099187"/>
          </a:xfrm>
          <a:prstGeom prst="rect">
            <a:avLst/>
          </a:prstGeom>
        </p:spPr>
      </p:pic>
      <p:pic>
        <p:nvPicPr>
          <p:cNvPr id="5" name="Image 4">
            <a:extLst>
              <a:ext uri="{FF2B5EF4-FFF2-40B4-BE49-F238E27FC236}">
                <a16:creationId xmlns:a16="http://schemas.microsoft.com/office/drawing/2014/main" id="{5D963513-92FF-4FB7-A4C2-4DD3FFC4E8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570"/>
          <a:stretch/>
        </p:blipFill>
        <p:spPr>
          <a:xfrm>
            <a:off x="2719804" y="2198026"/>
            <a:ext cx="1592629" cy="1257821"/>
          </a:xfrm>
          <a:prstGeom prst="rect">
            <a:avLst/>
          </a:prstGeom>
        </p:spPr>
      </p:pic>
      <p:pic>
        <p:nvPicPr>
          <p:cNvPr id="9" name="Image 8">
            <a:extLst>
              <a:ext uri="{FF2B5EF4-FFF2-40B4-BE49-F238E27FC236}">
                <a16:creationId xmlns:a16="http://schemas.microsoft.com/office/drawing/2014/main" id="{183CC77B-3870-4184-BB6E-E7DAD20B5F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31473" y="3528415"/>
            <a:ext cx="1360853" cy="1064199"/>
          </a:xfrm>
          <a:prstGeom prst="rect">
            <a:avLst/>
          </a:prstGeom>
        </p:spPr>
      </p:pic>
      <p:pic>
        <p:nvPicPr>
          <p:cNvPr id="11" name="Image 10"/>
          <p:cNvPicPr/>
          <p:nvPr/>
        </p:nvPicPr>
        <p:blipFill rotWithShape="1">
          <a:blip r:embed="rId5" cstate="email">
            <a:extLst>
              <a:ext uri="{28A0092B-C50C-407E-A947-70E740481C1C}">
                <a14:useLocalDpi xmlns:a14="http://schemas.microsoft.com/office/drawing/2010/main"/>
              </a:ext>
            </a:extLst>
          </a:blip>
          <a:srcRect/>
          <a:stretch/>
        </p:blipFill>
        <p:spPr bwMode="auto">
          <a:xfrm>
            <a:off x="2631308" y="4613564"/>
            <a:ext cx="1235869" cy="914400"/>
          </a:xfrm>
          <a:prstGeom prst="rect">
            <a:avLst/>
          </a:prstGeom>
          <a:ln>
            <a:noFill/>
          </a:ln>
          <a:extLst>
            <a:ext uri="{53640926-AAD7-44D8-BBD7-CCE9431645EC}">
              <a14:shadowObscured xmlns:a14="http://schemas.microsoft.com/office/drawing/2010/main"/>
            </a:ext>
          </a:extLst>
        </p:spPr>
      </p:pic>
      <p:sp>
        <p:nvSpPr>
          <p:cNvPr id="12" name="Espace réservé du contenu 2">
            <a:extLst>
              <a:ext uri="{FF2B5EF4-FFF2-40B4-BE49-F238E27FC236}">
                <a16:creationId xmlns:a16="http://schemas.microsoft.com/office/drawing/2014/main" id="{1AD5D2AD-C1A5-421E-BED2-7354D057D045}"/>
              </a:ext>
            </a:extLst>
          </p:cNvPr>
          <p:cNvSpPr txBox="1">
            <a:spLocks/>
          </p:cNvSpPr>
          <p:nvPr/>
        </p:nvSpPr>
        <p:spPr>
          <a:xfrm>
            <a:off x="5704609" y="1009396"/>
            <a:ext cx="3022419" cy="2577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500" u="sng"/>
              <a:t>Exemple  </a:t>
            </a:r>
            <a:r>
              <a:rPr lang="fr-FR" sz="1500"/>
              <a:t>: </a:t>
            </a:r>
          </a:p>
          <a:p>
            <a:pPr marL="0" indent="0">
              <a:lnSpc>
                <a:spcPct val="100000"/>
              </a:lnSpc>
              <a:spcBef>
                <a:spcPts val="0"/>
              </a:spcBef>
              <a:buNone/>
            </a:pPr>
            <a:r>
              <a:rPr lang="fr-FR" sz="1500" b="1"/>
              <a:t>Organisme</a:t>
            </a:r>
            <a:r>
              <a:rPr lang="fr-FR" sz="1500"/>
              <a:t>: Plant de poireau</a:t>
            </a:r>
          </a:p>
          <a:p>
            <a:pPr marL="0" indent="0">
              <a:lnSpc>
                <a:spcPct val="100000"/>
              </a:lnSpc>
              <a:spcBef>
                <a:spcPts val="0"/>
              </a:spcBef>
              <a:buNone/>
            </a:pPr>
            <a:endParaRPr lang="fr-FR" sz="1500"/>
          </a:p>
          <a:p>
            <a:pPr marL="0" indent="0">
              <a:lnSpc>
                <a:spcPct val="100000"/>
              </a:lnSpc>
              <a:spcBef>
                <a:spcPts val="0"/>
              </a:spcBef>
              <a:buNone/>
            </a:pPr>
            <a:r>
              <a:rPr lang="fr-FR" sz="1500" b="1"/>
              <a:t>Organe</a:t>
            </a:r>
            <a:r>
              <a:rPr lang="fr-FR" sz="1500"/>
              <a:t> : Vaisseaux conducteurs de sève</a:t>
            </a:r>
          </a:p>
          <a:p>
            <a:pPr marL="0" indent="0">
              <a:lnSpc>
                <a:spcPct val="100000"/>
              </a:lnSpc>
              <a:spcBef>
                <a:spcPts val="0"/>
              </a:spcBef>
              <a:buNone/>
            </a:pPr>
            <a:endParaRPr lang="fr-FR" sz="1500"/>
          </a:p>
          <a:p>
            <a:pPr marL="0" indent="0">
              <a:lnSpc>
                <a:spcPct val="100000"/>
              </a:lnSpc>
              <a:spcBef>
                <a:spcPts val="0"/>
              </a:spcBef>
              <a:buNone/>
            </a:pPr>
            <a:r>
              <a:rPr lang="fr-FR" sz="1500" b="1"/>
              <a:t>Cellule</a:t>
            </a:r>
            <a:r>
              <a:rPr lang="fr-FR" sz="1500"/>
              <a:t> : cellules des vaisseaux ligneux </a:t>
            </a:r>
            <a:r>
              <a:rPr lang="fr-FR" sz="1500" i="1">
                <a:solidFill>
                  <a:srgbClr val="0070C0"/>
                </a:solidFill>
              </a:rPr>
              <a:t>(Coloration carmin aluné-vert d'iode)</a:t>
            </a:r>
          </a:p>
          <a:p>
            <a:pPr marL="0" indent="0">
              <a:lnSpc>
                <a:spcPct val="100000"/>
              </a:lnSpc>
              <a:spcBef>
                <a:spcPts val="0"/>
              </a:spcBef>
              <a:buNone/>
            </a:pPr>
            <a:endParaRPr lang="fr-FR" sz="1500" i="1">
              <a:solidFill>
                <a:srgbClr val="0070C0"/>
              </a:solidFill>
            </a:endParaRPr>
          </a:p>
          <a:p>
            <a:pPr marL="0" indent="0">
              <a:lnSpc>
                <a:spcPct val="100000"/>
              </a:lnSpc>
              <a:spcBef>
                <a:spcPts val="0"/>
              </a:spcBef>
              <a:buNone/>
            </a:pPr>
            <a:r>
              <a:rPr lang="fr-FR" sz="1500" b="1"/>
              <a:t>Molécule</a:t>
            </a:r>
            <a:r>
              <a:rPr lang="fr-FR" sz="1500"/>
              <a:t> : Cellulose </a:t>
            </a:r>
            <a:r>
              <a:rPr lang="fr-FR" sz="1500" i="1">
                <a:solidFill>
                  <a:srgbClr val="0070C0"/>
                </a:solidFill>
              </a:rPr>
              <a:t>(dans la paroi cellulaire)</a:t>
            </a:r>
          </a:p>
          <a:p>
            <a:pPr marL="0" indent="0">
              <a:lnSpc>
                <a:spcPct val="100000"/>
              </a:lnSpc>
              <a:spcBef>
                <a:spcPts val="0"/>
              </a:spcBef>
              <a:buNone/>
            </a:pPr>
            <a:endParaRPr lang="fr-FR" sz="1500" i="1" dirty="0">
              <a:solidFill>
                <a:srgbClr val="0070C0"/>
              </a:solidFill>
            </a:endParaRPr>
          </a:p>
        </p:txBody>
      </p:sp>
      <p:pic>
        <p:nvPicPr>
          <p:cNvPr id="13" name="Image 12">
            <a:extLst>
              <a:ext uri="{FF2B5EF4-FFF2-40B4-BE49-F238E27FC236}">
                <a16:creationId xmlns:a16="http://schemas.microsoft.com/office/drawing/2014/main" id="{2213580E-F197-4190-8488-158B218A30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85025" y="1184564"/>
            <a:ext cx="1093686" cy="833870"/>
          </a:xfrm>
          <a:prstGeom prst="rect">
            <a:avLst/>
          </a:prstGeom>
        </p:spPr>
      </p:pic>
      <p:pic>
        <p:nvPicPr>
          <p:cNvPr id="14" name="Image 13">
            <a:extLst>
              <a:ext uri="{FF2B5EF4-FFF2-40B4-BE49-F238E27FC236}">
                <a16:creationId xmlns:a16="http://schemas.microsoft.com/office/drawing/2014/main" id="{B68479B7-5AC1-48AA-A806-1FAD158DD7E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12433" y="2541631"/>
            <a:ext cx="1366279" cy="644564"/>
          </a:xfrm>
          <a:prstGeom prst="rect">
            <a:avLst/>
          </a:prstGeom>
        </p:spPr>
      </p:pic>
      <p:pic>
        <p:nvPicPr>
          <p:cNvPr id="15" name="Picture 2" descr="Résultat de recherche d'images pour &quot;molecule cellulose&qu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03449" y="4592614"/>
            <a:ext cx="1605095" cy="91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7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11560" y="5114735"/>
            <a:ext cx="7795640" cy="646331"/>
          </a:xfrm>
          <a:prstGeom prst="rect">
            <a:avLst/>
          </a:prstGeom>
          <a:noFill/>
        </p:spPr>
        <p:txBody>
          <a:bodyPr wrap="square" rtlCol="0">
            <a:spAutoFit/>
          </a:bodyPr>
          <a:lstStyle/>
          <a:p>
            <a:r>
              <a:rPr lang="fr-FR" dirty="0">
                <a:latin typeface="Comic Sans MS" panose="030F0702030302020204" pitchFamily="66" charset="0"/>
              </a:rPr>
              <a:t>Les élèves doivent placer chacune de leur observation et mesure sur cette échelle logarithmique, on leur demande d’écrire les mesures en m.</a:t>
            </a:r>
          </a:p>
        </p:txBody>
      </p:sp>
      <p:pic>
        <p:nvPicPr>
          <p:cNvPr id="7" name="Image 6" descr="Capture d’écran 2019-05-18 à 10.39.1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4767446"/>
          </a:xfrm>
          <a:prstGeom prst="rect">
            <a:avLst/>
          </a:prstGeom>
        </p:spPr>
      </p:pic>
    </p:spTree>
    <p:extLst>
      <p:ext uri="{BB962C8B-B14F-4D97-AF65-F5344CB8AC3E}">
        <p14:creationId xmlns:p14="http://schemas.microsoft.com/office/powerpoint/2010/main" val="55019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71800" y="384785"/>
            <a:ext cx="3672408" cy="369332"/>
          </a:xfrm>
          <a:prstGeom prst="rect">
            <a:avLst/>
          </a:prstGeom>
          <a:solidFill>
            <a:schemeClr val="accent3">
              <a:lumMod val="60000"/>
              <a:lumOff val="40000"/>
            </a:schemeClr>
          </a:solidFill>
          <a:ln w="28575">
            <a:solidFill>
              <a:srgbClr val="2A5432"/>
            </a:solidFill>
          </a:ln>
        </p:spPr>
        <p:txBody>
          <a:bodyPr wrap="square" rtlCol="0">
            <a:spAutoFit/>
          </a:bodyPr>
          <a:lstStyle/>
          <a:p>
            <a:pPr algn="ctr"/>
            <a:r>
              <a:rPr lang="fr-FR" dirty="0" smtClean="0">
                <a:latin typeface="Comic Sans MS" panose="030F0702030302020204" pitchFamily="66" charset="0"/>
              </a:rPr>
              <a:t>Mesurer avec Mesurim</a:t>
            </a:r>
            <a:endParaRPr lang="fr-FR" dirty="0">
              <a:latin typeface="Comic Sans MS" panose="030F0702030302020204" pitchFamily="66" charset="0"/>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4993" y="2420888"/>
            <a:ext cx="2736304" cy="2736304"/>
          </a:xfrm>
          <a:prstGeom prst="rect">
            <a:avLst/>
          </a:prstGeom>
        </p:spPr>
      </p:pic>
      <p:sp>
        <p:nvSpPr>
          <p:cNvPr id="6" name="ZoneTexte 5"/>
          <p:cNvSpPr txBox="1"/>
          <p:nvPr/>
        </p:nvSpPr>
        <p:spPr>
          <a:xfrm>
            <a:off x="5581600" y="1963579"/>
            <a:ext cx="2808312" cy="338554"/>
          </a:xfrm>
          <a:prstGeom prst="rect">
            <a:avLst/>
          </a:prstGeom>
          <a:noFill/>
        </p:spPr>
        <p:txBody>
          <a:bodyPr wrap="square" rtlCol="0">
            <a:spAutoFit/>
          </a:bodyPr>
          <a:lstStyle/>
          <a:p>
            <a:pPr algn="ctr"/>
            <a:r>
              <a:rPr lang="fr-FR" sz="800" u="sng" dirty="0" smtClean="0">
                <a:latin typeface="Comic Sans MS" panose="030F0702030302020204" pitchFamily="66" charset="0"/>
              </a:rPr>
              <a:t>Observation microscopique de cellules chlorophylliennes de pomme de terre</a:t>
            </a:r>
            <a:endParaRPr lang="fr-FR" sz="800" u="sng" dirty="0">
              <a:latin typeface="Comic Sans MS" panose="030F0702030302020204" pitchFamily="66" charset="0"/>
            </a:endParaRPr>
          </a:p>
        </p:txBody>
      </p:sp>
      <p:pic>
        <p:nvPicPr>
          <p:cNvPr id="1026" name="Picture 2" descr="Résultat de recherche d'images pour &quot;lame kova&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5" y="2132856"/>
            <a:ext cx="2160240" cy="226439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12155" y="1312178"/>
            <a:ext cx="3528392" cy="276999"/>
          </a:xfrm>
          <a:prstGeom prst="rect">
            <a:avLst/>
          </a:prstGeom>
          <a:noFill/>
        </p:spPr>
        <p:txBody>
          <a:bodyPr wrap="square" rtlCol="0">
            <a:spAutoFit/>
          </a:bodyPr>
          <a:lstStyle/>
          <a:p>
            <a:r>
              <a:rPr lang="fr-FR" sz="1200" i="1" dirty="0" smtClean="0">
                <a:latin typeface="Comic Sans MS" panose="030F0702030302020204" pitchFamily="66" charset="0"/>
              </a:rPr>
              <a:t>Image </a:t>
            </a:r>
            <a:r>
              <a:rPr lang="fr-FR" sz="1200" i="1" dirty="0" smtClean="0">
                <a:latin typeface="Comic Sans MS" panose="030F0702030302020204" pitchFamily="66" charset="0"/>
                <a:sym typeface="Wingdings" panose="05000000000000000000" pitchFamily="2" charset="2"/>
              </a:rPr>
              <a:t>  Créer/Modifier l’échelle</a:t>
            </a:r>
            <a:endParaRPr lang="fr-FR" sz="1200" i="1" dirty="0">
              <a:latin typeface="Comic Sans MS" panose="030F0702030302020204" pitchFamily="66" charset="0"/>
            </a:endParaRPr>
          </a:p>
        </p:txBody>
      </p:sp>
      <p:cxnSp>
        <p:nvCxnSpPr>
          <p:cNvPr id="7" name="Connecteur droit 6"/>
          <p:cNvCxnSpPr/>
          <p:nvPr/>
        </p:nvCxnSpPr>
        <p:spPr>
          <a:xfrm>
            <a:off x="467545" y="2276872"/>
            <a:ext cx="72007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4459" y="1855857"/>
            <a:ext cx="648073" cy="276999"/>
          </a:xfrm>
          <a:prstGeom prst="rect">
            <a:avLst/>
          </a:prstGeom>
          <a:noFill/>
        </p:spPr>
        <p:txBody>
          <a:bodyPr wrap="square" rtlCol="0">
            <a:spAutoFit/>
          </a:bodyPr>
          <a:lstStyle/>
          <a:p>
            <a:r>
              <a:rPr lang="fr-FR" sz="1200" dirty="0" smtClean="0">
                <a:solidFill>
                  <a:schemeClr val="accent6"/>
                </a:solidFill>
                <a:latin typeface="Comic Sans MS" panose="030F0702030302020204" pitchFamily="66" charset="0"/>
              </a:rPr>
              <a:t>1 mm</a:t>
            </a:r>
            <a:endParaRPr lang="fr-FR" sz="1200" dirty="0">
              <a:solidFill>
                <a:schemeClr val="accent6"/>
              </a:solidFill>
              <a:latin typeface="Comic Sans MS" panose="030F0702030302020204" pitchFamily="66" charset="0"/>
            </a:endParaRPr>
          </a:p>
        </p:txBody>
      </p:sp>
      <p:sp>
        <p:nvSpPr>
          <p:cNvPr id="10" name="ZoneTexte 9"/>
          <p:cNvSpPr txBox="1"/>
          <p:nvPr/>
        </p:nvSpPr>
        <p:spPr>
          <a:xfrm>
            <a:off x="5202460" y="955676"/>
            <a:ext cx="3528392" cy="338554"/>
          </a:xfrm>
          <a:prstGeom prst="rect">
            <a:avLst/>
          </a:prstGeom>
          <a:noFill/>
        </p:spPr>
        <p:txBody>
          <a:bodyPr wrap="square" rtlCol="0">
            <a:spAutoFit/>
          </a:bodyPr>
          <a:lstStyle/>
          <a:p>
            <a:r>
              <a:rPr lang="fr-FR" sz="1600" dirty="0" smtClean="0">
                <a:solidFill>
                  <a:srgbClr val="FF0000"/>
                </a:solidFill>
                <a:latin typeface="Comic Sans MS" panose="030F0702030302020204" pitchFamily="66" charset="0"/>
              </a:rPr>
              <a:t>2 – Mesure de l’objet</a:t>
            </a:r>
            <a:endParaRPr lang="fr-FR" sz="1600" dirty="0">
              <a:solidFill>
                <a:srgbClr val="FF0000"/>
              </a:solidFill>
              <a:latin typeface="Comic Sans MS" panose="030F0702030302020204" pitchFamily="66" charset="0"/>
            </a:endParaRPr>
          </a:p>
        </p:txBody>
      </p:sp>
      <p:sp>
        <p:nvSpPr>
          <p:cNvPr id="11" name="ZoneTexte 10"/>
          <p:cNvSpPr txBox="1"/>
          <p:nvPr/>
        </p:nvSpPr>
        <p:spPr>
          <a:xfrm>
            <a:off x="136129" y="4581128"/>
            <a:ext cx="2707679" cy="461665"/>
          </a:xfrm>
          <a:prstGeom prst="rect">
            <a:avLst/>
          </a:prstGeom>
          <a:noFill/>
        </p:spPr>
        <p:txBody>
          <a:bodyPr wrap="square" rtlCol="0">
            <a:spAutoFit/>
          </a:bodyPr>
          <a:lstStyle/>
          <a:p>
            <a:r>
              <a:rPr lang="fr-FR" sz="1200" i="1" dirty="0" smtClean="0">
                <a:latin typeface="Comic Sans MS" panose="030F0702030302020204" pitchFamily="66" charset="0"/>
              </a:rPr>
              <a:t>Enregistrer cette échelle dans le fichier , lui donner un nom</a:t>
            </a:r>
            <a:endParaRPr lang="fr-FR" sz="1200" i="1" dirty="0">
              <a:latin typeface="Comic Sans MS" panose="030F0702030302020204" pitchFamily="66" charset="0"/>
            </a:endParaRPr>
          </a:p>
        </p:txBody>
      </p:sp>
      <p:sp>
        <p:nvSpPr>
          <p:cNvPr id="12" name="ZoneTexte 11"/>
          <p:cNvSpPr txBox="1"/>
          <p:nvPr/>
        </p:nvSpPr>
        <p:spPr>
          <a:xfrm>
            <a:off x="5221560" y="1314291"/>
            <a:ext cx="3528392" cy="276999"/>
          </a:xfrm>
          <a:prstGeom prst="rect">
            <a:avLst/>
          </a:prstGeom>
          <a:noFill/>
        </p:spPr>
        <p:txBody>
          <a:bodyPr wrap="square" rtlCol="0">
            <a:spAutoFit/>
          </a:bodyPr>
          <a:lstStyle/>
          <a:p>
            <a:r>
              <a:rPr lang="fr-FR" sz="1200" i="1" dirty="0" smtClean="0">
                <a:latin typeface="Comic Sans MS" panose="030F0702030302020204" pitchFamily="66" charset="0"/>
              </a:rPr>
              <a:t>Image </a:t>
            </a:r>
            <a:r>
              <a:rPr lang="fr-FR" sz="1200" i="1" dirty="0" smtClean="0">
                <a:latin typeface="Comic Sans MS" panose="030F0702030302020204" pitchFamily="66" charset="0"/>
                <a:sym typeface="Wingdings" panose="05000000000000000000" pitchFamily="2" charset="2"/>
              </a:rPr>
              <a:t>  Créer/Modifier l’échelle</a:t>
            </a:r>
            <a:endParaRPr lang="fr-FR" sz="1200" i="1" dirty="0">
              <a:latin typeface="Comic Sans MS" panose="030F0702030302020204" pitchFamily="66" charset="0"/>
            </a:endParaRPr>
          </a:p>
        </p:txBody>
      </p:sp>
      <p:sp>
        <p:nvSpPr>
          <p:cNvPr id="13" name="ZoneTexte 12"/>
          <p:cNvSpPr txBox="1"/>
          <p:nvPr/>
        </p:nvSpPr>
        <p:spPr>
          <a:xfrm>
            <a:off x="212155" y="955676"/>
            <a:ext cx="3528392" cy="338554"/>
          </a:xfrm>
          <a:prstGeom prst="rect">
            <a:avLst/>
          </a:prstGeom>
          <a:noFill/>
        </p:spPr>
        <p:txBody>
          <a:bodyPr wrap="square" rtlCol="0">
            <a:spAutoFit/>
          </a:bodyPr>
          <a:lstStyle/>
          <a:p>
            <a:r>
              <a:rPr lang="fr-FR" sz="1600" dirty="0" smtClean="0">
                <a:solidFill>
                  <a:srgbClr val="FF0000"/>
                </a:solidFill>
                <a:latin typeface="Comic Sans MS" panose="030F0702030302020204" pitchFamily="66" charset="0"/>
              </a:rPr>
              <a:t>1 - Détermination de l’échelle</a:t>
            </a:r>
            <a:endParaRPr lang="fr-FR" sz="1600" dirty="0">
              <a:solidFill>
                <a:srgbClr val="FF0000"/>
              </a:solidFill>
              <a:latin typeface="Comic Sans MS" panose="030F0702030302020204" pitchFamily="66" charset="0"/>
            </a:endParaRPr>
          </a:p>
        </p:txBody>
      </p:sp>
      <p:sp>
        <p:nvSpPr>
          <p:cNvPr id="14" name="ZoneTexte 13"/>
          <p:cNvSpPr txBox="1"/>
          <p:nvPr/>
        </p:nvSpPr>
        <p:spPr>
          <a:xfrm>
            <a:off x="164729" y="1571446"/>
            <a:ext cx="3528392" cy="276999"/>
          </a:xfrm>
          <a:prstGeom prst="rect">
            <a:avLst/>
          </a:prstGeom>
          <a:noFill/>
        </p:spPr>
        <p:txBody>
          <a:bodyPr wrap="square" rtlCol="0">
            <a:spAutoFit/>
          </a:bodyPr>
          <a:lstStyle/>
          <a:p>
            <a:r>
              <a:rPr lang="fr-FR" sz="1200" i="1" dirty="0" smtClean="0">
                <a:latin typeface="Comic Sans MS" panose="030F0702030302020204" pitchFamily="66" charset="0"/>
              </a:rPr>
              <a:t>Echelle à définir</a:t>
            </a:r>
            <a:endParaRPr lang="fr-FR" sz="1200" i="1" dirty="0">
              <a:latin typeface="Comic Sans MS" panose="030F0702030302020204" pitchFamily="66" charset="0"/>
            </a:endParaRPr>
          </a:p>
        </p:txBody>
      </p:sp>
      <p:sp>
        <p:nvSpPr>
          <p:cNvPr id="15" name="ZoneTexte 14"/>
          <p:cNvSpPr txBox="1"/>
          <p:nvPr/>
        </p:nvSpPr>
        <p:spPr>
          <a:xfrm>
            <a:off x="5148064" y="1610161"/>
            <a:ext cx="3528392" cy="276999"/>
          </a:xfrm>
          <a:prstGeom prst="rect">
            <a:avLst/>
          </a:prstGeom>
          <a:noFill/>
        </p:spPr>
        <p:txBody>
          <a:bodyPr wrap="square" rtlCol="0">
            <a:spAutoFit/>
          </a:bodyPr>
          <a:lstStyle/>
          <a:p>
            <a:r>
              <a:rPr lang="fr-FR" sz="1200" i="1" dirty="0" smtClean="0">
                <a:latin typeface="Comic Sans MS" panose="030F0702030302020204" pitchFamily="66" charset="0"/>
              </a:rPr>
              <a:t>Echelle déjà mémorisée</a:t>
            </a:r>
            <a:endParaRPr lang="fr-FR" sz="1200" i="1" dirty="0">
              <a:latin typeface="Comic Sans MS" panose="030F0702030302020204" pitchFamily="66" charset="0"/>
            </a:endParaRPr>
          </a:p>
        </p:txBody>
      </p:sp>
      <p:cxnSp>
        <p:nvCxnSpPr>
          <p:cNvPr id="16" name="Connecteur droit 15"/>
          <p:cNvCxnSpPr/>
          <p:nvPr/>
        </p:nvCxnSpPr>
        <p:spPr>
          <a:xfrm>
            <a:off x="5940152" y="3731840"/>
            <a:ext cx="648072" cy="12093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214975" y="5167797"/>
            <a:ext cx="864096" cy="276999"/>
          </a:xfrm>
          <a:prstGeom prst="rect">
            <a:avLst/>
          </a:prstGeom>
          <a:noFill/>
        </p:spPr>
        <p:txBody>
          <a:bodyPr wrap="square" rtlCol="0">
            <a:spAutoFit/>
          </a:bodyPr>
          <a:lstStyle/>
          <a:p>
            <a:pPr algn="ctr"/>
            <a:r>
              <a:rPr lang="fr-FR" sz="1200" dirty="0" smtClean="0">
                <a:solidFill>
                  <a:schemeClr val="accent6"/>
                </a:solidFill>
                <a:latin typeface="Comic Sans MS" panose="030F0702030302020204" pitchFamily="66" charset="0"/>
              </a:rPr>
              <a:t>1,18 mm</a:t>
            </a:r>
            <a:endParaRPr lang="fr-FR" sz="1200" dirty="0">
              <a:solidFill>
                <a:schemeClr val="accent6"/>
              </a:solidFill>
              <a:latin typeface="Comic Sans MS" panose="030F0702030302020204" pitchFamily="66" charset="0"/>
            </a:endParaRPr>
          </a:p>
        </p:txBody>
      </p:sp>
      <p:sp>
        <p:nvSpPr>
          <p:cNvPr id="20" name="ZoneTexte 19"/>
          <p:cNvSpPr txBox="1"/>
          <p:nvPr/>
        </p:nvSpPr>
        <p:spPr>
          <a:xfrm>
            <a:off x="5508104" y="5517232"/>
            <a:ext cx="3528392" cy="276999"/>
          </a:xfrm>
          <a:prstGeom prst="rect">
            <a:avLst/>
          </a:prstGeom>
          <a:noFill/>
        </p:spPr>
        <p:txBody>
          <a:bodyPr wrap="square" rtlCol="0">
            <a:spAutoFit/>
          </a:bodyPr>
          <a:lstStyle/>
          <a:p>
            <a:r>
              <a:rPr lang="fr-FR" sz="1200" i="1" dirty="0" smtClean="0">
                <a:latin typeface="Comic Sans MS" panose="030F0702030302020204" pitchFamily="66" charset="0"/>
              </a:rPr>
              <a:t>La taille s’affiche en bas de l’écran</a:t>
            </a:r>
            <a:endParaRPr lang="fr-FR" sz="1200" i="1" dirty="0">
              <a:latin typeface="Comic Sans MS" panose="030F0702030302020204" pitchFamily="66" charset="0"/>
            </a:endParaRPr>
          </a:p>
        </p:txBody>
      </p:sp>
    </p:spTree>
    <p:extLst>
      <p:ext uri="{BB962C8B-B14F-4D97-AF65-F5344CB8AC3E}">
        <p14:creationId xmlns:p14="http://schemas.microsoft.com/office/powerpoint/2010/main" val="136868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2420888"/>
            <a:ext cx="8136904" cy="1569660"/>
          </a:xfrm>
          <a:prstGeom prst="rect">
            <a:avLst/>
          </a:prstGeom>
          <a:noFill/>
        </p:spPr>
        <p:txBody>
          <a:bodyPr wrap="square" rtlCol="0">
            <a:spAutoFit/>
          </a:bodyPr>
          <a:lstStyle/>
          <a:p>
            <a:r>
              <a:rPr lang="fr-FR" sz="2400" dirty="0" smtClean="0">
                <a:latin typeface="Comic Sans MS" pitchFamily="66" charset="0"/>
              </a:rPr>
              <a:t>LIBMOL</a:t>
            </a:r>
          </a:p>
          <a:p>
            <a:r>
              <a:rPr lang="fr-FR" sz="2400" dirty="0" smtClean="0">
                <a:latin typeface="Comic Sans MS" pitchFamily="66" charset="0"/>
              </a:rPr>
              <a:t>Utilisation en ligne: </a:t>
            </a:r>
            <a:r>
              <a:rPr lang="fr-FR" sz="2400" dirty="0" smtClean="0">
                <a:latin typeface="Comic Sans MS" pitchFamily="66" charset="0"/>
                <a:hlinkClick r:id="rId2"/>
              </a:rPr>
              <a:t>https://libmol.org/</a:t>
            </a:r>
            <a:endParaRPr lang="fr-FR" sz="2400" dirty="0" smtClean="0">
              <a:latin typeface="Comic Sans MS" pitchFamily="66" charset="0"/>
            </a:endParaRPr>
          </a:p>
          <a:p>
            <a:r>
              <a:rPr lang="fr-FR" sz="2400" dirty="0" smtClean="0">
                <a:latin typeface="Comic Sans MS" pitchFamily="66" charset="0"/>
              </a:rPr>
              <a:t>A télécharger sur: </a:t>
            </a:r>
            <a:r>
              <a:rPr lang="fr-FR" sz="2400" dirty="0" smtClean="0">
                <a:latin typeface="Comic Sans MS" pitchFamily="66" charset="0"/>
                <a:hlinkClick r:id="rId3"/>
              </a:rPr>
              <a:t>https://libmol.org/downloads/</a:t>
            </a:r>
            <a:endParaRPr lang="fr-FR" sz="2400" dirty="0" smtClean="0">
              <a:latin typeface="Comic Sans MS" pitchFamily="66" charset="0"/>
            </a:endParaRPr>
          </a:p>
          <a:p>
            <a:endParaRPr lang="fr-FR" sz="2400" dirty="0"/>
          </a:p>
        </p:txBody>
      </p:sp>
    </p:spTree>
    <p:extLst>
      <p:ext uri="{BB962C8B-B14F-4D97-AF65-F5344CB8AC3E}">
        <p14:creationId xmlns:p14="http://schemas.microsoft.com/office/powerpoint/2010/main" val="206118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DB9E0AB-775B-4BBE-A92F-006011D41D66}"/>
              </a:ext>
            </a:extLst>
          </p:cNvPr>
          <p:cNvSpPr>
            <a:spLocks noGrp="1"/>
          </p:cNvSpPr>
          <p:nvPr>
            <p:ph type="subTitle" idx="1"/>
          </p:nvPr>
        </p:nvSpPr>
        <p:spPr>
          <a:xfrm>
            <a:off x="223107" y="1683327"/>
            <a:ext cx="8670472" cy="4052456"/>
          </a:xfrm>
        </p:spPr>
        <p:txBody>
          <a:bodyPr>
            <a:normAutofit fontScale="47500" lnSpcReduction="20000"/>
          </a:bodyPr>
          <a:lstStyle/>
          <a:p>
            <a:r>
              <a:rPr lang="fr-FR" sz="2550" b="1" dirty="0"/>
              <a:t>Fiche technique</a:t>
            </a:r>
          </a:p>
          <a:p>
            <a:pPr algn="l">
              <a:lnSpc>
                <a:spcPct val="120000"/>
              </a:lnSpc>
              <a:spcBef>
                <a:spcPts val="0"/>
              </a:spcBef>
            </a:pPr>
            <a:r>
              <a:rPr lang="fr-FR" sz="2175" b="1" dirty="0"/>
              <a:t>1.</a:t>
            </a:r>
            <a:r>
              <a:rPr lang="fr-FR" sz="2175" dirty="0"/>
              <a:t> Observer à l’œil nu et mesurer </a:t>
            </a:r>
            <a:r>
              <a:rPr lang="fr-FR" sz="2175" b="1" u="sng" dirty="0"/>
              <a:t>avec une règle</a:t>
            </a:r>
            <a:r>
              <a:rPr lang="fr-FR" sz="2175" dirty="0"/>
              <a:t> la taille de l’</a:t>
            </a:r>
            <a:r>
              <a:rPr lang="fr-FR" sz="2175" b="1" dirty="0"/>
              <a:t>organisme</a:t>
            </a:r>
            <a:r>
              <a:rPr lang="fr-FR" sz="2175" dirty="0"/>
              <a:t>, puis celle de l’</a:t>
            </a:r>
            <a:r>
              <a:rPr lang="fr-FR" sz="2175" b="1" dirty="0"/>
              <a:t>organe</a:t>
            </a:r>
            <a:r>
              <a:rPr lang="fr-FR" sz="2175" dirty="0"/>
              <a:t> étudié.</a:t>
            </a:r>
          </a:p>
          <a:p>
            <a:pPr algn="l">
              <a:lnSpc>
                <a:spcPct val="120000"/>
              </a:lnSpc>
              <a:spcBef>
                <a:spcPts val="0"/>
              </a:spcBef>
            </a:pPr>
            <a:r>
              <a:rPr lang="fr-FR" i="1" dirty="0">
                <a:solidFill>
                  <a:srgbClr val="00B050"/>
                </a:solidFill>
              </a:rPr>
              <a:t>Si vous ne disposez pas de l’organisme entier, recherchez sur Internet des photographies d’un organisme de l’espèce, avec des objets autour vous servant de référence pour évaluer approximativement sa taille.</a:t>
            </a:r>
            <a:endParaRPr lang="fr-FR" dirty="0">
              <a:solidFill>
                <a:srgbClr val="00B050"/>
              </a:solidFill>
            </a:endParaRPr>
          </a:p>
          <a:p>
            <a:pPr algn="l">
              <a:lnSpc>
                <a:spcPct val="120000"/>
              </a:lnSpc>
              <a:spcBef>
                <a:spcPts val="0"/>
              </a:spcBef>
            </a:pPr>
            <a:r>
              <a:rPr lang="fr-FR" i="1" dirty="0">
                <a:solidFill>
                  <a:srgbClr val="00B050"/>
                </a:solidFill>
              </a:rPr>
              <a:t>Si vous disposez de l’organisme entier, vous pouvez réaliser une photographie avec votre téléphone et vous l’envoyer par mail pour la récupérer sur l’ordinateur ou chercher sur Internet une photographie de cet organisme et y reporter vos mesures.</a:t>
            </a:r>
            <a:endParaRPr lang="fr-FR" dirty="0">
              <a:solidFill>
                <a:srgbClr val="00B050"/>
              </a:solidFill>
            </a:endParaRPr>
          </a:p>
          <a:p>
            <a:pPr algn="l">
              <a:lnSpc>
                <a:spcPct val="120000"/>
              </a:lnSpc>
              <a:spcBef>
                <a:spcPts val="0"/>
              </a:spcBef>
            </a:pPr>
            <a:r>
              <a:rPr lang="fr-FR" dirty="0"/>
              <a:t> </a:t>
            </a:r>
          </a:p>
          <a:p>
            <a:pPr algn="l">
              <a:lnSpc>
                <a:spcPct val="120000"/>
              </a:lnSpc>
              <a:spcBef>
                <a:spcPts val="0"/>
              </a:spcBef>
            </a:pPr>
            <a:r>
              <a:rPr lang="fr-FR" sz="2175" b="1" dirty="0"/>
              <a:t>2.</a:t>
            </a:r>
            <a:r>
              <a:rPr lang="fr-FR" sz="2175" dirty="0"/>
              <a:t> Observer </a:t>
            </a:r>
            <a:r>
              <a:rPr lang="fr-FR" sz="2175" b="1" u="sng" dirty="0"/>
              <a:t>au microscope</a:t>
            </a:r>
            <a:r>
              <a:rPr lang="fr-FR" sz="2175" dirty="0"/>
              <a:t> </a:t>
            </a:r>
            <a:r>
              <a:rPr lang="fr-FR" sz="2175" dirty="0">
                <a:solidFill>
                  <a:srgbClr val="0070C0"/>
                </a:solidFill>
              </a:rPr>
              <a:t>(à l’objectif qui vous semble le plus approprié) </a:t>
            </a:r>
            <a:r>
              <a:rPr lang="fr-FR" sz="2175" dirty="0"/>
              <a:t>des </a:t>
            </a:r>
            <a:r>
              <a:rPr lang="fr-FR" sz="2175" b="1" dirty="0"/>
              <a:t>cellules </a:t>
            </a:r>
            <a:r>
              <a:rPr lang="fr-FR" sz="2175" dirty="0"/>
              <a:t>de l’organe étudié et </a:t>
            </a:r>
            <a:r>
              <a:rPr lang="fr-FR" sz="2175" dirty="0">
                <a:solidFill>
                  <a:srgbClr val="0070C0"/>
                </a:solidFill>
              </a:rPr>
              <a:t>en réaliser une photographie ou un dessin légendé(e)</a:t>
            </a:r>
            <a:r>
              <a:rPr lang="fr-FR" sz="2175" dirty="0"/>
              <a:t>. Afin d’évaluer la taille d’une cellule, observer au même objectif une </a:t>
            </a:r>
            <a:r>
              <a:rPr lang="fr-FR" sz="2175" b="1" u="sng" dirty="0"/>
              <a:t>lame Kova-slide</a:t>
            </a:r>
            <a:r>
              <a:rPr lang="fr-FR" sz="2175" dirty="0"/>
              <a:t> (que vous pouvez aussi photographier) afin de déterminer la largeur du champ d’observation en nombre de petits carrés (un petit carré = 0,33 mm de largeur, 3 petits carrés = 1 mm).</a:t>
            </a:r>
          </a:p>
          <a:p>
            <a:pPr algn="l">
              <a:lnSpc>
                <a:spcPct val="120000"/>
              </a:lnSpc>
              <a:spcBef>
                <a:spcPts val="0"/>
              </a:spcBef>
            </a:pPr>
            <a:r>
              <a:rPr lang="fr-FR" i="1" dirty="0">
                <a:solidFill>
                  <a:srgbClr val="00B050"/>
                </a:solidFill>
              </a:rPr>
              <a:t>Pensez à réaliser des photos ou dessins de vos observations pour les intégrer à votre compte-rendu.</a:t>
            </a:r>
            <a:endParaRPr lang="fr-FR" dirty="0">
              <a:solidFill>
                <a:srgbClr val="00B050"/>
              </a:solidFill>
            </a:endParaRPr>
          </a:p>
          <a:p>
            <a:pPr algn="l">
              <a:lnSpc>
                <a:spcPct val="120000"/>
              </a:lnSpc>
              <a:spcBef>
                <a:spcPts val="0"/>
              </a:spcBef>
            </a:pPr>
            <a:r>
              <a:rPr lang="fr-FR" i="1" dirty="0">
                <a:solidFill>
                  <a:srgbClr val="00B050"/>
                </a:solidFill>
              </a:rPr>
              <a:t>Facultatif : Utilisation de </a:t>
            </a:r>
            <a:r>
              <a:rPr lang="fr-FR" i="1" dirty="0" err="1">
                <a:solidFill>
                  <a:srgbClr val="00B050"/>
                </a:solidFill>
              </a:rPr>
              <a:t>Mesurim</a:t>
            </a:r>
            <a:r>
              <a:rPr lang="fr-FR" i="1" dirty="0">
                <a:solidFill>
                  <a:srgbClr val="00B050"/>
                </a:solidFill>
              </a:rPr>
              <a:t> (voir dans le menu "Image", "Créer/modifier échelle")</a:t>
            </a:r>
            <a:endParaRPr lang="fr-FR" dirty="0">
              <a:solidFill>
                <a:srgbClr val="00B050"/>
              </a:solidFill>
            </a:endParaRPr>
          </a:p>
          <a:p>
            <a:pPr algn="l">
              <a:lnSpc>
                <a:spcPct val="120000"/>
              </a:lnSpc>
              <a:spcBef>
                <a:spcPts val="0"/>
              </a:spcBef>
            </a:pPr>
            <a:r>
              <a:rPr lang="fr-FR" dirty="0"/>
              <a:t> </a:t>
            </a:r>
          </a:p>
          <a:p>
            <a:pPr algn="l">
              <a:lnSpc>
                <a:spcPct val="120000"/>
              </a:lnSpc>
              <a:spcBef>
                <a:spcPts val="0"/>
              </a:spcBef>
            </a:pPr>
            <a:r>
              <a:rPr lang="fr-FR" sz="2175" b="1" dirty="0"/>
              <a:t>3. </a:t>
            </a:r>
            <a:r>
              <a:rPr lang="fr-FR" sz="2175" dirty="0"/>
              <a:t>À l’aide de la fonctionnalité "distances" (icône à repérer) du </a:t>
            </a:r>
            <a:r>
              <a:rPr lang="fr-FR" sz="2175" b="1" u="sng" dirty="0"/>
              <a:t>logiciel </a:t>
            </a:r>
            <a:r>
              <a:rPr lang="fr-FR" sz="2175" b="1" u="sng" dirty="0" err="1"/>
              <a:t>Rastop</a:t>
            </a:r>
            <a:r>
              <a:rPr lang="fr-FR" sz="2175" dirty="0"/>
              <a:t>, évaluer la taille (largeur ou longueur) d’une (ou plusieurs) </a:t>
            </a:r>
            <a:r>
              <a:rPr lang="fr-FR" sz="2175" b="1" dirty="0"/>
              <a:t>molécules</a:t>
            </a:r>
            <a:r>
              <a:rPr lang="fr-FR" sz="2175" dirty="0"/>
              <a:t> présentes dans cette cellule. Un Å (Angström) = 10</a:t>
            </a:r>
            <a:r>
              <a:rPr lang="fr-FR" sz="2175" baseline="30000" dirty="0"/>
              <a:t>-10</a:t>
            </a:r>
            <a:r>
              <a:rPr lang="fr-FR" sz="2175" dirty="0"/>
              <a:t> m.   </a:t>
            </a:r>
          </a:p>
          <a:p>
            <a:pPr algn="l">
              <a:lnSpc>
                <a:spcPct val="120000"/>
              </a:lnSpc>
              <a:spcBef>
                <a:spcPts val="0"/>
              </a:spcBef>
            </a:pPr>
            <a:r>
              <a:rPr lang="fr-FR" i="1" dirty="0">
                <a:solidFill>
                  <a:srgbClr val="00B050"/>
                </a:solidFill>
              </a:rPr>
              <a:t>Fichiers des molécules disponibles dans le dossier Échanges/2</a:t>
            </a:r>
            <a:r>
              <a:rPr lang="fr-FR" i="1" baseline="30000" dirty="0">
                <a:solidFill>
                  <a:srgbClr val="00B050"/>
                </a:solidFill>
              </a:rPr>
              <a:t>nde</a:t>
            </a:r>
            <a:r>
              <a:rPr lang="fr-FR" i="1" dirty="0">
                <a:solidFill>
                  <a:srgbClr val="00B050"/>
                </a:solidFill>
              </a:rPr>
              <a:t>7/</a:t>
            </a:r>
            <a:r>
              <a:rPr lang="fr-FR" i="1" dirty="0" err="1">
                <a:solidFill>
                  <a:srgbClr val="00B050"/>
                </a:solidFill>
              </a:rPr>
              <a:t>Rastop</a:t>
            </a:r>
            <a:endParaRPr lang="fr-FR" dirty="0">
              <a:solidFill>
                <a:srgbClr val="00B050"/>
              </a:solidFill>
            </a:endParaRPr>
          </a:p>
          <a:p>
            <a:pPr algn="l">
              <a:lnSpc>
                <a:spcPct val="120000"/>
              </a:lnSpc>
              <a:spcBef>
                <a:spcPts val="0"/>
              </a:spcBef>
            </a:pPr>
            <a:r>
              <a:rPr lang="fr-FR" i="1" dirty="0">
                <a:solidFill>
                  <a:srgbClr val="00B050"/>
                </a:solidFill>
              </a:rPr>
              <a:t>Pensez à réaliser des copies d’écran ou des schémas pour les intégrer à votre compte-rendu.</a:t>
            </a:r>
          </a:p>
          <a:p>
            <a:pPr algn="l">
              <a:lnSpc>
                <a:spcPct val="120000"/>
              </a:lnSpc>
              <a:spcBef>
                <a:spcPts val="0"/>
              </a:spcBef>
            </a:pPr>
            <a:endParaRPr lang="fr-FR" i="1" dirty="0">
              <a:solidFill>
                <a:srgbClr val="00B050"/>
              </a:solidFill>
            </a:endParaRPr>
          </a:p>
          <a:p>
            <a:pPr algn="l"/>
            <a:endParaRPr lang="fr-FR" dirty="0"/>
          </a:p>
        </p:txBody>
      </p:sp>
      <p:sp>
        <p:nvSpPr>
          <p:cNvPr id="4" name="ZoneTexte 3"/>
          <p:cNvSpPr txBox="1"/>
          <p:nvPr/>
        </p:nvSpPr>
        <p:spPr>
          <a:xfrm>
            <a:off x="753565" y="1047678"/>
            <a:ext cx="6081056" cy="507831"/>
          </a:xfrm>
          <a:prstGeom prst="rect">
            <a:avLst/>
          </a:prstGeom>
          <a:noFill/>
          <a:ln>
            <a:solidFill>
              <a:schemeClr val="accent1"/>
            </a:solidFill>
          </a:ln>
        </p:spPr>
        <p:txBody>
          <a:bodyPr wrap="square" rtlCol="0">
            <a:spAutoFit/>
          </a:bodyPr>
          <a:lstStyle/>
          <a:p>
            <a:r>
              <a:rPr lang="fr-FR" sz="1350" b="1" u="sng" dirty="0"/>
              <a:t>2</a:t>
            </a:r>
            <a:r>
              <a:rPr lang="fr-FR" sz="1350" b="1" u="sng" baseline="30000" dirty="0"/>
              <a:t>ème</a:t>
            </a:r>
            <a:r>
              <a:rPr lang="fr-FR" sz="1350" b="1" u="sng" dirty="0"/>
              <a:t>  proposition : plusieurs objets d’étude (9 exemples)</a:t>
            </a:r>
          </a:p>
          <a:p>
            <a:r>
              <a:rPr lang="fr-FR" sz="1350" b="1" dirty="0"/>
              <a:t>Les différents niveaux d’organisation du vivant – </a:t>
            </a:r>
            <a:r>
              <a:rPr lang="fr-FR" sz="1350" b="1" i="1" dirty="0"/>
              <a:t>TP mosaïque </a:t>
            </a:r>
            <a:r>
              <a:rPr lang="fr-FR" sz="1350" b="1" dirty="0"/>
              <a:t>) </a:t>
            </a:r>
          </a:p>
        </p:txBody>
      </p:sp>
    </p:spTree>
    <p:extLst>
      <p:ext uri="{BB962C8B-B14F-4D97-AF65-F5344CB8AC3E}">
        <p14:creationId xmlns:p14="http://schemas.microsoft.com/office/powerpoint/2010/main" val="411527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862599" y="1436728"/>
            <a:ext cx="3974523" cy="507831"/>
          </a:xfrm>
          <a:prstGeom prst="rect">
            <a:avLst/>
          </a:prstGeom>
          <a:noFill/>
        </p:spPr>
        <p:txBody>
          <a:bodyPr wrap="square" rtlCol="0">
            <a:spAutoFit/>
          </a:bodyPr>
          <a:lstStyle/>
          <a:p>
            <a:r>
              <a:rPr lang="fr-FR" sz="1350" dirty="0">
                <a:solidFill>
                  <a:srgbClr val="FF0000"/>
                </a:solidFill>
              </a:rPr>
              <a:t>=&gt;Mise en évidence du </a:t>
            </a:r>
            <a:r>
              <a:rPr lang="fr-FR" sz="1350" b="1" u="sng" dirty="0">
                <a:solidFill>
                  <a:srgbClr val="FF0000"/>
                </a:solidFill>
              </a:rPr>
              <a:t>métabolisme respiratoire du tubercule </a:t>
            </a:r>
            <a:r>
              <a:rPr lang="fr-FR" sz="1350" dirty="0">
                <a:solidFill>
                  <a:srgbClr val="FF0000"/>
                </a:solidFill>
              </a:rPr>
              <a:t>(mais aussi des feuilles à l’obscurité)</a:t>
            </a:r>
          </a:p>
        </p:txBody>
      </p:sp>
      <p:sp>
        <p:nvSpPr>
          <p:cNvPr id="6" name="ZoneTexte 5"/>
          <p:cNvSpPr txBox="1"/>
          <p:nvPr/>
        </p:nvSpPr>
        <p:spPr>
          <a:xfrm>
            <a:off x="4951237" y="2094601"/>
            <a:ext cx="4046704" cy="577081"/>
          </a:xfrm>
          <a:prstGeom prst="rect">
            <a:avLst/>
          </a:prstGeom>
          <a:noFill/>
        </p:spPr>
        <p:txBody>
          <a:bodyPr wrap="square" rtlCol="0">
            <a:spAutoFit/>
          </a:bodyPr>
          <a:lstStyle/>
          <a:p>
            <a:r>
              <a:rPr lang="fr-FR" sz="1050" dirty="0"/>
              <a:t>En attentant : possibilité d’observer d</a:t>
            </a:r>
            <a:r>
              <a:rPr lang="fr-FR" sz="1050" b="1" dirty="0"/>
              <a:t>es protoplastes </a:t>
            </a:r>
            <a:r>
              <a:rPr lang="fr-FR" sz="1050" dirty="0"/>
              <a:t>déjà préparés culture-protoplastes ou une photo  pour montrer l’importante de la paroi et de la matrice extracellulaire.</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1237" y="2835223"/>
            <a:ext cx="3823886" cy="2703488"/>
          </a:xfrm>
          <a:prstGeom prst="rect">
            <a:avLst/>
          </a:prstGeom>
        </p:spPr>
      </p:pic>
      <p:pic>
        <p:nvPicPr>
          <p:cNvPr id="2" name="Image 1" descr="20190520_132623_1558372537147.jp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124304" y="2490030"/>
            <a:ext cx="2870599" cy="1614712"/>
          </a:xfrm>
          <a:prstGeom prst="rect">
            <a:avLst/>
          </a:prstGeom>
        </p:spPr>
      </p:pic>
      <p:sp>
        <p:nvSpPr>
          <p:cNvPr id="3" name="ZoneTexte 2"/>
          <p:cNvSpPr txBox="1"/>
          <p:nvPr/>
        </p:nvSpPr>
        <p:spPr>
          <a:xfrm>
            <a:off x="504720" y="1581857"/>
            <a:ext cx="1042006" cy="300082"/>
          </a:xfrm>
          <a:prstGeom prst="rect">
            <a:avLst/>
          </a:prstGeom>
          <a:noFill/>
        </p:spPr>
        <p:txBody>
          <a:bodyPr wrap="square" rtlCol="0">
            <a:spAutoFit/>
          </a:bodyPr>
          <a:lstStyle/>
          <a:p>
            <a:r>
              <a:rPr lang="fr-FR" sz="1350" dirty="0"/>
              <a:t>Photos NB</a:t>
            </a:r>
          </a:p>
        </p:txBody>
      </p:sp>
      <p:pic>
        <p:nvPicPr>
          <p:cNvPr id="7" name="Image 6" descr="Capture d’écran 2019-05-20 à 19.22.2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2199" y="1557434"/>
            <a:ext cx="1964153" cy="1628333"/>
          </a:xfrm>
          <a:prstGeom prst="rect">
            <a:avLst/>
          </a:prstGeom>
        </p:spPr>
      </p:pic>
      <p:sp>
        <p:nvSpPr>
          <p:cNvPr id="8" name="ZoneTexte 7"/>
          <p:cNvSpPr txBox="1"/>
          <p:nvPr/>
        </p:nvSpPr>
        <p:spPr>
          <a:xfrm>
            <a:off x="421259" y="5276703"/>
            <a:ext cx="3307829" cy="300082"/>
          </a:xfrm>
          <a:prstGeom prst="rect">
            <a:avLst/>
          </a:prstGeom>
          <a:noFill/>
        </p:spPr>
        <p:txBody>
          <a:bodyPr wrap="none" rtlCol="0">
            <a:spAutoFit/>
          </a:bodyPr>
          <a:lstStyle/>
          <a:p>
            <a:r>
              <a:rPr lang="fr-FR" sz="1350" dirty="0"/>
              <a:t>Montage avec tubercule de pomme de Terre</a:t>
            </a:r>
          </a:p>
        </p:txBody>
      </p:sp>
      <p:sp>
        <p:nvSpPr>
          <p:cNvPr id="10" name="ZoneTexte 9"/>
          <p:cNvSpPr txBox="1"/>
          <p:nvPr/>
        </p:nvSpPr>
        <p:spPr>
          <a:xfrm>
            <a:off x="3410939" y="2965943"/>
            <a:ext cx="989373" cy="253916"/>
          </a:xfrm>
          <a:prstGeom prst="rect">
            <a:avLst/>
          </a:prstGeom>
          <a:noFill/>
        </p:spPr>
        <p:txBody>
          <a:bodyPr wrap="none" rtlCol="0">
            <a:spAutoFit/>
          </a:bodyPr>
          <a:lstStyle/>
          <a:p>
            <a:r>
              <a:rPr lang="fr-FR" sz="1050" dirty="0"/>
              <a:t>Au bout  6 min</a:t>
            </a:r>
          </a:p>
        </p:txBody>
      </p:sp>
      <p:pic>
        <p:nvPicPr>
          <p:cNvPr id="11" name="Image 10" descr="Capture d’écran 2019-05-20 à 19.23.5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44589" y="3487901"/>
            <a:ext cx="1935088" cy="1765851"/>
          </a:xfrm>
          <a:prstGeom prst="rect">
            <a:avLst/>
          </a:prstGeom>
        </p:spPr>
      </p:pic>
      <p:sp>
        <p:nvSpPr>
          <p:cNvPr id="12" name="ZoneTexte 11"/>
          <p:cNvSpPr txBox="1"/>
          <p:nvPr/>
        </p:nvSpPr>
        <p:spPr>
          <a:xfrm>
            <a:off x="3427221" y="5050210"/>
            <a:ext cx="1221098" cy="230832"/>
          </a:xfrm>
          <a:prstGeom prst="rect">
            <a:avLst/>
          </a:prstGeom>
          <a:noFill/>
        </p:spPr>
        <p:txBody>
          <a:bodyPr wrap="square" rtlCol="0">
            <a:spAutoFit/>
          </a:bodyPr>
          <a:lstStyle/>
          <a:p>
            <a:r>
              <a:rPr lang="fr-FR" sz="900" dirty="0"/>
              <a:t>Au bout de 30 min</a:t>
            </a:r>
          </a:p>
        </p:txBody>
      </p:sp>
      <p:sp>
        <p:nvSpPr>
          <p:cNvPr id="13" name="ZoneTexte 12"/>
          <p:cNvSpPr txBox="1"/>
          <p:nvPr/>
        </p:nvSpPr>
        <p:spPr>
          <a:xfrm>
            <a:off x="1845451" y="1062925"/>
            <a:ext cx="6081056" cy="300082"/>
          </a:xfrm>
          <a:prstGeom prst="rect">
            <a:avLst/>
          </a:prstGeom>
          <a:noFill/>
          <a:ln>
            <a:solidFill>
              <a:schemeClr val="accent1"/>
            </a:solidFill>
          </a:ln>
        </p:spPr>
        <p:txBody>
          <a:bodyPr wrap="square" rtlCol="0">
            <a:spAutoFit/>
          </a:bodyPr>
          <a:lstStyle/>
          <a:p>
            <a:r>
              <a:rPr lang="fr-FR" sz="1350" b="1" dirty="0"/>
              <a:t>Comparaison du </a:t>
            </a:r>
            <a:r>
              <a:rPr lang="fr-FR" sz="1350" b="1" u="sng" dirty="0"/>
              <a:t>métabolisme </a:t>
            </a:r>
            <a:r>
              <a:rPr lang="fr-FR" sz="1350" b="1" dirty="0"/>
              <a:t>du tubercule et d’une feuille – </a:t>
            </a:r>
            <a:r>
              <a:rPr lang="fr-FR" sz="1350" b="1" i="1" dirty="0"/>
              <a:t>TP mosaïque </a:t>
            </a:r>
            <a:r>
              <a:rPr lang="fr-FR" sz="1350" b="1" dirty="0"/>
              <a:t>) </a:t>
            </a:r>
          </a:p>
        </p:txBody>
      </p:sp>
    </p:spTree>
    <p:extLst>
      <p:ext uri="{BB962C8B-B14F-4D97-AF65-F5344CB8AC3E}">
        <p14:creationId xmlns:p14="http://schemas.microsoft.com/office/powerpoint/2010/main" val="20149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4941</Words>
  <Application>Microsoft Office PowerPoint</Application>
  <PresentationFormat>Affichage à l'écran (4:3)</PresentationFormat>
  <Paragraphs>688</Paragraphs>
  <Slides>35</Slides>
  <Notes>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35</vt:i4>
      </vt:variant>
    </vt:vector>
  </HeadingPairs>
  <TitlesOfParts>
    <vt:vector size="46" baseType="lpstr">
      <vt:lpstr>MS Mincho</vt:lpstr>
      <vt:lpstr>ＭＳ Ｐゴシック</vt:lpstr>
      <vt:lpstr>Arial</vt:lpstr>
      <vt:lpstr>Calibri</vt:lpstr>
      <vt:lpstr>Calibri Light</vt:lpstr>
      <vt:lpstr>Comic Sans MS</vt:lpstr>
      <vt:lpstr>Times New Roman</vt:lpstr>
      <vt:lpstr>Wingdings</vt:lpstr>
      <vt:lpstr>Wingdings 3</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Mireille GOURIER</dc:creator>
  <cp:lastModifiedBy>jean-marc SIMON</cp:lastModifiedBy>
  <cp:revision>83</cp:revision>
  <dcterms:created xsi:type="dcterms:W3CDTF">2019-05-25T17:33:43Z</dcterms:created>
  <dcterms:modified xsi:type="dcterms:W3CDTF">2019-09-15T18:24:29Z</dcterms:modified>
</cp:coreProperties>
</file>