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87" r:id="rId12"/>
    <p:sldId id="266" r:id="rId13"/>
    <p:sldId id="291" r:id="rId14"/>
    <p:sldId id="292" r:id="rId15"/>
    <p:sldId id="267" r:id="rId16"/>
    <p:sldId id="268" r:id="rId17"/>
    <p:sldId id="269" r:id="rId18"/>
    <p:sldId id="270" r:id="rId19"/>
    <p:sldId id="271" r:id="rId20"/>
    <p:sldId id="272" r:id="rId21"/>
    <p:sldId id="273" r:id="rId22"/>
    <p:sldId id="274" r:id="rId23"/>
    <p:sldId id="275" r:id="rId24"/>
    <p:sldId id="276" r:id="rId25"/>
    <p:sldId id="277" r:id="rId26"/>
    <p:sldId id="290" r:id="rId27"/>
    <p:sldId id="293" r:id="rId28"/>
    <p:sldId id="285" r:id="rId29"/>
    <p:sldId id="278" r:id="rId30"/>
    <p:sldId id="279" r:id="rId31"/>
    <p:sldId id="280" r:id="rId32"/>
    <p:sldId id="281" r:id="rId33"/>
    <p:sldId id="282" r:id="rId34"/>
    <p:sldId id="283" r:id="rId35"/>
    <p:sldId id="284" r:id="rId36"/>
    <p:sldId id="288"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36E8C6-3B14-4997-A4EF-8CEA618EC0B5}">
  <a:tblStyle styleId="{EA36E8C6-3B14-4997-A4EF-8CEA618EC0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50" y="1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9ee3680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9ee36806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59ee36806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7773f4ca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7773f4ca9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57773f4ca9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7773f4ca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7773f4ca9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57773f4ca9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7773f4ca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7773f4ca9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57773f4ca9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7773f4c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7773f4c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57773f4c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7773f4ca9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7773f4ca9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57773f4ca9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76c2d93c9_3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76c2d93c9_3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576c2d93c9_3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7773f4ca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7773f4ca9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57773f4ca9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7773f4ca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7773f4ca9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57773f4ca9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9faa011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9faa0113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59faa0113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30</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9faa0113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9faa0113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59faa0113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31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73bf3735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73bf3735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573bf3735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33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9faa0113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9faa01132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59faa01132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34</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76c2d93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76c2d93c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576c2d93c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76c2d93c9_3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76c2d93c9_3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576c2d93c9_3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76c2d93c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76c2d93c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76c2d93c9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76c2d93c9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76c2d93c9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576c2d93c9_1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pPr marL="0" lvl="0" indent="0" algn="r" rtl="0">
                <a:spcBef>
                  <a:spcPts val="0"/>
                </a:spcBef>
                <a:spcAft>
                  <a:spcPts val="0"/>
                </a:spcAft>
                <a:buClr>
                  <a:srgbClr val="000000"/>
                </a:buClr>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eseau-canope.fr/corpus/video/le-fonctionnement-du-testicule-42.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realitesbiomedicales.blog.lemonde.fr/2018/10/27/ces-bacteries-intestinales-qui-modulent-la-marche-de-la-drosophile/?fbclid=IwAR0Z2I3g1FyfXM_w5lMSM3t_rcgFXgyuwYTYAB3jAIXLLG0YWO6mEBf6pqE" TargetMode="External"/><Relationship Id="rId5" Type="http://schemas.openxmlformats.org/officeDocument/2006/relationships/hyperlink" Target="https://insb.cnrs.fr/fr/cnrsinfo/la-drosophile-cultive-la-symbiose-avec-ses-amis-bacteriens-qui-le-lui-rendent-bien" TargetMode="External"/><Relationship Id="rId4" Type="http://schemas.openxmlformats.org/officeDocument/2006/relationships/hyperlink" Target="https://www.nature.com/articles/s41586-018-0634-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monde.fr/sciences/article/2018/12/10/en-inde-la-recette-parfaite-pour-faire-emerger-des-superbacteries_5395474_1650684.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lemonde.fr/sciences/article/2018/12/10/les-usines-d-antibiotiques-indiennes-sont-des-fabriques-d-antibioresistance_5395476_1650684.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26xiGxTAubI"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7" Type="http://schemas.openxmlformats.org/officeDocument/2006/relationships/hyperlink" Target="http://svt-egalite.fr/index.php/accueil/presenta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lecrips-idf.net/miscellaneous/animatheque-qui-est-ce.htm" TargetMode="External"/><Relationship Id="rId5" Type="http://schemas.openxmlformats.org/officeDocument/2006/relationships/hyperlink" Target="https://matilda.education/app/course/index.php?tagid=3" TargetMode="External"/><Relationship Id="rId4" Type="http://schemas.openxmlformats.org/officeDocument/2006/relationships/hyperlink" Target="http://www.onsexprime.fr/?gclid=CjwKCAjw_YPnBRBREiwAIP6TJ3-51NA_MPgE31b0BE2iwTXQmyRPUbx9bWllzzxxprMQAxOIY5w5gxoC5YwQAvD_Bw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inserm.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0" y="0"/>
            <a:ext cx="2324576" cy="64633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i="0" u="none" strike="noStrike" cap="none">
                <a:solidFill>
                  <a:schemeClr val="lt1"/>
                </a:solidFill>
                <a:latin typeface="Calibri"/>
                <a:ea typeface="Calibri"/>
                <a:cs typeface="Calibri"/>
                <a:sym typeface="Calibri"/>
              </a:rPr>
              <a:t>Classe de 2</a:t>
            </a:r>
            <a:r>
              <a:rPr lang="fr-FR" sz="1200" b="1" i="0" u="none" strike="noStrike" cap="none" baseline="30000">
                <a:solidFill>
                  <a:schemeClr val="lt1"/>
                </a:solidFill>
                <a:latin typeface="Calibri"/>
                <a:ea typeface="Calibri"/>
                <a:cs typeface="Calibri"/>
                <a:sym typeface="Calibri"/>
              </a:rPr>
              <a:t>nde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THEMATIQUE :</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89" name="Google Shape;89;p13"/>
          <p:cNvSpPr txBox="1"/>
          <p:nvPr/>
        </p:nvSpPr>
        <p:spPr>
          <a:xfrm>
            <a:off x="5290456" y="204302"/>
            <a:ext cx="6538687"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Corps humain : de la fécondation à la puberté</a:t>
            </a:r>
            <a:endParaRPr sz="1800" b="1">
              <a:solidFill>
                <a:schemeClr val="lt1"/>
              </a:solidFill>
              <a:latin typeface="Calibri"/>
              <a:ea typeface="Calibri"/>
              <a:cs typeface="Calibri"/>
              <a:sym typeface="Calibri"/>
            </a:endParaRPr>
          </a:p>
        </p:txBody>
      </p:sp>
      <p:sp>
        <p:nvSpPr>
          <p:cNvPr id="90" name="Google Shape;90;p13"/>
          <p:cNvSpPr txBox="1"/>
          <p:nvPr/>
        </p:nvSpPr>
        <p:spPr>
          <a:xfrm>
            <a:off x="2495600" y="0"/>
            <a:ext cx="2694190" cy="46166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dirty="0">
                <a:solidFill>
                  <a:schemeClr val="lt1"/>
                </a:solidFill>
                <a:latin typeface="Calibri"/>
                <a:ea typeface="Calibri"/>
                <a:cs typeface="Calibri"/>
                <a:sym typeface="Calibri"/>
              </a:rPr>
              <a:t>Thème : 5S</a:t>
            </a:r>
            <a:endParaRPr sz="1200" b="1" dirty="0">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dirty="0">
                <a:solidFill>
                  <a:schemeClr val="lt1"/>
                </a:solidFill>
                <a:latin typeface="Calibri"/>
                <a:ea typeface="Calibri"/>
                <a:cs typeface="Calibri"/>
                <a:sym typeface="Calibri"/>
              </a:rPr>
              <a:t>Procréation et sexualité humaine</a:t>
            </a:r>
            <a:endParaRPr dirty="0"/>
          </a:p>
        </p:txBody>
      </p:sp>
      <p:sp>
        <p:nvSpPr>
          <p:cNvPr id="91" name="Google Shape;91;p13"/>
          <p:cNvSpPr txBox="1"/>
          <p:nvPr/>
        </p:nvSpPr>
        <p:spPr>
          <a:xfrm>
            <a:off x="5290457" y="936498"/>
            <a:ext cx="6538686" cy="1600438"/>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a:solidFill>
                  <a:schemeClr val="dk1"/>
                </a:solidFill>
                <a:latin typeface="Calibri"/>
                <a:ea typeface="Calibri"/>
                <a:cs typeface="Calibri"/>
                <a:sym typeface="Calibri"/>
              </a:rPr>
              <a:t>Objectifs</a:t>
            </a:r>
            <a:r>
              <a:rPr lang="fr-FR" sz="1400" b="1">
                <a:solidFill>
                  <a:srgbClr val="FF0000"/>
                </a:solidFill>
                <a:latin typeface="Calibri"/>
                <a:ea typeface="Calibri"/>
                <a:cs typeface="Calibri"/>
                <a:sym typeface="Calibri"/>
              </a:rPr>
              <a:t> </a:t>
            </a:r>
            <a:r>
              <a:rPr lang="fr-FR" sz="1400" b="1">
                <a:solidFill>
                  <a:schemeClr val="dk1"/>
                </a:solidFill>
                <a:latin typeface="Calibri"/>
                <a:ea typeface="Calibri"/>
                <a:cs typeface="Calibri"/>
                <a:sym typeface="Calibri"/>
              </a:rPr>
              <a:t>du programme :</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Les élèves apprennent :</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que dans le champ biologique, </a:t>
            </a:r>
            <a:r>
              <a:rPr lang="fr-FR" sz="1400" b="1">
                <a:solidFill>
                  <a:schemeClr val="dk1"/>
                </a:solidFill>
                <a:latin typeface="Calibri"/>
                <a:ea typeface="Calibri"/>
                <a:cs typeface="Calibri"/>
                <a:sym typeface="Calibri"/>
              </a:rPr>
              <a:t>l’identité sexuée</a:t>
            </a:r>
            <a:r>
              <a:rPr lang="fr-FR" sz="1400">
                <a:solidFill>
                  <a:schemeClr val="dk1"/>
                </a:solidFill>
                <a:latin typeface="Calibri"/>
                <a:ea typeface="Calibri"/>
                <a:cs typeface="Calibri"/>
                <a:sym typeface="Calibri"/>
              </a:rPr>
              <a:t> est fondée sur le </a:t>
            </a:r>
            <a:r>
              <a:rPr lang="fr-FR" sz="1400" b="1">
                <a:solidFill>
                  <a:schemeClr val="dk1"/>
                </a:solidFill>
                <a:latin typeface="Calibri"/>
                <a:ea typeface="Calibri"/>
                <a:cs typeface="Calibri"/>
                <a:sym typeface="Calibri"/>
              </a:rPr>
              <a:t>sexe chromosomique et génétique</a:t>
            </a:r>
            <a:r>
              <a:rPr lang="fr-FR" sz="1400">
                <a:solidFill>
                  <a:schemeClr val="dk1"/>
                </a:solidFill>
                <a:latin typeface="Calibri"/>
                <a:ea typeface="Calibri"/>
                <a:cs typeface="Calibri"/>
                <a:sym typeface="Calibri"/>
              </a:rPr>
              <a:t> qui induit les caractéristiques sexuelles </a:t>
            </a:r>
            <a:r>
              <a:rPr lang="fr-FR" sz="1400" b="1">
                <a:solidFill>
                  <a:schemeClr val="dk1"/>
                </a:solidFill>
                <a:latin typeface="Calibri"/>
                <a:ea typeface="Calibri"/>
                <a:cs typeface="Calibri"/>
                <a:sym typeface="Calibri"/>
              </a:rPr>
              <a:t>anatomiques</a:t>
            </a:r>
            <a:r>
              <a:rPr lang="fr-FR" sz="1400">
                <a:solidFill>
                  <a:schemeClr val="dk1"/>
                </a:solidFill>
                <a:latin typeface="Calibri"/>
                <a:ea typeface="Calibri"/>
                <a:cs typeface="Calibri"/>
                <a:sym typeface="Calibri"/>
              </a:rPr>
              <a:t> et </a:t>
            </a:r>
            <a:r>
              <a:rPr lang="fr-FR" sz="1400" b="1">
                <a:solidFill>
                  <a:schemeClr val="dk1"/>
                </a:solidFill>
                <a:latin typeface="Calibri"/>
                <a:ea typeface="Calibri"/>
                <a:cs typeface="Calibri"/>
                <a:sym typeface="Calibri"/>
              </a:rPr>
              <a:t>physiologiques</a:t>
            </a:r>
            <a:r>
              <a:rPr lang="fr-FR" sz="1400">
                <a:solidFill>
                  <a:schemeClr val="dk1"/>
                </a:solidFill>
                <a:latin typeface="Calibri"/>
                <a:ea typeface="Calibri"/>
                <a:cs typeface="Calibri"/>
                <a:sym typeface="Calibri"/>
              </a:rPr>
              <a:t> de la personne</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que la mise en place de </a:t>
            </a:r>
            <a:r>
              <a:rPr lang="fr-FR" sz="1400" b="1">
                <a:solidFill>
                  <a:schemeClr val="dk1"/>
                </a:solidFill>
                <a:latin typeface="Calibri"/>
                <a:ea typeface="Calibri"/>
                <a:cs typeface="Calibri"/>
                <a:sym typeface="Calibri"/>
              </a:rPr>
              <a:t>l’organisation</a:t>
            </a:r>
            <a:r>
              <a:rPr lang="fr-FR" sz="1400">
                <a:solidFill>
                  <a:schemeClr val="dk1"/>
                </a:solidFill>
                <a:latin typeface="Calibri"/>
                <a:ea typeface="Calibri"/>
                <a:cs typeface="Calibri"/>
                <a:sym typeface="Calibri"/>
              </a:rPr>
              <a:t> et de la </a:t>
            </a:r>
            <a:r>
              <a:rPr lang="fr-FR" sz="1400" b="1">
                <a:solidFill>
                  <a:schemeClr val="dk1"/>
                </a:solidFill>
                <a:latin typeface="Calibri"/>
                <a:ea typeface="Calibri"/>
                <a:cs typeface="Calibri"/>
                <a:sym typeface="Calibri"/>
              </a:rPr>
              <a:t>fonctionnalité</a:t>
            </a:r>
            <a:r>
              <a:rPr lang="fr-FR" sz="1400">
                <a:solidFill>
                  <a:schemeClr val="dk1"/>
                </a:solidFill>
                <a:latin typeface="Calibri"/>
                <a:ea typeface="Calibri"/>
                <a:cs typeface="Calibri"/>
                <a:sym typeface="Calibri"/>
              </a:rPr>
              <a:t> des </a:t>
            </a:r>
            <a:r>
              <a:rPr lang="fr-FR" sz="1400" b="1">
                <a:solidFill>
                  <a:schemeClr val="dk1"/>
                </a:solidFill>
                <a:latin typeface="Calibri"/>
                <a:ea typeface="Calibri"/>
                <a:cs typeface="Calibri"/>
                <a:sym typeface="Calibri"/>
              </a:rPr>
              <a:t>appareils sexuels </a:t>
            </a:r>
            <a:r>
              <a:rPr lang="fr-FR" sz="1400">
                <a:solidFill>
                  <a:schemeClr val="dk1"/>
                </a:solidFill>
                <a:latin typeface="Calibri"/>
                <a:ea typeface="Calibri"/>
                <a:cs typeface="Calibri"/>
                <a:sym typeface="Calibri"/>
              </a:rPr>
              <a:t>se réalise sur une longue période qui va </a:t>
            </a:r>
            <a:r>
              <a:rPr lang="fr-FR" sz="1400" b="1">
                <a:solidFill>
                  <a:schemeClr val="dk1"/>
                </a:solidFill>
                <a:latin typeface="Calibri"/>
                <a:ea typeface="Calibri"/>
                <a:cs typeface="Calibri"/>
                <a:sym typeface="Calibri"/>
              </a:rPr>
              <a:t>de la fécondation à la puberté</a:t>
            </a:r>
            <a:r>
              <a:rPr lang="fr-FR"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92" name="Google Shape;92;p13"/>
          <p:cNvSpPr txBox="1"/>
          <p:nvPr/>
        </p:nvSpPr>
        <p:spPr>
          <a:xfrm>
            <a:off x="191344" y="692696"/>
            <a:ext cx="5018766" cy="2462213"/>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u="sng" dirty="0">
                <a:solidFill>
                  <a:schemeClr val="hlink"/>
                </a:solidFill>
                <a:latin typeface="Calibri"/>
                <a:ea typeface="Calibri"/>
                <a:cs typeface="Calibri"/>
                <a:sym typeface="Calibri"/>
                <a:hlinkClick r:id="rId3"/>
              </a:rPr>
              <a:t>Vu au collège</a:t>
            </a:r>
            <a:endParaRPr sz="14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fr-FR" sz="1400" b="1" dirty="0">
                <a:solidFill>
                  <a:srgbClr val="0070C0"/>
                </a:solidFill>
                <a:latin typeface="Calibri"/>
                <a:ea typeface="Calibri"/>
                <a:cs typeface="Calibri"/>
                <a:sym typeface="Calibri"/>
              </a:rPr>
              <a:t>Cycle 3 : </a:t>
            </a:r>
            <a:endParaRPr sz="14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fr-FR" sz="1400" dirty="0">
                <a:solidFill>
                  <a:srgbClr val="0070C0"/>
                </a:solidFill>
                <a:latin typeface="Calibri"/>
                <a:ea typeface="Calibri"/>
                <a:cs typeface="Calibri"/>
                <a:sym typeface="Calibri"/>
              </a:rPr>
              <a:t>- Décrire comment les êtres vivants se développent et deviennent aptes à se reproduire</a:t>
            </a:r>
            <a:endParaRPr dirty="0"/>
          </a:p>
          <a:p>
            <a:pPr marL="0" marR="0" lvl="0" indent="0" algn="l" rtl="0">
              <a:spcBef>
                <a:spcPts val="0"/>
              </a:spcBef>
              <a:spcAft>
                <a:spcPts val="0"/>
              </a:spcAft>
              <a:buNone/>
            </a:pPr>
            <a:r>
              <a:rPr lang="fr-FR" sz="1400" dirty="0">
                <a:solidFill>
                  <a:srgbClr val="0070C0"/>
                </a:solidFill>
                <a:latin typeface="Calibri"/>
                <a:ea typeface="Calibri"/>
                <a:cs typeface="Calibri"/>
                <a:sym typeface="Calibri"/>
              </a:rPr>
              <a:t>- Décrire et identifier les changements du corps au moment de la puberté.</a:t>
            </a:r>
            <a:endParaRPr dirty="0"/>
          </a:p>
          <a:p>
            <a:pPr marL="0" marR="0" lvl="0" indent="0" algn="l" rtl="0">
              <a:spcBef>
                <a:spcPts val="0"/>
              </a:spcBef>
              <a:spcAft>
                <a:spcPts val="0"/>
              </a:spcAft>
              <a:buNone/>
            </a:pPr>
            <a:r>
              <a:rPr lang="fr-FR" sz="1400" b="1" dirty="0">
                <a:solidFill>
                  <a:srgbClr val="0070C0"/>
                </a:solidFill>
                <a:latin typeface="Calibri"/>
                <a:ea typeface="Calibri"/>
                <a:cs typeface="Calibri"/>
                <a:sym typeface="Calibri"/>
              </a:rPr>
              <a:t>Cycle 4 : Le corps humain et la santé</a:t>
            </a:r>
            <a:endParaRPr dirty="0"/>
          </a:p>
          <a:p>
            <a:pPr marL="0" marR="0" lvl="0" indent="0" algn="l" rtl="0">
              <a:spcBef>
                <a:spcPts val="0"/>
              </a:spcBef>
              <a:spcAft>
                <a:spcPts val="0"/>
              </a:spcAft>
              <a:buNone/>
            </a:pPr>
            <a:r>
              <a:rPr lang="fr-FR" sz="1400" dirty="0">
                <a:solidFill>
                  <a:srgbClr val="0070C0"/>
                </a:solidFill>
                <a:latin typeface="Calibri"/>
                <a:ea typeface="Calibri"/>
                <a:cs typeface="Calibri"/>
                <a:sym typeface="Calibri"/>
              </a:rPr>
              <a:t>- Relier le fonctionnement des appareils reproducteurs à partir de la puberté aux principes de la maîtrise de la reproduction.</a:t>
            </a:r>
            <a:endParaRPr dirty="0"/>
          </a:p>
          <a:p>
            <a:pPr marL="0" marR="0" lvl="0" indent="0" algn="l" rtl="0">
              <a:spcBef>
                <a:spcPts val="0"/>
              </a:spcBef>
              <a:spcAft>
                <a:spcPts val="0"/>
              </a:spcAft>
              <a:buNone/>
            </a:pPr>
            <a:r>
              <a:rPr lang="fr-FR" sz="1400" dirty="0">
                <a:solidFill>
                  <a:srgbClr val="0070C0"/>
                </a:solidFill>
                <a:latin typeface="Calibri"/>
                <a:ea typeface="Calibri"/>
                <a:cs typeface="Calibri"/>
                <a:sym typeface="Calibri"/>
              </a:rPr>
              <a:t>- Expliquer sur quoi reposent les comportements responsables dans le domaine de la sexualité</a:t>
            </a:r>
            <a:endParaRPr sz="1400" dirty="0">
              <a:solidFill>
                <a:srgbClr val="0070C0"/>
              </a:solidFill>
              <a:latin typeface="Calibri"/>
              <a:ea typeface="Calibri"/>
              <a:cs typeface="Calibri"/>
              <a:sym typeface="Calibri"/>
            </a:endParaRPr>
          </a:p>
        </p:txBody>
      </p:sp>
      <p:sp>
        <p:nvSpPr>
          <p:cNvPr id="93" name="Google Shape;93;p13"/>
          <p:cNvSpPr txBox="1"/>
          <p:nvPr/>
        </p:nvSpPr>
        <p:spPr>
          <a:xfrm>
            <a:off x="191344" y="3140968"/>
            <a:ext cx="5018767" cy="3717032"/>
          </a:xfrm>
          <a:prstGeom prst="rect">
            <a:avLst/>
          </a:prstGeom>
          <a:solidFill>
            <a:srgbClr val="E1EFD8"/>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Discussions et approches</a:t>
            </a:r>
            <a:endParaRPr sz="1600" b="1" dirty="0">
              <a:solidFill>
                <a:schemeClr val="dk1"/>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Questions sur les limites, les interprétations, les choix:</a:t>
            </a:r>
            <a:endParaRPr sz="1600" b="0" i="0" u="none" strike="noStrike" cap="none" dirty="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Pas différenciation des voies génitales précise (pas Muller pa</a:t>
            </a:r>
            <a:r>
              <a:rPr lang="fr-FR" sz="1600" dirty="0">
                <a:solidFill>
                  <a:srgbClr val="FF0000"/>
                </a:solidFill>
                <a:latin typeface="Calibri"/>
                <a:ea typeface="Calibri"/>
                <a:cs typeface="Calibri"/>
                <a:sym typeface="Calibri"/>
              </a:rPr>
              <a:t>s</a:t>
            </a:r>
            <a:r>
              <a:rPr lang="fr-FR" sz="1600" b="0" i="0" u="none" strike="noStrike" cap="none" dirty="0">
                <a:solidFill>
                  <a:srgbClr val="FF0000"/>
                </a:solidFill>
                <a:latin typeface="Calibri"/>
                <a:ea typeface="Calibri"/>
                <a:cs typeface="Calibri"/>
                <a:sym typeface="Calibri"/>
              </a:rPr>
              <a:t> Wolff, pas AMH, pas TDF) </a:t>
            </a:r>
            <a:endParaRPr dirty="0"/>
          </a:p>
          <a:p>
            <a:pPr marL="0" marR="0" lvl="1" indent="0" algn="just" rtl="0">
              <a:lnSpc>
                <a:spcPct val="50000"/>
              </a:lnSpc>
              <a:spcBef>
                <a:spcPts val="0"/>
              </a:spcBef>
              <a:spcAft>
                <a:spcPts val="0"/>
              </a:spcAft>
              <a:buNone/>
            </a:pPr>
            <a:endParaRPr sz="1600" b="0" i="0" u="none" strike="noStrike" cap="none" dirty="0">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Eventuel fil </a:t>
            </a:r>
            <a:r>
              <a:rPr lang="fr-FR" sz="1600" b="0" i="0" u="none" strike="noStrike" cap="none" dirty="0" smtClean="0">
                <a:solidFill>
                  <a:srgbClr val="FF0000"/>
                </a:solidFill>
                <a:latin typeface="Calibri"/>
                <a:ea typeface="Calibri"/>
                <a:cs typeface="Calibri"/>
                <a:sym typeface="Calibri"/>
              </a:rPr>
              <a:t>conducteur = </a:t>
            </a:r>
            <a:r>
              <a:rPr lang="fr-FR" sz="1600" b="1" i="0" u="none" strike="noStrike" cap="none" dirty="0" smtClean="0">
                <a:solidFill>
                  <a:srgbClr val="FF0000"/>
                </a:solidFill>
                <a:latin typeface="Calibri"/>
                <a:ea typeface="Calibri"/>
                <a:cs typeface="Calibri"/>
                <a:sym typeface="Calibri"/>
              </a:rPr>
              <a:t>EGALITE HOMME – FEMME dans la mise en place, homologie structure anatomique, fonctionnement … </a:t>
            </a:r>
            <a:endParaRPr b="1" dirty="0"/>
          </a:p>
          <a:p>
            <a:pPr marL="0" marR="0" lvl="1" indent="0" algn="just" rtl="0">
              <a:spcBef>
                <a:spcPts val="0"/>
              </a:spcBef>
              <a:spcAft>
                <a:spcPts val="0"/>
              </a:spcAft>
              <a:buNone/>
            </a:pPr>
            <a:r>
              <a:rPr lang="fr-FR" sz="1600" dirty="0">
                <a:solidFill>
                  <a:srgbClr val="FF0000"/>
                </a:solidFill>
                <a:latin typeface="Calibri"/>
                <a:ea typeface="Calibri"/>
                <a:cs typeface="Calibri"/>
                <a:sym typeface="Calibri"/>
              </a:rPr>
              <a:t>Possible de p</a:t>
            </a:r>
            <a:r>
              <a:rPr lang="fr-FR" sz="1600" b="0" i="0" u="none" strike="noStrike" cap="none" dirty="0">
                <a:solidFill>
                  <a:srgbClr val="FF0000"/>
                </a:solidFill>
                <a:latin typeface="Calibri"/>
                <a:ea typeface="Calibri"/>
                <a:cs typeface="Calibri"/>
                <a:sym typeface="Calibri"/>
              </a:rPr>
              <a:t>artir d’exemples concrets d’anomalies</a:t>
            </a:r>
            <a:endParaRPr dirty="0"/>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Possibilité de </a:t>
            </a:r>
            <a:r>
              <a:rPr lang="fr-FR" sz="1600" b="1" i="0" u="none" strike="noStrike" cap="none" dirty="0">
                <a:solidFill>
                  <a:srgbClr val="FF0000"/>
                </a:solidFill>
                <a:latin typeface="Calibri"/>
                <a:ea typeface="Calibri"/>
                <a:cs typeface="Calibri"/>
                <a:sym typeface="Calibri"/>
              </a:rPr>
              <a:t>traiter en // les 2 appareils reproducteurs pour mettre en valeur les similitudes</a:t>
            </a:r>
            <a:r>
              <a:rPr lang="fr-FR" sz="1600" b="0" i="0" u="none" strike="noStrike" cap="none" dirty="0">
                <a:solidFill>
                  <a:srgbClr val="FF0000"/>
                </a:solidFill>
                <a:latin typeface="Calibri"/>
                <a:ea typeface="Calibri"/>
                <a:cs typeface="Calibri"/>
                <a:sym typeface="Calibri"/>
              </a:rPr>
              <a:t> (origine embryologique</a:t>
            </a:r>
            <a:r>
              <a:rPr lang="fr-FR" sz="1600" dirty="0" smtClean="0">
                <a:solidFill>
                  <a:srgbClr val="FF0000"/>
                </a:solidFill>
                <a:latin typeface="Calibri"/>
                <a:ea typeface="Calibri"/>
                <a:cs typeface="Calibri"/>
                <a:sym typeface="Calibri"/>
              </a:rPr>
              <a:t>…</a:t>
            </a:r>
            <a:r>
              <a:rPr lang="fr-FR" sz="1600" b="0" i="0" u="none" strike="noStrike" cap="none" dirty="0" smtClean="0">
                <a:solidFill>
                  <a:srgbClr val="FF0000"/>
                </a:solidFill>
                <a:latin typeface="Calibri"/>
                <a:ea typeface="Calibri"/>
                <a:cs typeface="Calibri"/>
                <a:sym typeface="Calibri"/>
              </a:rPr>
              <a:t>)</a:t>
            </a:r>
          </a:p>
          <a:p>
            <a:pPr marL="0" marR="0" lvl="1" indent="0" algn="just" rtl="0">
              <a:spcBef>
                <a:spcPts val="0"/>
              </a:spcBef>
              <a:spcAft>
                <a:spcPts val="0"/>
              </a:spcAft>
              <a:buNone/>
            </a:pPr>
            <a:r>
              <a:rPr lang="fr-FR" sz="1600" b="1" dirty="0" smtClean="0">
                <a:solidFill>
                  <a:srgbClr val="FF0000"/>
                </a:solidFill>
                <a:latin typeface="Calibri"/>
                <a:sym typeface="Calibri"/>
              </a:rPr>
              <a:t>Idée</a:t>
            </a:r>
            <a:r>
              <a:rPr lang="fr-FR" sz="1600" dirty="0" smtClean="0">
                <a:solidFill>
                  <a:srgbClr val="FF0000"/>
                </a:solidFill>
                <a:latin typeface="Calibri"/>
                <a:sym typeface="Calibri"/>
              </a:rPr>
              <a:t> : construire les schémas fonctionnels à partir de vidéo (réseau </a:t>
            </a:r>
            <a:r>
              <a:rPr lang="fr-FR" sz="1600" dirty="0" err="1" smtClean="0">
                <a:solidFill>
                  <a:srgbClr val="FF0000"/>
                </a:solidFill>
                <a:latin typeface="Calibri"/>
                <a:sym typeface="Calibri"/>
              </a:rPr>
              <a:t>Canopé</a:t>
            </a:r>
            <a:r>
              <a:rPr lang="fr-FR" sz="1600" dirty="0" smtClean="0">
                <a:solidFill>
                  <a:srgbClr val="FF0000"/>
                </a:solidFill>
                <a:latin typeface="Calibri"/>
                <a:sym typeface="Calibri"/>
              </a:rPr>
              <a:t>) – </a:t>
            </a:r>
            <a:r>
              <a:rPr lang="fr-FR" sz="1600" b="1" dirty="0" smtClean="0">
                <a:solidFill>
                  <a:srgbClr val="FF0000"/>
                </a:solidFill>
                <a:latin typeface="Calibri"/>
                <a:sym typeface="Calibri"/>
              </a:rPr>
              <a:t>travail maison </a:t>
            </a:r>
            <a:r>
              <a:rPr lang="fr-FR" sz="1600" dirty="0" smtClean="0">
                <a:solidFill>
                  <a:srgbClr val="FF0000"/>
                </a:solidFill>
                <a:latin typeface="Calibri"/>
                <a:sym typeface="Calibri"/>
              </a:rPr>
              <a:t>– avec trame à compléter.</a:t>
            </a:r>
            <a:endParaRPr dirty="0"/>
          </a:p>
          <a:p>
            <a:pPr marL="285750" marR="0" lvl="1" indent="-184150" algn="just" rtl="0">
              <a:spcBef>
                <a:spcPts val="0"/>
              </a:spcBef>
              <a:spcAft>
                <a:spcPts val="0"/>
              </a:spcAft>
              <a:buClr>
                <a:schemeClr val="dk1"/>
              </a:buClr>
              <a:buSzPts val="1600"/>
              <a:buFont typeface="Noto Sans Symbols"/>
              <a:buNone/>
            </a:pPr>
            <a:endParaRPr sz="1600" b="0" i="0" u="none" strike="noStrike" cap="none" dirty="0">
              <a:solidFill>
                <a:srgbClr val="FF0000"/>
              </a:solidFill>
              <a:latin typeface="Calibri"/>
              <a:ea typeface="Calibri"/>
              <a:cs typeface="Calibri"/>
              <a:sym typeface="Calibri"/>
            </a:endParaRPr>
          </a:p>
          <a:p>
            <a:pPr marL="285750" marR="0" lvl="1" indent="-184150" algn="just" rtl="0">
              <a:spcBef>
                <a:spcPts val="0"/>
              </a:spcBef>
              <a:spcAft>
                <a:spcPts val="0"/>
              </a:spcAft>
              <a:buClr>
                <a:schemeClr val="dk1"/>
              </a:buClr>
              <a:buSzPts val="1600"/>
              <a:buFont typeface="Noto Sans Symbols"/>
              <a:buNone/>
            </a:pPr>
            <a:endParaRPr sz="1600" b="0" i="0" u="none" strike="noStrike" cap="none" dirty="0">
              <a:solidFill>
                <a:srgbClr val="FF0000"/>
              </a:solidFill>
              <a:latin typeface="Calibri"/>
              <a:ea typeface="Calibri"/>
              <a:cs typeface="Calibri"/>
              <a:sym typeface="Calibri"/>
            </a:endParaRPr>
          </a:p>
          <a:p>
            <a:pPr marL="285750" marR="0" lvl="1" indent="-184150" algn="just" rtl="0">
              <a:spcBef>
                <a:spcPts val="0"/>
              </a:spcBef>
              <a:spcAft>
                <a:spcPts val="0"/>
              </a:spcAft>
              <a:buClr>
                <a:schemeClr val="dk1"/>
              </a:buClr>
              <a:buSzPts val="1600"/>
              <a:buFont typeface="Noto Sans Symbols"/>
              <a:buNone/>
            </a:pPr>
            <a:endParaRPr sz="1600" b="0" i="0" u="none" strike="noStrike" cap="none" dirty="0">
              <a:solidFill>
                <a:srgbClr val="FF0000"/>
              </a:solidFill>
              <a:latin typeface="Calibri"/>
              <a:ea typeface="Calibri"/>
              <a:cs typeface="Calibri"/>
              <a:sym typeface="Calibri"/>
            </a:endParaRPr>
          </a:p>
          <a:p>
            <a:pPr marL="0" marR="0" lvl="1" indent="0" algn="just" rtl="0">
              <a:spcBef>
                <a:spcPts val="0"/>
              </a:spcBef>
              <a:spcAft>
                <a:spcPts val="0"/>
              </a:spcAft>
              <a:buNone/>
            </a:pPr>
            <a:endParaRPr sz="1600" b="0" i="0" u="none" strike="noStrike" cap="none" dirty="0">
              <a:solidFill>
                <a:srgbClr val="FF0000"/>
              </a:solidFill>
              <a:latin typeface="Calibri"/>
              <a:ea typeface="Calibri"/>
              <a:cs typeface="Calibri"/>
              <a:sym typeface="Calibri"/>
            </a:endParaRPr>
          </a:p>
        </p:txBody>
      </p:sp>
      <p:sp>
        <p:nvSpPr>
          <p:cNvPr id="94" name="Google Shape;94;p13"/>
          <p:cNvSpPr txBox="1"/>
          <p:nvPr/>
        </p:nvSpPr>
        <p:spPr>
          <a:xfrm>
            <a:off x="5290456" y="3629143"/>
            <a:ext cx="6538685" cy="2554545"/>
          </a:xfrm>
          <a:prstGeom prst="rect">
            <a:avLst/>
          </a:prstGeom>
          <a:solidFill>
            <a:srgbClr val="B3C6E7"/>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 :</a:t>
            </a:r>
            <a:endParaRPr dirty="0"/>
          </a:p>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     Appareil reproducteur en </a:t>
            </a:r>
            <a:r>
              <a:rPr lang="fr-FR" sz="1600" b="1" dirty="0" err="1">
                <a:solidFill>
                  <a:schemeClr val="dk1"/>
                </a:solidFill>
                <a:latin typeface="Calibri"/>
                <a:ea typeface="Calibri"/>
                <a:cs typeface="Calibri"/>
                <a:sym typeface="Calibri"/>
              </a:rPr>
              <a:t>merge</a:t>
            </a:r>
            <a:r>
              <a:rPr lang="fr-FR" sz="1600" b="1" dirty="0">
                <a:solidFill>
                  <a:schemeClr val="dk1"/>
                </a:solidFill>
                <a:latin typeface="Calibri"/>
                <a:ea typeface="Calibri"/>
                <a:cs typeface="Calibri"/>
                <a:sym typeface="Calibri"/>
              </a:rPr>
              <a:t> cube</a:t>
            </a:r>
            <a:endParaRPr dirty="0"/>
          </a:p>
          <a:p>
            <a:pPr marL="285750" marR="0" lvl="0" indent="-285750" algn="just" rtl="0">
              <a:spcBef>
                <a:spcPts val="0"/>
              </a:spcBef>
              <a:spcAft>
                <a:spcPts val="0"/>
              </a:spcAft>
              <a:buClr>
                <a:schemeClr val="dk1"/>
              </a:buClr>
              <a:buSzPts val="1600"/>
              <a:buFont typeface="Calibri"/>
              <a:buChar char="-"/>
            </a:pPr>
            <a:r>
              <a:rPr lang="fr-FR" sz="1600" b="1" dirty="0">
                <a:solidFill>
                  <a:schemeClr val="dk1"/>
                </a:solidFill>
                <a:latin typeface="Calibri"/>
                <a:ea typeface="Calibri"/>
                <a:cs typeface="Calibri"/>
                <a:sym typeface="Calibri"/>
              </a:rPr>
              <a:t>T-shirt </a:t>
            </a:r>
            <a:r>
              <a:rPr lang="fr-FR" sz="1600" b="1" dirty="0" err="1">
                <a:solidFill>
                  <a:schemeClr val="dk1"/>
                </a:solidFill>
                <a:latin typeface="Calibri"/>
                <a:ea typeface="Calibri"/>
                <a:cs typeface="Calibri"/>
                <a:sym typeface="Calibri"/>
              </a:rPr>
              <a:t>virtuality</a:t>
            </a:r>
            <a:r>
              <a:rPr lang="fr-FR" sz="1600" b="1"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600"/>
              <a:buFont typeface="Calibri"/>
              <a:buChar char="-"/>
            </a:pPr>
            <a:r>
              <a:rPr lang="fr-FR" sz="1600" b="1" dirty="0">
                <a:solidFill>
                  <a:schemeClr val="dk1"/>
                </a:solidFill>
                <a:latin typeface="Calibri"/>
                <a:ea typeface="Calibri"/>
                <a:cs typeface="Calibri"/>
                <a:sym typeface="Calibri"/>
              </a:rPr>
              <a:t>Vidéo Matilda</a:t>
            </a:r>
            <a:endParaRPr dirty="0"/>
          </a:p>
          <a:p>
            <a:pPr marL="285750" marR="0" lvl="0" indent="-285750" algn="just" rtl="0">
              <a:spcBef>
                <a:spcPts val="0"/>
              </a:spcBef>
              <a:spcAft>
                <a:spcPts val="0"/>
              </a:spcAft>
              <a:buClr>
                <a:schemeClr val="dk1"/>
              </a:buClr>
              <a:buSzPts val="1600"/>
              <a:buFont typeface="Calibri"/>
              <a:buChar char="-"/>
            </a:pPr>
            <a:r>
              <a:rPr lang="fr-FR" sz="1600" b="1" dirty="0">
                <a:solidFill>
                  <a:schemeClr val="dk1"/>
                </a:solidFill>
                <a:latin typeface="Calibri"/>
                <a:ea typeface="Calibri"/>
                <a:cs typeface="Calibri"/>
                <a:sym typeface="Calibri"/>
              </a:rPr>
              <a:t>Construction diaporama sur l’acquisition de l’appareil génital fonctionnel au cours du temps en collaboratif </a:t>
            </a:r>
            <a:endParaRPr lang="fr-FR" sz="1600" b="1" dirty="0" smtClean="0">
              <a:solidFill>
                <a:schemeClr val="dk1"/>
              </a:solidFill>
              <a:latin typeface="Calibri"/>
              <a:ea typeface="Calibri"/>
              <a:cs typeface="Calibri"/>
              <a:sym typeface="Calibri"/>
            </a:endParaRPr>
          </a:p>
          <a:p>
            <a:pPr marL="285750" marR="0" lvl="0" indent="-285750" rtl="0">
              <a:spcBef>
                <a:spcPts val="0"/>
              </a:spcBef>
              <a:spcAft>
                <a:spcPts val="0"/>
              </a:spcAft>
              <a:buClr>
                <a:schemeClr val="dk1"/>
              </a:buClr>
              <a:buSzPts val="1600"/>
              <a:buFont typeface="Calibri"/>
              <a:buChar char="-"/>
            </a:pPr>
            <a:r>
              <a:rPr lang="fr-FR" sz="1600" b="1" dirty="0" smtClean="0">
                <a:solidFill>
                  <a:schemeClr val="dk1"/>
                </a:solidFill>
                <a:latin typeface="Calibri"/>
                <a:sym typeface="Calibri"/>
              </a:rPr>
              <a:t>Fonctionnement testicule : </a:t>
            </a:r>
            <a:r>
              <a:rPr lang="fr-FR" sz="1600" dirty="0" smtClean="0">
                <a:hlinkClick r:id="rId4"/>
              </a:rPr>
              <a:t>https://www.reseau-canope.fr/corpus/video/le-fonctionnement-du-testicule-42.html</a:t>
            </a: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"Un peu ES-L sans les mécanismes hormonaux"</a:t>
            </a: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Notion d'hormone revient en terminale</a:t>
            </a:r>
            <a:endParaRPr sz="1600" b="1" dirty="0">
              <a:solidFill>
                <a:schemeClr val="dk1"/>
              </a:solidFill>
              <a:latin typeface="Calibri"/>
              <a:ea typeface="Calibri"/>
              <a:cs typeface="Calibri"/>
              <a:sym typeface="Calibri"/>
            </a:endParaRPr>
          </a:p>
        </p:txBody>
      </p:sp>
      <p:sp>
        <p:nvSpPr>
          <p:cNvPr id="95" name="Google Shape;95;p13"/>
          <p:cNvSpPr txBox="1"/>
          <p:nvPr/>
        </p:nvSpPr>
        <p:spPr>
          <a:xfrm>
            <a:off x="5290456" y="2674706"/>
            <a:ext cx="6538686" cy="83561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400" b="1">
                <a:solidFill>
                  <a:schemeClr val="dk1"/>
                </a:solidFill>
                <a:latin typeface="Calibri"/>
                <a:ea typeface="Calibri"/>
                <a:cs typeface="Calibri"/>
                <a:sym typeface="Calibri"/>
              </a:rPr>
              <a:t>Mots clés : Hormones sexuelles (testostérone, progestérone, oestrogènes) ; organes cibles, follicules ; corps jaune ; cellules interstitielles ; tubes séminifères ; gène SrY ; gonades indifférenciées et différenciées.</a:t>
            </a:r>
            <a:endParaRPr sz="2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150995" y="188176"/>
            <a:ext cx="2324576" cy="64633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2</a:t>
            </a:r>
            <a:r>
              <a:rPr lang="fr-FR" sz="1200" b="1" baseline="30000">
                <a:solidFill>
                  <a:schemeClr val="lt1"/>
                </a:solidFill>
                <a:latin typeface="Calibri"/>
                <a:ea typeface="Calibri"/>
                <a:cs typeface="Calibri"/>
                <a:sym typeface="Calibri"/>
              </a:rPr>
              <a:t>nde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THEMATIQUE :</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182" name="Google Shape;182;p22"/>
          <p:cNvSpPr txBox="1"/>
          <p:nvPr/>
        </p:nvSpPr>
        <p:spPr>
          <a:xfrm>
            <a:off x="5290456" y="204302"/>
            <a:ext cx="6538687"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Microbiote humain et santé</a:t>
            </a:r>
            <a:endParaRPr/>
          </a:p>
        </p:txBody>
      </p:sp>
      <p:sp>
        <p:nvSpPr>
          <p:cNvPr id="183" name="Google Shape;183;p22"/>
          <p:cNvSpPr txBox="1"/>
          <p:nvPr/>
        </p:nvSpPr>
        <p:spPr>
          <a:xfrm>
            <a:off x="2530164" y="188176"/>
            <a:ext cx="2694190" cy="276999"/>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Microorganismes et santé</a:t>
            </a:r>
            <a:endParaRPr sz="1200" b="1">
              <a:solidFill>
                <a:schemeClr val="lt1"/>
              </a:solidFill>
              <a:latin typeface="Calibri"/>
              <a:ea typeface="Calibri"/>
              <a:cs typeface="Calibri"/>
              <a:sym typeface="Calibri"/>
            </a:endParaRPr>
          </a:p>
        </p:txBody>
      </p:sp>
      <p:sp>
        <p:nvSpPr>
          <p:cNvPr id="184" name="Google Shape;184;p22"/>
          <p:cNvSpPr txBox="1"/>
          <p:nvPr/>
        </p:nvSpPr>
        <p:spPr>
          <a:xfrm>
            <a:off x="5290456" y="653034"/>
            <a:ext cx="6538686" cy="28931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a:solidFill>
                  <a:schemeClr val="dk1"/>
                </a:solidFill>
                <a:latin typeface="Calibri"/>
                <a:ea typeface="Calibri"/>
                <a:cs typeface="Calibri"/>
                <a:sym typeface="Calibri"/>
              </a:rPr>
              <a:t>Objectifs</a:t>
            </a:r>
            <a:r>
              <a:rPr lang="fr-FR" sz="1400" b="1">
                <a:solidFill>
                  <a:srgbClr val="FF0000"/>
                </a:solidFill>
                <a:latin typeface="Calibri"/>
                <a:ea typeface="Calibri"/>
                <a:cs typeface="Calibri"/>
                <a:sym typeface="Calibri"/>
              </a:rPr>
              <a:t> </a:t>
            </a:r>
            <a:r>
              <a:rPr lang="fr-FR" sz="1400" b="1">
                <a:solidFill>
                  <a:schemeClr val="dk1"/>
                </a:solidFill>
                <a:latin typeface="Calibri"/>
                <a:ea typeface="Calibri"/>
                <a:cs typeface="Calibri"/>
                <a:sym typeface="Calibri"/>
              </a:rPr>
              <a:t>du programme / </a:t>
            </a:r>
            <a:r>
              <a:rPr lang="fr-FR" sz="14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 microbiote humain représente l’ensemble des microorganismes qui vit sur et dans le corps humain</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les interactions entre hôte et microbiote jouent un rôle essentiel pour le maintien de la santé et du bien-être de l’hôte</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la composition en microorganismes et la diversité du microbiote sont des indicateurs de santé</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 microbiote se met en place dès la naissance et évolue en fonction de différents facteurs comme l’alimentation (présence de fibres) ou les traitements antibiotiques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 microbiote intestinal a un rôle indispensable dans l’immunité et dans la digestion</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certaines bactéries ont des propriétés anti-inflammatoires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les travaux sur le microbiote établissent des corrélations entre des compositions du microbiote et des pathologies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la modulation du microbiote ouvre des pistes de traitement dans certains cas de maladies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certains microorganismes normalement bénins du microbiote peuvent devenir pathogènes pour l’organisme notamment en cas d’affaiblissement du système immunitaire.</a:t>
            </a:r>
            <a:endParaRPr sz="1200">
              <a:solidFill>
                <a:schemeClr val="dk1"/>
              </a:solidFill>
              <a:latin typeface="Calibri"/>
              <a:ea typeface="Calibri"/>
              <a:cs typeface="Calibri"/>
              <a:sym typeface="Calibri"/>
            </a:endParaRPr>
          </a:p>
        </p:txBody>
      </p:sp>
      <p:sp>
        <p:nvSpPr>
          <p:cNvPr id="185" name="Google Shape;185;p22"/>
          <p:cNvSpPr txBox="1"/>
          <p:nvPr/>
        </p:nvSpPr>
        <p:spPr>
          <a:xfrm>
            <a:off x="150994" y="866625"/>
            <a:ext cx="5073359" cy="1600438"/>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u="sng">
                <a:solidFill>
                  <a:schemeClr val="hlink"/>
                </a:solidFill>
                <a:latin typeface="Calibri"/>
                <a:ea typeface="Calibri"/>
                <a:cs typeface="Calibri"/>
                <a:sym typeface="Calibri"/>
                <a:hlinkClick r:id="rId3"/>
              </a:rPr>
              <a:t>Vu au collège</a:t>
            </a:r>
            <a:endParaRPr sz="1400" b="1">
              <a:solidFill>
                <a:srgbClr val="0070C0"/>
              </a:solidFill>
              <a:latin typeface="Calibri"/>
              <a:ea typeface="Calibri"/>
              <a:cs typeface="Calibri"/>
              <a:sym typeface="Calibri"/>
            </a:endParaRPr>
          </a:p>
          <a:p>
            <a:pPr marL="0" marR="0" lvl="0" indent="0" algn="l" rtl="0">
              <a:spcBef>
                <a:spcPts val="0"/>
              </a:spcBef>
              <a:spcAft>
                <a:spcPts val="0"/>
              </a:spcAft>
              <a:buNone/>
            </a:pPr>
            <a:r>
              <a:rPr lang="fr-FR" sz="1400" b="1">
                <a:solidFill>
                  <a:srgbClr val="0070C0"/>
                </a:solidFill>
                <a:latin typeface="Calibri"/>
                <a:ea typeface="Calibri"/>
                <a:cs typeface="Calibri"/>
                <a:sym typeface="Calibri"/>
              </a:rPr>
              <a:t>Cycle 3 : Les fonctions de nutrition</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Mettre en évidence la place des microorganismes dans la production et la conservation des aliments.</a:t>
            </a:r>
            <a:endParaRPr/>
          </a:p>
          <a:p>
            <a:pPr marL="0" marR="0" lvl="0" indent="0" algn="l" rtl="0">
              <a:spcBef>
                <a:spcPts val="0"/>
              </a:spcBef>
              <a:spcAft>
                <a:spcPts val="0"/>
              </a:spcAft>
              <a:buNone/>
            </a:pPr>
            <a:r>
              <a:rPr lang="fr-FR" sz="1400" b="1">
                <a:solidFill>
                  <a:srgbClr val="0070C0"/>
                </a:solidFill>
                <a:latin typeface="Calibri"/>
                <a:ea typeface="Calibri"/>
                <a:cs typeface="Calibri"/>
                <a:sym typeface="Calibri"/>
              </a:rPr>
              <a:t>Cycle 4 : Le corps humain et la santé</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Relier le monde microbien hébergé par notre organisme et son fonctionnement.</a:t>
            </a:r>
            <a:endParaRPr sz="1400">
              <a:solidFill>
                <a:srgbClr val="0070C0"/>
              </a:solidFill>
              <a:latin typeface="Calibri"/>
              <a:ea typeface="Calibri"/>
              <a:cs typeface="Calibri"/>
              <a:sym typeface="Calibri"/>
            </a:endParaRPr>
          </a:p>
        </p:txBody>
      </p:sp>
      <p:sp>
        <p:nvSpPr>
          <p:cNvPr id="186" name="Google Shape;186;p22"/>
          <p:cNvSpPr txBox="1"/>
          <p:nvPr/>
        </p:nvSpPr>
        <p:spPr>
          <a:xfrm>
            <a:off x="205587" y="2518763"/>
            <a:ext cx="5018767" cy="2308324"/>
          </a:xfrm>
          <a:prstGeom prst="rect">
            <a:avLst/>
          </a:prstGeom>
          <a:solidFill>
            <a:srgbClr val="E1EFD8"/>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Discussions et approches</a:t>
            </a:r>
            <a:endParaRPr sz="1600" b="1" dirty="0">
              <a:solidFill>
                <a:schemeClr val="dk1"/>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Questions sur les limites, les interprétations, les choix :</a:t>
            </a:r>
            <a:endParaRPr sz="1600" b="0" i="0" u="none" strike="noStrike" cap="none" dirty="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Nouveau: mise en place </a:t>
            </a:r>
            <a:r>
              <a:rPr lang="fr-FR" sz="1600" b="0" i="0" u="none" strike="noStrike" cap="none" dirty="0" err="1">
                <a:solidFill>
                  <a:srgbClr val="FF0000"/>
                </a:solidFill>
                <a:latin typeface="Calibri"/>
                <a:ea typeface="Calibri"/>
                <a:cs typeface="Calibri"/>
                <a:sym typeface="Calibri"/>
              </a:rPr>
              <a:t>microbiote</a:t>
            </a:r>
            <a:r>
              <a:rPr lang="fr-FR" sz="1600" b="0" i="0" u="none" strike="noStrike" cap="none" dirty="0">
                <a:solidFill>
                  <a:srgbClr val="FF0000"/>
                </a:solidFill>
                <a:latin typeface="Calibri"/>
                <a:ea typeface="Calibri"/>
                <a:cs typeface="Calibri"/>
                <a:sym typeface="Calibri"/>
              </a:rPr>
              <a:t> (accouchement césarienne et voies basses) – infériorité de nos cellules par rapport </a:t>
            </a:r>
            <a:r>
              <a:rPr lang="fr-FR" sz="1600" b="0" i="0" u="none" strike="noStrike" cap="none" dirty="0" err="1">
                <a:solidFill>
                  <a:srgbClr val="FF0000"/>
                </a:solidFill>
                <a:latin typeface="Calibri"/>
                <a:ea typeface="Calibri"/>
                <a:cs typeface="Calibri"/>
                <a:sym typeface="Calibri"/>
              </a:rPr>
              <a:t>microbiote</a:t>
            </a:r>
            <a:endParaRPr dirty="0"/>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Evolution au cours de la vie – influence santé (autisme obésité dépression)</a:t>
            </a:r>
            <a:endParaRPr dirty="0"/>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Science qui débute: </a:t>
            </a:r>
            <a:r>
              <a:rPr lang="fr-FR" sz="1600" b="1" i="0" u="none" strike="noStrike" cap="none" dirty="0">
                <a:solidFill>
                  <a:srgbClr val="FF0000"/>
                </a:solidFill>
                <a:latin typeface="Calibri"/>
                <a:ea typeface="Calibri"/>
                <a:cs typeface="Calibri"/>
                <a:sym typeface="Calibri"/>
              </a:rPr>
              <a:t>attention aux conclusions</a:t>
            </a:r>
            <a:endParaRPr b="1" dirty="0"/>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Eventuel fil conducteur</a:t>
            </a:r>
            <a:endParaRPr dirty="0"/>
          </a:p>
        </p:txBody>
      </p:sp>
      <p:sp>
        <p:nvSpPr>
          <p:cNvPr id="187" name="Google Shape;187;p22"/>
          <p:cNvSpPr txBox="1"/>
          <p:nvPr/>
        </p:nvSpPr>
        <p:spPr>
          <a:xfrm>
            <a:off x="5290457" y="4308408"/>
            <a:ext cx="6538685" cy="2549592"/>
          </a:xfrm>
          <a:prstGeom prst="rect">
            <a:avLst/>
          </a:prstGeom>
          <a:solidFill>
            <a:srgbClr val="B3C6E7"/>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 :</a:t>
            </a:r>
            <a:endParaRPr dirty="0"/>
          </a:p>
          <a:p>
            <a:pPr marL="285750" indent="-285750" algn="just">
              <a:buFont typeface="Arial" panose="020B0604020202020204" pitchFamily="34" charset="0"/>
              <a:buChar char="•"/>
            </a:pPr>
            <a:r>
              <a:rPr lang="fr-FR" sz="1600" b="1" spc="-1" dirty="0" smtClean="0">
                <a:latin typeface="Calibri"/>
                <a:ea typeface="Calibri"/>
              </a:rPr>
              <a:t>Observation microorganismes et leur évolution en fonction paramètres (</a:t>
            </a:r>
            <a:r>
              <a:rPr lang="fr-FR" sz="1600" b="1" spc="-1" dirty="0" err="1" smtClean="0">
                <a:latin typeface="Calibri"/>
                <a:ea typeface="Calibri"/>
              </a:rPr>
              <a:t>lacto</a:t>
            </a:r>
            <a:r>
              <a:rPr lang="fr-FR" sz="1600" b="1" spc="-1" dirty="0" smtClean="0">
                <a:latin typeface="Calibri"/>
                <a:ea typeface="Calibri"/>
              </a:rPr>
              <a:t>-fermentation – </a:t>
            </a:r>
            <a:r>
              <a:rPr lang="fr-FR" sz="1600" b="1" spc="-1" dirty="0" err="1" smtClean="0">
                <a:latin typeface="Calibri"/>
                <a:ea typeface="Calibri"/>
              </a:rPr>
              <a:t>kimchi</a:t>
            </a:r>
            <a:r>
              <a:rPr lang="fr-FR" sz="1600" b="1" spc="-1" dirty="0" smtClean="0">
                <a:latin typeface="Calibri"/>
                <a:ea typeface="Calibri"/>
              </a:rPr>
              <a:t> ou Kéfir) ET/OU coloration gram+ gram- OU observation </a:t>
            </a:r>
            <a:r>
              <a:rPr lang="fr-FR" sz="1600" b="1" spc="-1" dirty="0" err="1" smtClean="0">
                <a:latin typeface="Calibri"/>
                <a:ea typeface="Calibri"/>
              </a:rPr>
              <a:t>microbiote</a:t>
            </a:r>
            <a:r>
              <a:rPr lang="fr-FR" sz="1600" b="1" spc="-1" dirty="0" smtClean="0">
                <a:latin typeface="Calibri"/>
                <a:ea typeface="Calibri"/>
              </a:rPr>
              <a:t> de drosophiles élevées en présence de différentes sources de nourriture.</a:t>
            </a:r>
          </a:p>
          <a:p>
            <a:pPr marL="285750" indent="-285750" algn="just">
              <a:buFont typeface="Arial" panose="020B0604020202020204" pitchFamily="34" charset="0"/>
              <a:buChar char="•"/>
            </a:pPr>
            <a:r>
              <a:rPr lang="fr-FR" sz="1600" b="1" spc="-1" dirty="0" smtClean="0">
                <a:latin typeface="Calibri"/>
              </a:rPr>
              <a:t>Prélèvement à la base de la gencive et coloration. </a:t>
            </a:r>
            <a:endParaRPr lang="fr-FR" sz="1600" spc="-1" dirty="0" smtClean="0"/>
          </a:p>
          <a:p>
            <a:pPr marL="285750" indent="-285750" algn="just">
              <a:buFont typeface="Arial" panose="020B0604020202020204" pitchFamily="34" charset="0"/>
              <a:buChar char="•"/>
            </a:pPr>
            <a:r>
              <a:rPr lang="fr-FR" sz="1600" b="1" spc="-1" dirty="0" smtClean="0">
                <a:latin typeface="Calibri"/>
                <a:ea typeface="Calibri"/>
              </a:rPr>
              <a:t>Modélisation de l’évolution d’un </a:t>
            </a:r>
            <a:r>
              <a:rPr lang="fr-FR" sz="1600" b="1" spc="-1" dirty="0" err="1" smtClean="0">
                <a:latin typeface="Calibri"/>
                <a:ea typeface="Calibri"/>
              </a:rPr>
              <a:t>microbiote</a:t>
            </a:r>
            <a:r>
              <a:rPr lang="fr-FR" sz="1600" b="1" spc="-1" dirty="0" smtClean="0">
                <a:latin typeface="Calibri"/>
                <a:ea typeface="Calibri"/>
              </a:rPr>
              <a:t> en fonction de paramètres à choisir avec </a:t>
            </a:r>
            <a:r>
              <a:rPr lang="fr-FR" sz="1600" b="1" spc="-1" dirty="0" err="1" smtClean="0">
                <a:latin typeface="Calibri"/>
                <a:ea typeface="Calibri"/>
              </a:rPr>
              <a:t>edumodèle</a:t>
            </a:r>
            <a:r>
              <a:rPr lang="fr-FR" sz="1600" b="1" spc="-1" dirty="0" smtClean="0">
                <a:latin typeface="Calibri"/>
                <a:ea typeface="Calibri"/>
              </a:rPr>
              <a:t> ou </a:t>
            </a:r>
            <a:r>
              <a:rPr lang="fr-FR" sz="1600" b="1" spc="-1" dirty="0" err="1" smtClean="0">
                <a:latin typeface="Calibri"/>
                <a:ea typeface="Calibri"/>
              </a:rPr>
              <a:t>netbiodyn</a:t>
            </a:r>
            <a:endParaRPr lang="fr-FR" sz="1600" b="1" spc="-1" dirty="0" smtClean="0">
              <a:latin typeface="Calibri"/>
              <a:ea typeface="Calibri"/>
            </a:endParaRPr>
          </a:p>
          <a:p>
            <a:pPr marL="285750" indent="-285750" algn="just">
              <a:buFont typeface="Arial" panose="020B0604020202020204" pitchFamily="34" charset="0"/>
              <a:buChar char="•"/>
            </a:pPr>
            <a:r>
              <a:rPr lang="fr-FR" sz="1600" b="1" spc="-1" dirty="0" smtClean="0">
                <a:latin typeface="Calibri"/>
              </a:rPr>
              <a:t>Etudes du comportement des drosophiles en fonction du </a:t>
            </a:r>
            <a:r>
              <a:rPr lang="fr-FR" sz="1600" b="1" spc="-1" dirty="0" err="1" smtClean="0">
                <a:latin typeface="Calibri"/>
              </a:rPr>
              <a:t>microbiote</a:t>
            </a:r>
            <a:r>
              <a:rPr lang="fr-FR" sz="1600" b="1" spc="-1" dirty="0" smtClean="0">
                <a:latin typeface="Calibri"/>
              </a:rPr>
              <a:t> qu’elles ont développé.</a:t>
            </a:r>
            <a:endParaRPr lang="fr-FR" sz="1600" spc="-1" dirty="0" smtClean="0"/>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p:txBody>
      </p:sp>
      <p:sp>
        <p:nvSpPr>
          <p:cNvPr id="188" name="Google Shape;188;p22"/>
          <p:cNvSpPr txBox="1"/>
          <p:nvPr/>
        </p:nvSpPr>
        <p:spPr>
          <a:xfrm>
            <a:off x="5290457" y="3588717"/>
            <a:ext cx="6538686" cy="677108"/>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chemeClr val="dk1"/>
                </a:solidFill>
                <a:latin typeface="Calibri"/>
                <a:ea typeface="Calibri"/>
                <a:cs typeface="Calibri"/>
                <a:sym typeface="Calibri"/>
              </a:rPr>
              <a:t>Mots clés : </a:t>
            </a:r>
            <a:r>
              <a:rPr lang="fr-FR" sz="1200" b="1">
                <a:solidFill>
                  <a:schemeClr val="dk1"/>
                </a:solidFill>
                <a:latin typeface="Calibri"/>
                <a:ea typeface="Calibri"/>
                <a:cs typeface="Calibri"/>
                <a:sym typeface="Calibri"/>
              </a:rPr>
              <a:t>Symbiose ; hôte et microbiote ; unicité et diversité du microbiote ; habitudes alimentaires et évolution du microbiote ; microbiote maternel et construction de la symbiose hôte-microbiote ; compétition entre microbes</a:t>
            </a:r>
            <a:endParaRPr sz="2000">
              <a:solidFill>
                <a:schemeClr val="dk1"/>
              </a:solidFill>
              <a:latin typeface="Calibri"/>
              <a:ea typeface="Calibri"/>
              <a:cs typeface="Calibri"/>
              <a:sym typeface="Calibri"/>
            </a:endParaRPr>
          </a:p>
        </p:txBody>
      </p:sp>
      <p:sp>
        <p:nvSpPr>
          <p:cNvPr id="10" name="ZoneTexte 9"/>
          <p:cNvSpPr txBox="1"/>
          <p:nvPr/>
        </p:nvSpPr>
        <p:spPr>
          <a:xfrm>
            <a:off x="479376" y="4797152"/>
            <a:ext cx="4752528" cy="2031325"/>
          </a:xfrm>
          <a:prstGeom prst="rect">
            <a:avLst/>
          </a:prstGeom>
          <a:solidFill>
            <a:schemeClr val="accent1">
              <a:lumMod val="60000"/>
              <a:lumOff val="40000"/>
            </a:schemeClr>
          </a:solidFill>
        </p:spPr>
        <p:txBody>
          <a:bodyPr wrap="square" rtlCol="0">
            <a:spAutoFit/>
          </a:bodyPr>
          <a:lstStyle/>
          <a:p>
            <a:endParaRPr lang="fr-FR" dirty="0" smtClean="0"/>
          </a:p>
          <a:p>
            <a:r>
              <a:rPr lang="pt-BR" b="1" dirty="0" smtClean="0"/>
              <a:t>Intro : interview Marc André Selosse </a:t>
            </a:r>
          </a:p>
          <a:p>
            <a:r>
              <a:rPr lang="fr-FR" b="1" dirty="0" smtClean="0"/>
              <a:t>Vidéo sur </a:t>
            </a:r>
            <a:r>
              <a:rPr lang="fr-FR" b="1" dirty="0" err="1" smtClean="0"/>
              <a:t>Canopé</a:t>
            </a:r>
            <a:r>
              <a:rPr lang="fr-FR" b="1" dirty="0" smtClean="0"/>
              <a:t> sur le </a:t>
            </a:r>
            <a:r>
              <a:rPr lang="fr-FR" b="1" dirty="0" err="1" smtClean="0"/>
              <a:t>microbiote</a:t>
            </a:r>
            <a:r>
              <a:rPr lang="fr-FR" b="1" dirty="0" smtClean="0"/>
              <a:t> intestinal (8 min) – TB </a:t>
            </a:r>
          </a:p>
          <a:p>
            <a:r>
              <a:rPr lang="fr-FR" b="1" dirty="0" smtClean="0"/>
              <a:t>Observation microorganismes et leur évolution en fonction paramètres (</a:t>
            </a:r>
            <a:r>
              <a:rPr lang="fr-FR" b="1" dirty="0" err="1" smtClean="0"/>
              <a:t>lacto</a:t>
            </a:r>
            <a:r>
              <a:rPr lang="fr-FR" b="1" dirty="0" smtClean="0"/>
              <a:t>-fermentation – </a:t>
            </a:r>
            <a:r>
              <a:rPr lang="fr-FR" b="1" dirty="0" err="1" smtClean="0"/>
              <a:t>kimchi</a:t>
            </a:r>
            <a:r>
              <a:rPr lang="fr-FR" b="1" dirty="0" smtClean="0"/>
              <a:t> ou Kéfir) ET/OU coloration gram+ gram- OU observation </a:t>
            </a:r>
            <a:r>
              <a:rPr lang="fr-FR" b="1" dirty="0" err="1" smtClean="0"/>
              <a:t>microbiote</a:t>
            </a:r>
            <a:r>
              <a:rPr lang="fr-FR" b="1" dirty="0" smtClean="0"/>
              <a:t> de drosophiles élevées en présence de différentes sources de nourriture (site </a:t>
            </a:r>
            <a:r>
              <a:rPr lang="fr-FR" b="1" dirty="0" err="1" smtClean="0"/>
              <a:t>access</a:t>
            </a:r>
            <a:r>
              <a:rPr lang="fr-FR" b="1" dirty="0" smtClean="0"/>
              <a:t>). </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384" y="476672"/>
            <a:ext cx="6096000" cy="3323987"/>
          </a:xfrm>
          <a:prstGeom prst="rect">
            <a:avLst/>
          </a:prstGeom>
        </p:spPr>
        <p:txBody>
          <a:bodyPr>
            <a:spAutoFit/>
          </a:bodyPr>
          <a:lstStyle/>
          <a:p>
            <a:r>
              <a:rPr lang="fr-FR" dirty="0" err="1" smtClean="0"/>
              <a:t>haque</a:t>
            </a:r>
            <a:r>
              <a:rPr lang="fr-FR" dirty="0" smtClean="0"/>
              <a:t> élève choisit en début de séance un portoir contenant 2 tubes. Un tube servira à l’expérience, l’autre servira de témoin.</a:t>
            </a:r>
          </a:p>
          <a:p>
            <a:r>
              <a:rPr lang="fr-FR" dirty="0" smtClean="0"/>
              <a:t>Tous les portoirs disposent de tubes remplis au tiers d’eau </a:t>
            </a:r>
            <a:r>
              <a:rPr lang="fr-FR" b="1" u="sng" dirty="0" smtClean="0"/>
              <a:t>SAUF UN</a:t>
            </a:r>
            <a:r>
              <a:rPr lang="fr-FR" dirty="0" smtClean="0"/>
              <a:t> qui contient 2 tubes remplis au tiers de soude. Ce portoir sera choisi par l’élève qui devient alors sans le savoir le </a:t>
            </a:r>
            <a:r>
              <a:rPr lang="fr-FR" b="1" dirty="0" smtClean="0"/>
              <a:t>patient zéro</a:t>
            </a:r>
            <a:r>
              <a:rPr lang="fr-FR" dirty="0" smtClean="0"/>
              <a:t> atteint de la </a:t>
            </a:r>
            <a:r>
              <a:rPr lang="fr-FR" b="1" dirty="0" smtClean="0"/>
              <a:t>grippe</a:t>
            </a:r>
            <a:r>
              <a:rPr lang="fr-FR" dirty="0" smtClean="0"/>
              <a:t>. Visuellement, tous les tubes contiennent un liquide transparent et personne ne sait qui est le patient zéro.</a:t>
            </a:r>
          </a:p>
          <a:p>
            <a:r>
              <a:rPr lang="fr-FR" dirty="0" smtClean="0"/>
              <a:t/>
            </a:r>
            <a:br>
              <a:rPr lang="fr-FR" dirty="0" smtClean="0"/>
            </a:br>
            <a:r>
              <a:rPr lang="fr-FR" dirty="0" smtClean="0"/>
              <a:t>En estimant que chaque adolescent contamine 3 (ou 4) personnes, chaque élève devra mélanger le contenu de son tube avec le contenu d’un autre tube 3 ou 4 fois de suite avec des élèves différents.</a:t>
            </a:r>
          </a:p>
          <a:p>
            <a:endParaRPr lang="fr-FR" dirty="0" smtClean="0"/>
          </a:p>
          <a:p>
            <a:r>
              <a:rPr lang="fr-FR" b="1" dirty="0" smtClean="0"/>
              <a:t>EVITER de le faire avec le VIH !!!! </a:t>
            </a:r>
          </a:p>
          <a:p>
            <a:r>
              <a:rPr lang="fr-FR" dirty="0" smtClean="0"/>
              <a:t/>
            </a:r>
            <a:br>
              <a:rPr lang="fr-FR" dirty="0" smtClean="0"/>
            </a:br>
            <a:endParaRPr lang="fr-FR" dirty="0"/>
          </a:p>
        </p:txBody>
      </p:sp>
      <p:sp>
        <p:nvSpPr>
          <p:cNvPr id="75777" name="Rectangle 1"/>
          <p:cNvSpPr>
            <a:spLocks noChangeArrowheads="1"/>
          </p:cNvSpPr>
          <p:nvPr/>
        </p:nvSpPr>
        <p:spPr bwMode="auto">
          <a:xfrm>
            <a:off x="4007768" y="4147338"/>
            <a:ext cx="7655496" cy="3231654"/>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rgbClr val="000000"/>
                </a:solidFill>
                <a:effectLst/>
                <a:latin typeface="Calibri" pitchFamily="34" charset="0"/>
                <a:cs typeface="Arial" pitchFamily="34" charset="0"/>
              </a:rPr>
              <a:t>Techniquement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b="0" i="0" u="none" strike="noStrike" cap="none" normalizeH="0" baseline="0" dirty="0" smtClean="0">
                <a:ln>
                  <a:noFill/>
                </a:ln>
                <a:solidFill>
                  <a:srgbClr val="000000"/>
                </a:solidFill>
                <a:effectLst/>
                <a:latin typeface="Calibri" pitchFamily="34" charset="0"/>
                <a:cs typeface="Arial" pitchFamily="34" charset="0"/>
              </a:rPr>
              <a:t>les contenus des tubes des deux “partenaires” doivent être mélangés dans un seul tube.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r-FR" b="0" i="0" u="none" strike="noStrike" cap="none" normalizeH="0" baseline="0" dirty="0" smtClean="0">
                <a:ln>
                  <a:noFill/>
                </a:ln>
                <a:solidFill>
                  <a:srgbClr val="000000"/>
                </a:solidFill>
                <a:effectLst/>
                <a:latin typeface="Calibri" pitchFamily="34" charset="0"/>
                <a:cs typeface="Arial" pitchFamily="34" charset="0"/>
              </a:rPr>
              <a:t>Il faut secouer/homogénéiser le contenu de ce tube.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fr-FR" b="0" i="0" u="none" strike="noStrike" cap="none" normalizeH="0" baseline="0" dirty="0" smtClean="0">
                <a:ln>
                  <a:noFill/>
                </a:ln>
                <a:solidFill>
                  <a:srgbClr val="000000"/>
                </a:solidFill>
                <a:effectLst/>
                <a:latin typeface="Calibri" pitchFamily="34" charset="0"/>
                <a:cs typeface="Arial" pitchFamily="34" charset="0"/>
              </a:rPr>
              <a:t>Il faut </a:t>
            </a:r>
            <a:r>
              <a:rPr kumimoji="0" lang="fr-FR" b="0" i="0" u="none" strike="noStrike" cap="none" normalizeH="0" baseline="0" dirty="0" err="1" smtClean="0">
                <a:ln>
                  <a:noFill/>
                </a:ln>
                <a:solidFill>
                  <a:srgbClr val="000000"/>
                </a:solidFill>
                <a:effectLst/>
                <a:latin typeface="Calibri" pitchFamily="34" charset="0"/>
                <a:cs typeface="Arial" pitchFamily="34" charset="0"/>
              </a:rPr>
              <a:t>re</a:t>
            </a:r>
            <a:r>
              <a:rPr kumimoji="0" lang="fr-FR" b="0" i="0" u="none" strike="noStrike" cap="none" normalizeH="0" baseline="0" dirty="0" smtClean="0">
                <a:ln>
                  <a:noFill/>
                </a:ln>
                <a:solidFill>
                  <a:srgbClr val="000000"/>
                </a:solidFill>
                <a:effectLst/>
                <a:latin typeface="Calibri" pitchFamily="34" charset="0"/>
                <a:cs typeface="Arial" pitchFamily="34" charset="0"/>
              </a:rPr>
              <a:t>-diviser le contenu mélangé entre les 2 tubes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fr-FR" b="0" i="0" u="none" strike="noStrike" cap="none" normalizeH="0" baseline="0" dirty="0" smtClean="0">
                <a:ln>
                  <a:noFill/>
                </a:ln>
                <a:solidFill>
                  <a:srgbClr val="000000"/>
                </a:solidFill>
                <a:effectLst/>
                <a:latin typeface="Calibri" pitchFamily="34" charset="0"/>
                <a:cs typeface="Arial" pitchFamily="34" charset="0"/>
              </a:rPr>
              <a:t>Et aller faire la même chose avec un autre partenaire…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cs typeface="Arial" pitchFamily="34" charset="0"/>
              </a:rPr>
              <a:t/>
            </a:r>
            <a:br>
              <a:rPr kumimoji="0" lang="fr-FR" b="0" i="0" u="none" strike="noStrike" cap="none" normalizeH="0" baseline="0" dirty="0" smtClean="0">
                <a:ln>
                  <a:noFill/>
                </a:ln>
                <a:solidFill>
                  <a:srgbClr val="000000"/>
                </a:solidFill>
                <a:effectLst/>
                <a:latin typeface="Calibri" pitchFamily="34" charset="0"/>
                <a:cs typeface="Arial" pitchFamily="34" charset="0"/>
              </a:rPr>
            </a:br>
            <a:endParaRPr kumimoji="0" lang="fr-FR"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cs typeface="Arial" pitchFamily="34" charset="0"/>
              </a:rPr>
              <a:t>On révèle en fin d’expérience la présence de soude grâce à la phénolphtaléine </a:t>
            </a:r>
            <a:r>
              <a:rPr kumimoji="0" lang="fr-FR" sz="8400" b="0" i="0" u="none" strike="noStrike" cap="none" normalizeH="0" baseline="0" dirty="0" smtClean="0">
                <a:ln>
                  <a:noFill/>
                </a:ln>
                <a:solidFill>
                  <a:srgbClr val="000000"/>
                </a:solidFill>
                <a:effectLst/>
                <a:latin typeface="Calibri" pitchFamily="34" charset="0"/>
                <a:cs typeface="Arial" pitchFamily="34" charset="0"/>
              </a:rPr>
              <a:t/>
            </a:r>
            <a:br>
              <a:rPr kumimoji="0" lang="fr-FR" sz="8400" b="0" i="0" u="none" strike="noStrike" cap="none" normalizeH="0" baseline="0" dirty="0" smtClean="0">
                <a:ln>
                  <a:noFill/>
                </a:ln>
                <a:solidFill>
                  <a:srgbClr val="000000"/>
                </a:solidFill>
                <a:effectLst/>
                <a:latin typeface="Calibri" pitchFamily="34" charset="0"/>
                <a:cs typeface="Arial" pitchFamily="34" charset="0"/>
              </a:rPr>
            </a:br>
            <a:endParaRPr kumimoji="0" lang="fr-FR" sz="8400" b="0" i="0" u="none" strike="noStrike" cap="none" normalizeH="0" baseline="0" dirty="0" smtClean="0">
              <a:ln>
                <a:noFill/>
              </a:ln>
              <a:solidFill>
                <a:srgbClr val="000000"/>
              </a:solidFill>
              <a:effectLst/>
              <a:latin typeface="Calibri" pitchFamily="34" charset="0"/>
              <a:cs typeface="Arial" pitchFamily="34" charset="0"/>
            </a:endParaRPr>
          </a:p>
        </p:txBody>
      </p:sp>
      <p:pic>
        <p:nvPicPr>
          <p:cNvPr id="75780" name="Picture 4" descr="https://lh6.googleusercontent.com/o5uu4TVw3sul6-UDln0KI1eUzMP1df14zYJMcZfk68zdJVVHjG_PzW1NO2kpTA2BttXPvdqzC5lNtYopxsZKzDPqrYh8d-MhbEnlRYmmf3oq57eRAVUWDVOmtfvO_wWDqmVJVa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88088" y="1052736"/>
            <a:ext cx="4754357" cy="1631058"/>
          </a:xfrm>
          <a:prstGeom prst="rect">
            <a:avLst/>
          </a:prstGeom>
          <a:noFill/>
        </p:spPr>
      </p:pic>
      <p:sp>
        <p:nvSpPr>
          <p:cNvPr id="8" name="ZoneTexte 7"/>
          <p:cNvSpPr txBox="1"/>
          <p:nvPr/>
        </p:nvSpPr>
        <p:spPr>
          <a:xfrm>
            <a:off x="479376" y="4077072"/>
            <a:ext cx="2232248" cy="1169551"/>
          </a:xfrm>
          <a:prstGeom prst="rect">
            <a:avLst/>
          </a:prstGeom>
          <a:noFill/>
        </p:spPr>
        <p:txBody>
          <a:bodyPr wrap="square" rtlCol="0">
            <a:spAutoFit/>
          </a:bodyPr>
          <a:lstStyle/>
          <a:p>
            <a:r>
              <a:rPr lang="fr-FR" b="1" dirty="0" smtClean="0">
                <a:solidFill>
                  <a:srgbClr val="FF0000"/>
                </a:solidFill>
              </a:rPr>
              <a:t>ATTENTION, manip qui peut avoir été faite au collège !!! </a:t>
            </a:r>
          </a:p>
          <a:p>
            <a:r>
              <a:rPr lang="fr-FR" b="1" dirty="0" smtClean="0">
                <a:solidFill>
                  <a:srgbClr val="FF0000"/>
                </a:solidFill>
              </a:rPr>
              <a:t>Possibilité de retrouver le 1</a:t>
            </a:r>
            <a:r>
              <a:rPr lang="fr-FR" b="1" baseline="30000" dirty="0" smtClean="0">
                <a:solidFill>
                  <a:srgbClr val="FF0000"/>
                </a:solidFill>
              </a:rPr>
              <a:t>er</a:t>
            </a:r>
            <a:r>
              <a:rPr lang="fr-FR" b="1" dirty="0" smtClean="0">
                <a:solidFill>
                  <a:srgbClr val="FF0000"/>
                </a:solidFill>
              </a:rPr>
              <a:t> ! </a:t>
            </a:r>
            <a:endParaRPr lang="fr-FR"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54050" y="684650"/>
            <a:ext cx="8067675" cy="5501169"/>
          </a:xfrm>
          <a:prstGeom prst="rect">
            <a:avLst/>
          </a:prstGeom>
          <a:noFill/>
          <a:ln>
            <a:noFill/>
          </a:ln>
        </p:spPr>
      </p:pic>
      <p:pic>
        <p:nvPicPr>
          <p:cNvPr id="195" name="Google Shape;195;p23"/>
          <p:cNvPicPr preferRelativeResize="0"/>
          <p:nvPr/>
        </p:nvPicPr>
        <p:blipFill>
          <a:blip r:embed="rId4">
            <a:alphaModFix/>
          </a:blip>
          <a:stretch>
            <a:fillRect/>
          </a:stretch>
        </p:blipFill>
        <p:spPr>
          <a:xfrm>
            <a:off x="634625" y="756300"/>
            <a:ext cx="3019425" cy="2419350"/>
          </a:xfrm>
          <a:prstGeom prst="rect">
            <a:avLst/>
          </a:prstGeom>
          <a:noFill/>
          <a:ln>
            <a:noFill/>
          </a:ln>
        </p:spPr>
      </p:pic>
      <p:sp>
        <p:nvSpPr>
          <p:cNvPr id="196" name="Google Shape;196;p23"/>
          <p:cNvSpPr txBox="1"/>
          <p:nvPr/>
        </p:nvSpPr>
        <p:spPr>
          <a:xfrm>
            <a:off x="230875" y="3469950"/>
            <a:ext cx="3889500" cy="1023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fr-FR" sz="1800" u="sng">
                <a:solidFill>
                  <a:schemeClr val="dk1"/>
                </a:solidFill>
                <a:latin typeface="Calibri"/>
                <a:ea typeface="Calibri"/>
                <a:cs typeface="Calibri"/>
                <a:sym typeface="Calibri"/>
              </a:rPr>
              <a:t>Photographie de grains de kéfir de fruit.</a:t>
            </a:r>
            <a:endParaRPr sz="1800" u="sng">
              <a:solidFill>
                <a:schemeClr val="dk1"/>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09841-D1AD-494D-B6E8-59706AB654E5}"/>
              </a:ext>
            </a:extLst>
          </p:cNvPr>
          <p:cNvSpPr/>
          <p:nvPr/>
        </p:nvSpPr>
        <p:spPr>
          <a:xfrm>
            <a:off x="232299" y="102360"/>
            <a:ext cx="11727402" cy="5909310"/>
          </a:xfrm>
          <a:prstGeom prst="rect">
            <a:avLst/>
          </a:prstGeom>
        </p:spPr>
        <p:txBody>
          <a:bodyPr wrap="square">
            <a:spAutoFit/>
          </a:bodyPr>
          <a:lstStyle/>
          <a:p>
            <a:pPr algn="just"/>
            <a:endParaRPr lang="fr-FR" sz="1400" dirty="0">
              <a:latin typeface="Calibri" panose="020F0502020204030204" pitchFamily="34" charset="0"/>
            </a:endParaRPr>
          </a:p>
          <a:p>
            <a:pPr algn="ctr"/>
            <a:r>
              <a:rPr lang="fr-FR" sz="1400" b="1" dirty="0">
                <a:solidFill>
                  <a:srgbClr val="FF0000"/>
                </a:solidFill>
                <a:latin typeface="Calibri" panose="020F0502020204030204" pitchFamily="34" charset="0"/>
              </a:rPr>
              <a:t>TP variabilité du microbiote et impact sur le comportement.</a:t>
            </a:r>
            <a:r>
              <a:rPr lang="fr-FR" sz="1400" b="1" dirty="0">
                <a:latin typeface="Calibri" panose="020F0502020204030204" pitchFamily="34" charset="0"/>
              </a:rPr>
              <a:t> </a:t>
            </a:r>
            <a:endParaRPr lang="fr-FR" sz="1400" dirty="0">
              <a:latin typeface="Calibri" panose="020F0502020204030204" pitchFamily="34" charset="0"/>
            </a:endParaRPr>
          </a:p>
          <a:p>
            <a:pPr algn="just"/>
            <a:r>
              <a:rPr lang="fr-FR" sz="1400" b="1" dirty="0">
                <a:latin typeface="Calibri" panose="020F0502020204030204" pitchFamily="34" charset="0"/>
              </a:rPr>
              <a:t>Au préalable : </a:t>
            </a:r>
            <a:endParaRPr lang="fr-FR" sz="1400" dirty="0">
              <a:latin typeface="Calibri" panose="020F0502020204030204" pitchFamily="34" charset="0"/>
            </a:endParaRPr>
          </a:p>
          <a:p>
            <a:pPr algn="just"/>
            <a:r>
              <a:rPr lang="fr-FR" sz="1400" dirty="0">
                <a:latin typeface="Calibri" panose="020F0502020204030204" pitchFamily="34" charset="0"/>
              </a:rPr>
              <a:t>Elevage de deux lots de larves de drosophiles par paillasse, le premier lot est élevé sur un milieu contenant des antibiotiques, le second lot constitue le témoin. </a:t>
            </a:r>
          </a:p>
          <a:p>
            <a:pPr algn="just"/>
            <a:r>
              <a:rPr lang="fr-FR" sz="1400" dirty="0">
                <a:latin typeface="Calibri" panose="020F0502020204030204" pitchFamily="34" charset="0"/>
              </a:rPr>
              <a:t>Ne pas trop les doser l’antibiotique au risque d’augmenter la croissance des champignons dans le milieu, certains peuvent être toxiques. </a:t>
            </a:r>
          </a:p>
          <a:p>
            <a:pPr algn="just"/>
            <a:r>
              <a:rPr lang="fr-FR" sz="1400" b="1" dirty="0">
                <a:latin typeface="Calibri" panose="020F0502020204030204" pitchFamily="34" charset="0"/>
              </a:rPr>
              <a:t>Séance 1 : analyse des microbiotes des différents lot. </a:t>
            </a:r>
            <a:endParaRPr lang="fr-FR" sz="1400" dirty="0">
              <a:latin typeface="Calibri" panose="020F0502020204030204" pitchFamily="34" charset="0"/>
            </a:endParaRPr>
          </a:p>
          <a:p>
            <a:pPr algn="just"/>
            <a:r>
              <a:rPr lang="fr-FR" sz="1400" dirty="0">
                <a:latin typeface="Calibri" panose="020F0502020204030204" pitchFamily="34" charset="0"/>
              </a:rPr>
              <a:t>- Disséquer les tubes digestifs de quelques drosophiles de chaque tube. Pour cela il suffit de tirer sur l’extrémité de l’abdomen avec une pince, le tube digestif sort et on le coupe s’il ne se casse pas. </a:t>
            </a:r>
          </a:p>
          <a:p>
            <a:pPr algn="just"/>
            <a:r>
              <a:rPr lang="fr-FR" sz="1400" dirty="0">
                <a:latin typeface="Calibri" panose="020F0502020204030204" pitchFamily="34" charset="0"/>
              </a:rPr>
              <a:t>- Faire tremper l’extrémité du tube digestif dans une goutte d’eau puis observer au microscope (Des colorations type GRAM peuvent être réalisées). </a:t>
            </a:r>
          </a:p>
          <a:p>
            <a:pPr algn="just"/>
            <a:r>
              <a:rPr lang="fr-FR" sz="1400" dirty="0">
                <a:latin typeface="Wingdings" panose="05000000000000000000" pitchFamily="2" charset="2"/>
              </a:rPr>
              <a:t> </a:t>
            </a:r>
            <a:r>
              <a:rPr lang="fr-FR" sz="1400" dirty="0">
                <a:latin typeface="Calibri" panose="020F0502020204030204" pitchFamily="34" charset="0"/>
              </a:rPr>
              <a:t>Comparaison des microbiotes pour les drosophiles témoins et celles élevées sur milieu contenant de l’antibiotique. </a:t>
            </a:r>
          </a:p>
          <a:p>
            <a:pPr algn="just"/>
            <a:endParaRPr lang="fr-FR" sz="1400" dirty="0">
              <a:latin typeface="Calibri" panose="020F0502020204030204" pitchFamily="34" charset="0"/>
            </a:endParaRPr>
          </a:p>
          <a:p>
            <a:pPr algn="just"/>
            <a:r>
              <a:rPr lang="fr-FR" sz="1400" dirty="0">
                <a:latin typeface="Calibri" panose="020F0502020204030204" pitchFamily="34" charset="0"/>
              </a:rPr>
              <a:t>Résultats attendus : Le microbiote des drosophiles témoins comporte des coques, des bacilles, mais aussi des hyphes mycéliens et des levures. Le microbiote des drosophiles élevées sur un milieu avec antibiotique est peu diversifié et contient essentiellement des champignons. Attention de ne pas confondre les bactéries avec les grains d’amidons qui proviennent de la digestion des aliments par les drosophiles. </a:t>
            </a:r>
          </a:p>
          <a:p>
            <a:pPr algn="just"/>
            <a:endParaRPr lang="fr-FR" sz="1400" dirty="0">
              <a:latin typeface="Calibri" panose="020F0502020204030204" pitchFamily="34" charset="0"/>
            </a:endParaRPr>
          </a:p>
          <a:p>
            <a:pPr algn="just"/>
            <a:r>
              <a:rPr lang="fr-FR" sz="1400" b="1" dirty="0">
                <a:latin typeface="Calibri" panose="020F0502020204030204" pitchFamily="34" charset="0"/>
              </a:rPr>
              <a:t>Séance 2 : L’impact du microbiote sur le comportement. </a:t>
            </a:r>
            <a:endParaRPr lang="fr-FR" sz="1400" dirty="0">
              <a:latin typeface="Calibri" panose="020F0502020204030204" pitchFamily="34" charset="0"/>
            </a:endParaRPr>
          </a:p>
          <a:p>
            <a:pPr algn="just"/>
            <a:r>
              <a:rPr lang="fr-FR" sz="1400" dirty="0">
                <a:latin typeface="Calibri" panose="020F0502020204030204" pitchFamily="34" charset="0"/>
              </a:rPr>
              <a:t>Matériel : 6 tubes à essai pour le lot témoin, 6 tubes à essai pour le lot sur antibiotique. Du coton pour boucher les tubes sans empêcher l’air de passer. </a:t>
            </a:r>
          </a:p>
          <a:p>
            <a:pPr algn="just"/>
            <a:r>
              <a:rPr lang="fr-FR" sz="1400" dirty="0">
                <a:latin typeface="Calibri" panose="020F0502020204030204" pitchFamily="34" charset="0"/>
              </a:rPr>
              <a:t>- Marquer les tubes pour pouvoir identifier les différents lots. </a:t>
            </a:r>
          </a:p>
          <a:p>
            <a:pPr algn="just"/>
            <a:r>
              <a:rPr lang="fr-FR" sz="1400" dirty="0">
                <a:latin typeface="Calibri" panose="020F0502020204030204" pitchFamily="34" charset="0"/>
              </a:rPr>
              <a:t>- Faire entrer une drosophile témoin dans chacun des 6 premiers tubes et une drosophile au microbiote modifié dans les 6 autres, boucher les tubes avec le coton. </a:t>
            </a:r>
          </a:p>
          <a:p>
            <a:pPr algn="just"/>
            <a:r>
              <a:rPr lang="fr-FR" sz="1400" dirty="0">
                <a:latin typeface="Calibri" panose="020F0502020204030204" pitchFamily="34" charset="0"/>
              </a:rPr>
              <a:t>- Disposer les tubes sur la paillasse et les filmer pendant 2 à 5 minutes. </a:t>
            </a:r>
          </a:p>
          <a:p>
            <a:pPr algn="just"/>
            <a:r>
              <a:rPr lang="fr-FR" sz="1400" dirty="0">
                <a:latin typeface="Calibri" panose="020F0502020204030204" pitchFamily="34" charset="0"/>
              </a:rPr>
              <a:t>- Suivez le déplacement des drosophiles sur la vidéo, pour mieux l’observez vous pouvez le tracer en utilisant le logiciel d’EPS </a:t>
            </a:r>
            <a:r>
              <a:rPr lang="fr-FR" sz="1400" dirty="0" err="1">
                <a:latin typeface="Calibri" panose="020F0502020204030204" pitchFamily="34" charset="0"/>
              </a:rPr>
              <a:t>Kinovea</a:t>
            </a:r>
            <a:r>
              <a:rPr lang="fr-FR" sz="1400" dirty="0">
                <a:latin typeface="Calibri" panose="020F0502020204030204" pitchFamily="34" charset="0"/>
              </a:rPr>
              <a:t> (gratuit, disponible sur le site de l’académie de Grenoble). </a:t>
            </a:r>
          </a:p>
          <a:p>
            <a:pPr algn="just"/>
            <a:endParaRPr lang="fr-FR" sz="1400" dirty="0">
              <a:latin typeface="Calibri" panose="020F0502020204030204" pitchFamily="34" charset="0"/>
            </a:endParaRPr>
          </a:p>
          <a:p>
            <a:pPr algn="just"/>
            <a:r>
              <a:rPr lang="fr-FR" sz="1400" dirty="0">
                <a:latin typeface="Calibri" panose="020F0502020204030204" pitchFamily="34" charset="0"/>
              </a:rPr>
              <a:t>Résultats attendus : les drosophiles au microbiote modifié se déplacent beaucoup plus que les autres =&gt; hyperactivité ? Stress accru ? </a:t>
            </a:r>
          </a:p>
          <a:p>
            <a:pPr algn="just"/>
            <a:r>
              <a:rPr lang="fr-FR" sz="1400" i="1" dirty="0">
                <a:latin typeface="Calibri" panose="020F0502020204030204" pitchFamily="34" charset="0"/>
              </a:rPr>
              <a:t>Vous pouvez ajouter à ce déroulé une séance sur l’effet du microbiote sur la croissance des drosophiles, pour cela prendre en photo les larves avant métamorphose et les mesurer via </a:t>
            </a:r>
            <a:r>
              <a:rPr lang="fr-FR" sz="1400" i="1" dirty="0" err="1">
                <a:latin typeface="Calibri" panose="020F0502020204030204" pitchFamily="34" charset="0"/>
              </a:rPr>
              <a:t>Mesurim</a:t>
            </a:r>
            <a:r>
              <a:rPr lang="fr-FR" sz="1400" i="1" dirty="0">
                <a:latin typeface="Calibri" panose="020F0502020204030204" pitchFamily="34" charset="0"/>
              </a:rPr>
              <a:t>.</a:t>
            </a:r>
            <a:endParaRPr lang="fr-FR"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354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AD2539-2AEF-4F69-9E6B-D9C72224D93E}"/>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2376257" y="381557"/>
            <a:ext cx="6554680" cy="4555502"/>
          </a:xfrm>
          <a:prstGeom prst="rect">
            <a:avLst/>
          </a:prstGeom>
        </p:spPr>
      </p:pic>
      <p:sp>
        <p:nvSpPr>
          <p:cNvPr id="5" name="Rectangle 4">
            <a:extLst>
              <a:ext uri="{FF2B5EF4-FFF2-40B4-BE49-F238E27FC236}">
                <a16:creationId xmlns:a16="http://schemas.microsoft.com/office/drawing/2014/main" id="{A6B23D9C-2B05-40D6-9D63-492A803FF5AF}"/>
              </a:ext>
            </a:extLst>
          </p:cNvPr>
          <p:cNvSpPr/>
          <p:nvPr/>
        </p:nvSpPr>
        <p:spPr>
          <a:xfrm>
            <a:off x="180512" y="5041128"/>
            <a:ext cx="11706688" cy="1384995"/>
          </a:xfrm>
          <a:prstGeom prst="rect">
            <a:avLst/>
          </a:prstGeom>
        </p:spPr>
        <p:txBody>
          <a:bodyPr wrap="square">
            <a:spAutoFit/>
          </a:bodyPr>
          <a:lstStyle/>
          <a:p>
            <a:r>
              <a:rPr lang="fr-FR" sz="1400" dirty="0">
                <a:solidFill>
                  <a:srgbClr val="000000"/>
                </a:solidFill>
                <a:latin typeface="Calibri" panose="020F0502020204030204" pitchFamily="34" charset="0"/>
              </a:rPr>
              <a:t>Sources :</a:t>
            </a:r>
          </a:p>
          <a:p>
            <a:r>
              <a:rPr lang="fr-FR" sz="1400" dirty="0">
                <a:solidFill>
                  <a:srgbClr val="000000"/>
                </a:solidFill>
                <a:latin typeface="Calibri" panose="020F0502020204030204" pitchFamily="34" charset="0"/>
                <a:hlinkClick r:id="rId4"/>
              </a:rPr>
              <a:t>https://www.nature.com/articles/s41586-018-0634-9</a:t>
            </a:r>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hlinkClick r:id="rId5"/>
              </a:rPr>
              <a:t>https://insb.cnrs.fr/fr/cnrsinfo/la-drosophile-cultive-la-symbiose-avec-ses-amis-bacteriens-qui-le-lui-rendent-bien</a:t>
            </a:r>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hlinkClick r:id="rId6"/>
              </a:rPr>
              <a:t>http://realitesbiomedicales.blog.lemonde.fr/2018/10/27/ces-bacteries-intestinales-qui-modulent-la-marche-de-la-drosophile/?fbclid=IwAR0Z2I3g1FyfXM_w5lMSM3t_rcgFXgyuwYTYAB3jAIXLLG0YWO6mEBf6pqE</a:t>
            </a:r>
            <a:endParaRPr lang="fr-FR" sz="1400" dirty="0">
              <a:solidFill>
                <a:srgbClr val="000000"/>
              </a:solidFill>
              <a:latin typeface="Calibri" panose="020F0502020204030204" pitchFamily="34" charset="0"/>
            </a:endParaRPr>
          </a:p>
          <a:p>
            <a:r>
              <a:rPr lang="fr-FR" sz="1400" dirty="0">
                <a:solidFill>
                  <a:srgbClr val="000000"/>
                </a:solidFill>
                <a:latin typeface="Calibri" panose="020F0502020204030204" pitchFamily="34" charset="0"/>
              </a:rPr>
              <a:t>	</a:t>
            </a:r>
            <a:endParaRPr lang="fr-FR" sz="1400" dirty="0"/>
          </a:p>
        </p:txBody>
      </p:sp>
    </p:spTree>
    <p:extLst>
      <p:ext uri="{BB962C8B-B14F-4D97-AF65-F5344CB8AC3E}">
        <p14:creationId xmlns:p14="http://schemas.microsoft.com/office/powerpoint/2010/main" val="423920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202" name="Google Shape;202;p24"/>
          <p:cNvSpPr txBox="1"/>
          <p:nvPr/>
        </p:nvSpPr>
        <p:spPr>
          <a:xfrm>
            <a:off x="2157984" y="148430"/>
            <a:ext cx="3011777" cy="276999"/>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Variation génétique et santé – </a:t>
            </a:r>
            <a:endParaRPr sz="1200" b="1">
              <a:solidFill>
                <a:schemeClr val="lt1"/>
              </a:solidFill>
              <a:latin typeface="Calibri"/>
              <a:ea typeface="Calibri"/>
              <a:cs typeface="Calibri"/>
              <a:sym typeface="Calibri"/>
            </a:endParaRPr>
          </a:p>
        </p:txBody>
      </p:sp>
      <p:sp>
        <p:nvSpPr>
          <p:cNvPr id="203" name="Google Shape;203;p24"/>
          <p:cNvSpPr txBox="1"/>
          <p:nvPr/>
        </p:nvSpPr>
        <p:spPr>
          <a:xfrm>
            <a:off x="5290448" y="812866"/>
            <a:ext cx="6538686" cy="230832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Objectifs</a:t>
            </a:r>
            <a:r>
              <a:rPr lang="fr-FR" sz="1200" b="1">
                <a:solidFill>
                  <a:srgbClr val="FF0000"/>
                </a:solidFill>
                <a:latin typeface="Calibri"/>
                <a:ea typeface="Calibri"/>
                <a:cs typeface="Calibri"/>
                <a:sym typeface="Calibri"/>
              </a:rPr>
              <a:t> </a:t>
            </a:r>
            <a:r>
              <a:rPr lang="fr-FR" sz="1200" b="1">
                <a:solidFill>
                  <a:schemeClr val="dk1"/>
                </a:solidFill>
                <a:latin typeface="Calibri"/>
                <a:ea typeface="Calibri"/>
                <a:cs typeface="Calibri"/>
                <a:sym typeface="Calibri"/>
              </a:rPr>
              <a:t>du programme / </a:t>
            </a:r>
            <a:r>
              <a:rPr lang="fr-FR" sz="12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certaines mutations, héritées ou nouvellement produites, sont responsables de pathologies parce qu’elles affectent l’expression de certains gènes ou altèrent leurs produits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l’examen des arbres généalogiques familiaux permet de connaître les modes de transmission héréditaire des déterminants génétiques responsables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l’étude des génomes de grandes cohortes de patients est à la base de l’identification des gènes correspondants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dans le cas d’une maladie monogénique à transmission autosomique récessive, seuls les homozygotes pour l’allèle muté sont atteints et que les hétérozygotes sont des porteurs sains.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selon les cas, les traitements apportés visent à compenser par des médicaments la fonction altérée ou à contrôler les conditions de milieu</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dans certains cas, on peut envisager une thérapie génique visant à remplacer l’allèle muté dans les cellules du tissu atteint.</a:t>
            </a:r>
            <a:endParaRPr/>
          </a:p>
        </p:txBody>
      </p:sp>
      <p:sp>
        <p:nvSpPr>
          <p:cNvPr id="204" name="Google Shape;204;p24"/>
          <p:cNvSpPr txBox="1"/>
          <p:nvPr/>
        </p:nvSpPr>
        <p:spPr>
          <a:xfrm>
            <a:off x="153447" y="828434"/>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205" name="Google Shape;205;p24"/>
          <p:cNvSpPr txBox="1"/>
          <p:nvPr/>
        </p:nvSpPr>
        <p:spPr>
          <a:xfrm>
            <a:off x="153447" y="4199776"/>
            <a:ext cx="5016314" cy="1323439"/>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chemeClr val="dk1"/>
                </a:solidFill>
                <a:latin typeface="Calibri"/>
                <a:ea typeface="Calibri"/>
                <a:cs typeface="Calibri"/>
                <a:sym typeface="Calibri"/>
              </a:rPr>
              <a:t>Discussions et approches</a:t>
            </a:r>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Questions sur les limites, les interprétations, les choix :</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Pas de connaissances spécifiques sur une maladie</a:t>
            </a:r>
            <a:endParaRPr/>
          </a:p>
          <a:p>
            <a:pPr marL="0" marR="0" lvl="1" indent="0" algn="just" rtl="0">
              <a:spcBef>
                <a:spcPts val="0"/>
              </a:spcBef>
              <a:spcAft>
                <a:spcPts val="0"/>
              </a:spcAft>
              <a:buNone/>
            </a:pPr>
            <a:endParaRPr sz="1600" b="0" i="0" u="none" strike="noStrike" cap="none">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Eventuel fil conducteur</a:t>
            </a:r>
            <a:endParaRPr/>
          </a:p>
        </p:txBody>
      </p:sp>
      <p:sp>
        <p:nvSpPr>
          <p:cNvPr id="206" name="Google Shape;206;p24"/>
          <p:cNvSpPr txBox="1"/>
          <p:nvPr/>
        </p:nvSpPr>
        <p:spPr>
          <a:xfrm>
            <a:off x="5290446" y="3784276"/>
            <a:ext cx="6538687" cy="2669059"/>
          </a:xfrm>
          <a:prstGeom prst="rect">
            <a:avLst/>
          </a:prstGeom>
          <a:solidFill>
            <a:schemeClr val="accent1">
              <a:lumMod val="60000"/>
              <a:lumOff val="40000"/>
            </a:schemeClr>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a:t>
            </a:r>
            <a:endParaRPr dirty="0"/>
          </a:p>
          <a:p>
            <a:r>
              <a:rPr lang="fr-FR" sz="1600" b="1" dirty="0">
                <a:solidFill>
                  <a:schemeClr val="dk1"/>
                </a:solidFill>
                <a:latin typeface="Calibri"/>
                <a:ea typeface="Calibri"/>
                <a:cs typeface="Calibri"/>
                <a:sym typeface="Calibri"/>
              </a:rPr>
              <a:t>Etude d’une maladie </a:t>
            </a:r>
            <a:r>
              <a:rPr lang="fr-FR" sz="1600" b="1" dirty="0" err="1">
                <a:solidFill>
                  <a:schemeClr val="dk1"/>
                </a:solidFill>
                <a:latin typeface="Calibri"/>
                <a:ea typeface="Calibri"/>
                <a:cs typeface="Calibri"/>
                <a:sym typeface="Calibri"/>
              </a:rPr>
              <a:t>autosomale</a:t>
            </a:r>
            <a:r>
              <a:rPr lang="fr-FR" sz="1600" b="1" dirty="0">
                <a:solidFill>
                  <a:schemeClr val="dk1"/>
                </a:solidFill>
                <a:latin typeface="Calibri"/>
                <a:ea typeface="Calibri"/>
                <a:cs typeface="Calibri"/>
                <a:sym typeface="Calibri"/>
              </a:rPr>
              <a:t> </a:t>
            </a:r>
            <a:r>
              <a:rPr lang="fr-FR" sz="1600" b="1" dirty="0" err="1">
                <a:solidFill>
                  <a:schemeClr val="dk1"/>
                </a:solidFill>
                <a:latin typeface="Calibri"/>
                <a:ea typeface="Calibri"/>
                <a:cs typeface="Calibri"/>
                <a:sym typeface="Calibri"/>
              </a:rPr>
              <a:t>monogénique</a:t>
            </a:r>
            <a:r>
              <a:rPr lang="fr-FR" sz="1600" b="1" dirty="0">
                <a:solidFill>
                  <a:schemeClr val="dk1"/>
                </a:solidFill>
                <a:latin typeface="Calibri"/>
                <a:ea typeface="Calibri"/>
                <a:cs typeface="Calibri"/>
                <a:sym typeface="Calibri"/>
              </a:rPr>
              <a:t>: arbre généalogique + </a:t>
            </a:r>
            <a:r>
              <a:rPr lang="fr-FR" sz="1600" b="1" dirty="0">
                <a:solidFill>
                  <a:srgbClr val="00B050"/>
                </a:solidFill>
                <a:latin typeface="Calibri"/>
                <a:ea typeface="Calibri"/>
                <a:cs typeface="Calibri"/>
                <a:sym typeface="Calibri"/>
              </a:rPr>
              <a:t>électrophorèse?? </a:t>
            </a:r>
            <a:r>
              <a:rPr lang="fr-FR" sz="1600" b="1" dirty="0">
                <a:solidFill>
                  <a:schemeClr val="dk1"/>
                </a:solidFill>
                <a:latin typeface="Calibri"/>
                <a:ea typeface="Calibri"/>
                <a:cs typeface="Calibri"/>
                <a:sym typeface="Calibri"/>
              </a:rPr>
              <a:t>+ anagène et/ou  </a:t>
            </a:r>
            <a:r>
              <a:rPr lang="fr-FR" sz="1600" b="1" dirty="0" err="1">
                <a:solidFill>
                  <a:schemeClr val="dk1"/>
                </a:solidFill>
                <a:latin typeface="Calibri"/>
                <a:ea typeface="Calibri"/>
                <a:cs typeface="Calibri"/>
                <a:sym typeface="Calibri"/>
              </a:rPr>
              <a:t>rastop</a:t>
            </a:r>
            <a:r>
              <a:rPr lang="fr-FR" sz="1600" b="1" dirty="0">
                <a:solidFill>
                  <a:schemeClr val="dk1"/>
                </a:solidFill>
                <a:latin typeface="Calibri"/>
                <a:ea typeface="Calibri"/>
                <a:cs typeface="Calibri"/>
                <a:sym typeface="Calibri"/>
              </a:rPr>
              <a:t> avec protéine CFTR saine et </a:t>
            </a:r>
            <a:r>
              <a:rPr lang="fr-FR" sz="1600" b="1" dirty="0" smtClean="0">
                <a:solidFill>
                  <a:schemeClr val="dk1"/>
                </a:solidFill>
                <a:latin typeface="Calibri"/>
                <a:ea typeface="Calibri"/>
                <a:cs typeface="Calibri"/>
                <a:sym typeface="Calibri"/>
              </a:rPr>
              <a:t>atteinte</a:t>
            </a:r>
            <a:endParaRPr lang="fr-FR" dirty="0" smtClean="0"/>
          </a:p>
          <a:p>
            <a:r>
              <a:rPr lang="fr-FR" b="1" dirty="0" smtClean="0"/>
              <a:t>Partir de résultats d’un test de </a:t>
            </a:r>
            <a:r>
              <a:rPr lang="fr-FR" b="1" dirty="0" err="1" smtClean="0"/>
              <a:t>Guthrie</a:t>
            </a:r>
            <a:r>
              <a:rPr lang="fr-FR" b="1" dirty="0" smtClean="0"/>
              <a:t> chez un nourrisson ? (médecine préventive) </a:t>
            </a:r>
          </a:p>
          <a:p>
            <a:r>
              <a:rPr lang="fr-FR" b="1" dirty="0" smtClean="0"/>
              <a:t>Mucoviscidose : arbre généalogique + électrophorèse + anagène et/ou </a:t>
            </a:r>
            <a:r>
              <a:rPr lang="fr-FR" b="1" dirty="0" err="1" smtClean="0"/>
              <a:t>rastop</a:t>
            </a:r>
            <a:r>
              <a:rPr lang="fr-FR" b="1" dirty="0" smtClean="0"/>
              <a:t> avec protéine CFTR saine et atteinte. </a:t>
            </a:r>
          </a:p>
          <a:p>
            <a:r>
              <a:rPr lang="fr-FR" b="1" dirty="0" smtClean="0"/>
              <a:t>Question du don d’organes, thérapie génique, … intervenant ?) </a:t>
            </a:r>
          </a:p>
          <a:p>
            <a:r>
              <a:rPr lang="fr-FR" b="1" dirty="0" smtClean="0"/>
              <a:t>Phénylcétonurie : dosage possible de la phénylalanine par spectrométrie de masse (Voir SPC ?) </a:t>
            </a:r>
            <a:endParaRPr dirty="0"/>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p:txBody>
      </p:sp>
      <p:sp>
        <p:nvSpPr>
          <p:cNvPr id="207" name="Google Shape;207;p24"/>
          <p:cNvSpPr txBox="1"/>
          <p:nvPr/>
        </p:nvSpPr>
        <p:spPr>
          <a:xfrm>
            <a:off x="5290448" y="3370128"/>
            <a:ext cx="6538685" cy="307777"/>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chemeClr val="dk1"/>
                </a:solidFill>
                <a:latin typeface="Calibri"/>
                <a:ea typeface="Calibri"/>
                <a:cs typeface="Calibri"/>
                <a:sym typeface="Calibri"/>
              </a:rPr>
              <a:t>Mots clés : Risque génétique, thérapie génique.</a:t>
            </a:r>
            <a:endParaRPr sz="1400">
              <a:solidFill>
                <a:schemeClr val="dk1"/>
              </a:solidFill>
              <a:latin typeface="Calibri"/>
              <a:ea typeface="Calibri"/>
              <a:cs typeface="Calibri"/>
              <a:sym typeface="Calibri"/>
            </a:endParaRPr>
          </a:p>
        </p:txBody>
      </p:sp>
      <p:sp>
        <p:nvSpPr>
          <p:cNvPr id="208" name="Google Shape;208;p24"/>
          <p:cNvSpPr txBox="1"/>
          <p:nvPr/>
        </p:nvSpPr>
        <p:spPr>
          <a:xfrm>
            <a:off x="5290451" y="148430"/>
            <a:ext cx="6538685"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dirty="0">
                <a:solidFill>
                  <a:schemeClr val="lt1"/>
                </a:solidFill>
                <a:latin typeface="Calibri"/>
                <a:ea typeface="Calibri"/>
                <a:cs typeface="Calibri"/>
                <a:sym typeface="Calibri"/>
              </a:rPr>
              <a:t>Sous-thème : Mutations et santé- S1 ( A intégrer dans progression génétique)</a:t>
            </a:r>
            <a:endParaRPr sz="1800" b="1"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214" name="Google Shape;214;p25"/>
          <p:cNvSpPr txBox="1"/>
          <p:nvPr/>
        </p:nvSpPr>
        <p:spPr>
          <a:xfrm>
            <a:off x="2157984" y="148430"/>
            <a:ext cx="3011777" cy="276999"/>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Variation génétique et santé</a:t>
            </a:r>
            <a:endParaRPr/>
          </a:p>
        </p:txBody>
      </p:sp>
      <p:sp>
        <p:nvSpPr>
          <p:cNvPr id="215" name="Google Shape;215;p25"/>
          <p:cNvSpPr txBox="1"/>
          <p:nvPr/>
        </p:nvSpPr>
        <p:spPr>
          <a:xfrm>
            <a:off x="5290448" y="812866"/>
            <a:ext cx="6538686" cy="240011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b="1" dirty="0">
                <a:solidFill>
                  <a:schemeClr val="dk1"/>
                </a:solidFill>
                <a:latin typeface="Calibri"/>
                <a:ea typeface="Calibri"/>
                <a:cs typeface="Calibri"/>
                <a:sym typeface="Calibri"/>
              </a:rPr>
              <a:t>Objectifs</a:t>
            </a:r>
            <a:r>
              <a:rPr lang="fr-FR" b="1" dirty="0">
                <a:solidFill>
                  <a:srgbClr val="FF0000"/>
                </a:solidFill>
                <a:latin typeface="Calibri"/>
                <a:ea typeface="Calibri"/>
                <a:cs typeface="Calibri"/>
                <a:sym typeface="Calibri"/>
              </a:rPr>
              <a:t> </a:t>
            </a:r>
            <a:r>
              <a:rPr lang="fr-FR" b="1" dirty="0">
                <a:solidFill>
                  <a:schemeClr val="dk1"/>
                </a:solidFill>
                <a:latin typeface="Calibri"/>
                <a:ea typeface="Calibri"/>
                <a:cs typeface="Calibri"/>
                <a:sym typeface="Calibri"/>
              </a:rPr>
              <a:t>du programme / </a:t>
            </a:r>
            <a:r>
              <a:rPr lang="fr-FR" dirty="0">
                <a:solidFill>
                  <a:schemeClr val="dk1"/>
                </a:solidFill>
                <a:latin typeface="Calibri"/>
                <a:ea typeface="Calibri"/>
                <a:cs typeface="Calibri"/>
                <a:sym typeface="Calibri"/>
              </a:rPr>
              <a:t>Les élèves apprennent :</a:t>
            </a:r>
            <a:endParaRPr dirty="0"/>
          </a:p>
          <a:p>
            <a:pPr marL="0" marR="0" lvl="0" indent="0" algn="just" rtl="0">
              <a:spcBef>
                <a:spcPts val="0"/>
              </a:spcBef>
              <a:spcAft>
                <a:spcPts val="0"/>
              </a:spcAft>
              <a:buNone/>
            </a:pPr>
            <a:r>
              <a:rPr lang="fr-FR" dirty="0">
                <a:solidFill>
                  <a:schemeClr val="dk1"/>
                </a:solidFill>
                <a:latin typeface="Calibri"/>
                <a:ea typeface="Calibri"/>
                <a:cs typeface="Calibri"/>
                <a:sym typeface="Calibri"/>
              </a:rPr>
              <a:t>- que la plupart des pathologies d’origine génétique sont dues à l’interaction de nombreux gènes qui ne sont pas tous connus</a:t>
            </a:r>
            <a:endParaRPr dirty="0"/>
          </a:p>
          <a:p>
            <a:pPr marL="0" marR="0" lvl="0" indent="0" algn="just" rtl="0">
              <a:spcBef>
                <a:spcPts val="0"/>
              </a:spcBef>
              <a:spcAft>
                <a:spcPts val="0"/>
              </a:spcAft>
              <a:buNone/>
            </a:pPr>
            <a:r>
              <a:rPr lang="fr-FR" dirty="0">
                <a:solidFill>
                  <a:schemeClr val="dk1"/>
                </a:solidFill>
                <a:latin typeface="Calibri"/>
                <a:ea typeface="Calibri"/>
                <a:cs typeface="Calibri"/>
                <a:sym typeface="Calibri"/>
              </a:rPr>
              <a:t>- que certains allèles de certains gènes rendent plus probable l’apparition d’une pathologie</a:t>
            </a:r>
            <a:endParaRPr dirty="0"/>
          </a:p>
          <a:p>
            <a:pPr marL="0" marR="0" lvl="0" indent="0" algn="just" rtl="0">
              <a:spcBef>
                <a:spcPts val="0"/>
              </a:spcBef>
              <a:spcAft>
                <a:spcPts val="0"/>
              </a:spcAft>
              <a:buNone/>
            </a:pPr>
            <a:r>
              <a:rPr lang="fr-FR" dirty="0">
                <a:solidFill>
                  <a:schemeClr val="dk1"/>
                </a:solidFill>
                <a:latin typeface="Calibri"/>
                <a:ea typeface="Calibri"/>
                <a:cs typeface="Calibri"/>
                <a:sym typeface="Calibri"/>
              </a:rPr>
              <a:t>- que le fond génétique individuel intervient dans la santé de l’individu</a:t>
            </a:r>
            <a:endParaRPr dirty="0"/>
          </a:p>
          <a:p>
            <a:pPr marL="0" marR="0" lvl="0" indent="0" algn="just" rtl="0">
              <a:spcBef>
                <a:spcPts val="0"/>
              </a:spcBef>
              <a:spcAft>
                <a:spcPts val="0"/>
              </a:spcAft>
              <a:buNone/>
            </a:pPr>
            <a:r>
              <a:rPr lang="fr-FR" dirty="0">
                <a:solidFill>
                  <a:schemeClr val="dk1"/>
                </a:solidFill>
                <a:latin typeface="Calibri"/>
                <a:ea typeface="Calibri"/>
                <a:cs typeface="Calibri"/>
                <a:sym typeface="Calibri"/>
              </a:rPr>
              <a:t>- que de plus, mode de vie et conditions de milieu peuvent interagir dans la probabilité d’apparition d’une pathologie (par exemple, la sensibilité aux rayonnements solaires).</a:t>
            </a:r>
            <a:endParaRPr dirty="0"/>
          </a:p>
        </p:txBody>
      </p:sp>
      <p:sp>
        <p:nvSpPr>
          <p:cNvPr id="216" name="Google Shape;216;p25"/>
          <p:cNvSpPr txBox="1"/>
          <p:nvPr/>
        </p:nvSpPr>
        <p:spPr>
          <a:xfrm>
            <a:off x="153447" y="828434"/>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217" name="Google Shape;217;p25"/>
          <p:cNvSpPr txBox="1"/>
          <p:nvPr/>
        </p:nvSpPr>
        <p:spPr>
          <a:xfrm>
            <a:off x="153447" y="3584222"/>
            <a:ext cx="5016314" cy="229305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dirty="0">
                <a:solidFill>
                  <a:schemeClr val="dk1"/>
                </a:solidFill>
                <a:latin typeface="Calibri"/>
                <a:ea typeface="Calibri"/>
                <a:cs typeface="Calibri"/>
                <a:sym typeface="Calibri"/>
              </a:rPr>
              <a:t>Discussions et approches</a:t>
            </a:r>
            <a:endParaRPr dirty="0"/>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Questions sur les limites, les interprétations, les choix :</a:t>
            </a:r>
            <a:endParaRPr dirty="0"/>
          </a:p>
          <a:p>
            <a:pPr marL="0" marR="0" lvl="1" indent="0" algn="just" rtl="0">
              <a:spcBef>
                <a:spcPts val="0"/>
              </a:spcBef>
              <a:spcAft>
                <a:spcPts val="0"/>
              </a:spcAft>
              <a:buNone/>
            </a:pPr>
            <a:r>
              <a:rPr lang="fr-FR" sz="1600" b="1" i="0" u="none" strike="noStrike" cap="none" dirty="0">
                <a:solidFill>
                  <a:srgbClr val="FF0000"/>
                </a:solidFill>
                <a:latin typeface="Calibri"/>
                <a:ea typeface="Calibri"/>
                <a:cs typeface="Calibri"/>
                <a:sym typeface="Calibri"/>
              </a:rPr>
              <a:t>Pas d’étude du diabète pour le diabète </a:t>
            </a:r>
            <a:r>
              <a:rPr lang="fr-FR" sz="1600" b="0" i="0" u="none" strike="noStrike" cap="none" dirty="0">
                <a:solidFill>
                  <a:srgbClr val="FF0000"/>
                </a:solidFill>
                <a:latin typeface="Calibri"/>
                <a:ea typeface="Calibri"/>
                <a:cs typeface="Calibri"/>
                <a:sym typeface="Calibri"/>
              </a:rPr>
              <a:t>mais dans l’objectif de la prédisposition génétique</a:t>
            </a:r>
            <a:endParaRPr dirty="0"/>
          </a:p>
          <a:p>
            <a:pPr marL="0" marR="0" lvl="1" indent="0" algn="just" rtl="0">
              <a:spcBef>
                <a:spcPts val="0"/>
              </a:spcBef>
              <a:spcAft>
                <a:spcPts val="0"/>
              </a:spcAft>
              <a:buNone/>
            </a:pPr>
            <a:endParaRPr lang="fr-FR" sz="1600" b="0" i="0" u="none" strike="noStrike" cap="none" dirty="0" smtClean="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1" i="0" u="none" strike="noStrike" cap="none" dirty="0" smtClean="0">
                <a:solidFill>
                  <a:srgbClr val="FF0000"/>
                </a:solidFill>
                <a:latin typeface="Calibri"/>
                <a:ea typeface="Calibri"/>
                <a:cs typeface="Calibri"/>
                <a:sym typeface="Calibri"/>
              </a:rPr>
              <a:t>En cours ?</a:t>
            </a:r>
          </a:p>
          <a:p>
            <a:pPr marL="0" marR="0" lvl="1" indent="0" algn="just" rtl="0">
              <a:spcBef>
                <a:spcPts val="0"/>
              </a:spcBef>
              <a:spcAft>
                <a:spcPts val="0"/>
              </a:spcAft>
              <a:buNone/>
            </a:pPr>
            <a:endParaRPr lang="fr-FR" sz="1600" dirty="0" smtClean="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dirty="0" smtClean="0">
                <a:solidFill>
                  <a:srgbClr val="FF0000"/>
                </a:solidFill>
                <a:latin typeface="Calibri"/>
                <a:ea typeface="Calibri"/>
                <a:cs typeface="Calibri"/>
                <a:sym typeface="Calibri"/>
              </a:rPr>
              <a:t>Partir des notions et rechercher des </a:t>
            </a:r>
            <a:r>
              <a:rPr lang="fr-FR" sz="1600" b="1" i="0" u="none" strike="noStrike" cap="none" dirty="0" smtClean="0">
                <a:solidFill>
                  <a:srgbClr val="FF0000"/>
                </a:solidFill>
                <a:latin typeface="Calibri"/>
                <a:ea typeface="Calibri"/>
                <a:cs typeface="Calibri"/>
                <a:sym typeface="Calibri"/>
              </a:rPr>
              <a:t>FAITS </a:t>
            </a:r>
            <a:r>
              <a:rPr lang="fr-FR" sz="1600" b="0" i="0" u="none" strike="noStrike" cap="none" dirty="0" smtClean="0">
                <a:solidFill>
                  <a:srgbClr val="FF0000"/>
                </a:solidFill>
                <a:latin typeface="Calibri"/>
                <a:ea typeface="Calibri"/>
                <a:cs typeface="Calibri"/>
                <a:sym typeface="Calibri"/>
              </a:rPr>
              <a:t>? Discussion sur la notion de faits scientifiques. </a:t>
            </a:r>
          </a:p>
          <a:p>
            <a:pPr marL="0" marR="0" lvl="1" indent="0" algn="just" rtl="0">
              <a:spcBef>
                <a:spcPts val="0"/>
              </a:spcBef>
              <a:spcAft>
                <a:spcPts val="0"/>
              </a:spcAft>
              <a:buNone/>
            </a:pPr>
            <a:endParaRPr sz="1600" b="0" i="0" u="none" strike="noStrike" cap="none" dirty="0">
              <a:solidFill>
                <a:srgbClr val="FF0000"/>
              </a:solidFill>
              <a:latin typeface="Calibri"/>
              <a:ea typeface="Calibri"/>
              <a:cs typeface="Calibri"/>
              <a:sym typeface="Calibri"/>
            </a:endParaRPr>
          </a:p>
        </p:txBody>
      </p:sp>
      <p:sp>
        <p:nvSpPr>
          <p:cNvPr id="218" name="Google Shape;218;p25"/>
          <p:cNvSpPr txBox="1"/>
          <p:nvPr/>
        </p:nvSpPr>
        <p:spPr>
          <a:xfrm>
            <a:off x="5231904" y="3933056"/>
            <a:ext cx="6538687" cy="1472526"/>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a:t>
            </a:r>
            <a:endParaRPr dirty="0"/>
          </a:p>
          <a:p>
            <a:pPr marL="0" marR="0" lvl="0" indent="0" algn="just" rtl="0">
              <a:spcBef>
                <a:spcPts val="0"/>
              </a:spcBef>
              <a:spcAft>
                <a:spcPts val="0"/>
              </a:spcAft>
              <a:buNone/>
            </a:pPr>
            <a:r>
              <a:rPr lang="fr-FR" sz="1600" dirty="0">
                <a:solidFill>
                  <a:schemeClr val="dk1"/>
                </a:solidFill>
                <a:latin typeface="Calibri"/>
                <a:ea typeface="Calibri"/>
                <a:cs typeface="Calibri"/>
                <a:sym typeface="Calibri"/>
              </a:rPr>
              <a:t>Corrélation entre nutrition obésité et apparition de diabète de type II</a:t>
            </a:r>
            <a:endParaRPr dirty="0"/>
          </a:p>
          <a:p>
            <a:pPr marL="0" marR="0" lvl="0" indent="0" algn="just" rtl="0">
              <a:spcBef>
                <a:spcPts val="0"/>
              </a:spcBef>
              <a:spcAft>
                <a:spcPts val="0"/>
              </a:spcAft>
              <a:buNone/>
            </a:pPr>
            <a:r>
              <a:rPr lang="fr-FR" sz="1600" dirty="0">
                <a:solidFill>
                  <a:schemeClr val="dk1"/>
                </a:solidFill>
                <a:latin typeface="Calibri"/>
                <a:ea typeface="Calibri"/>
                <a:cs typeface="Calibri"/>
                <a:sym typeface="Calibri"/>
              </a:rPr>
              <a:t>Étude </a:t>
            </a:r>
            <a:r>
              <a:rPr lang="fr-FR" sz="1600" dirty="0" smtClean="0">
                <a:solidFill>
                  <a:schemeClr val="dk1"/>
                </a:solidFill>
                <a:latin typeface="Calibri"/>
                <a:ea typeface="Calibri"/>
                <a:cs typeface="Calibri"/>
                <a:sym typeface="Calibri"/>
              </a:rPr>
              <a:t>documentaire</a:t>
            </a:r>
          </a:p>
          <a:p>
            <a:pPr marL="0" marR="0" lvl="0" indent="0" algn="just" rtl="0">
              <a:spcBef>
                <a:spcPts val="0"/>
              </a:spcBef>
              <a:spcAft>
                <a:spcPts val="0"/>
              </a:spcAft>
              <a:buNone/>
            </a:pPr>
            <a:r>
              <a:rPr lang="fr-FR" sz="1600" b="1" dirty="0" smtClean="0">
                <a:solidFill>
                  <a:schemeClr val="dk1"/>
                </a:solidFill>
                <a:latin typeface="Calibri"/>
                <a:sym typeface="Calibri"/>
              </a:rPr>
              <a:t>PDX1</a:t>
            </a:r>
            <a:r>
              <a:rPr lang="fr-FR" sz="1600" dirty="0" smtClean="0">
                <a:solidFill>
                  <a:schemeClr val="dk1"/>
                </a:solidFill>
                <a:latin typeface="Calibri"/>
                <a:sym typeface="Calibri"/>
              </a:rPr>
              <a:t> – (réponse au glucose des cellules B = épigénétique (méthylation + ou – importante de la séquence de régulation de l’expression du gène)</a:t>
            </a:r>
            <a:endParaRPr dirty="0"/>
          </a:p>
        </p:txBody>
      </p:sp>
      <p:sp>
        <p:nvSpPr>
          <p:cNvPr id="219" name="Google Shape;219;p25"/>
          <p:cNvSpPr txBox="1"/>
          <p:nvPr/>
        </p:nvSpPr>
        <p:spPr>
          <a:xfrm>
            <a:off x="5231904" y="3429000"/>
            <a:ext cx="6538685" cy="325538"/>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400" b="1">
                <a:solidFill>
                  <a:schemeClr val="dk1"/>
                </a:solidFill>
                <a:latin typeface="Calibri"/>
                <a:ea typeface="Calibri"/>
                <a:cs typeface="Calibri"/>
                <a:sym typeface="Calibri"/>
              </a:rPr>
              <a:t>Mots clés : </a:t>
            </a:r>
            <a:r>
              <a:rPr lang="fr-FR" sz="1400" b="1">
                <a:solidFill>
                  <a:srgbClr val="FF0000"/>
                </a:solidFill>
                <a:latin typeface="Calibri"/>
                <a:ea typeface="Calibri"/>
                <a:cs typeface="Calibri"/>
                <a:sym typeface="Calibri"/>
              </a:rPr>
              <a:t>Pas de mots clés</a:t>
            </a:r>
            <a:r>
              <a:rPr lang="fr-FR" sz="1400" b="1">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220" name="Google Shape;220;p25"/>
          <p:cNvSpPr txBox="1"/>
          <p:nvPr/>
        </p:nvSpPr>
        <p:spPr>
          <a:xfrm>
            <a:off x="5290451" y="148430"/>
            <a:ext cx="6538685"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Patrimoine génétique et santé -  S1 ou en cours </a:t>
            </a:r>
            <a:endParaRPr sz="1800" b="1">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226" name="Google Shape;226;p26"/>
          <p:cNvSpPr txBox="1"/>
          <p:nvPr/>
        </p:nvSpPr>
        <p:spPr>
          <a:xfrm>
            <a:off x="2157984" y="148430"/>
            <a:ext cx="3011777" cy="276999"/>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Variation génétique et santé</a:t>
            </a:r>
            <a:endParaRPr/>
          </a:p>
        </p:txBody>
      </p:sp>
      <p:sp>
        <p:nvSpPr>
          <p:cNvPr id="227" name="Google Shape;227;p26"/>
          <p:cNvSpPr txBox="1"/>
          <p:nvPr/>
        </p:nvSpPr>
        <p:spPr>
          <a:xfrm>
            <a:off x="5290448" y="812866"/>
            <a:ext cx="6538686" cy="1800493"/>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Objectifs</a:t>
            </a:r>
            <a:r>
              <a:rPr lang="fr-FR" sz="1200" b="1">
                <a:solidFill>
                  <a:srgbClr val="FF0000"/>
                </a:solidFill>
                <a:latin typeface="Calibri"/>
                <a:ea typeface="Calibri"/>
                <a:cs typeface="Calibri"/>
                <a:sym typeface="Calibri"/>
              </a:rPr>
              <a:t> </a:t>
            </a:r>
            <a:r>
              <a:rPr lang="fr-FR" sz="1200" b="1">
                <a:solidFill>
                  <a:schemeClr val="dk1"/>
                </a:solidFill>
                <a:latin typeface="Calibri"/>
                <a:ea typeface="Calibri"/>
                <a:cs typeface="Calibri"/>
                <a:sym typeface="Calibri"/>
              </a:rPr>
              <a:t>du programme / </a:t>
            </a:r>
            <a:r>
              <a:rPr lang="fr-FR" sz="12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des modifications du génome des cellules somatiques surviennent au cours de la vie individuelle par mutations spontanées ou induites par un agent mutagène ou certaines infections virales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qu'elles peuvent donner naissance à une lignée cellulaire dont la prolifération incontrôlée est à l’origine de cancers.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qu'on connaît, de plus, des facteurs génétiques hérités qui modifient la susceptibilité des individus à différents types de cancers.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la connaissance des causes d’apparition d’un type de cancers permet d’envisager des mesures de protection (évitement des agents mutagènes, surveillance régulière en fonction de l’âge, vaccination), de traitements (médicaments, thérapie génique par exemple) et de guérison.</a:t>
            </a:r>
            <a:endParaRPr/>
          </a:p>
        </p:txBody>
      </p:sp>
      <p:sp>
        <p:nvSpPr>
          <p:cNvPr id="228" name="Google Shape;228;p26"/>
          <p:cNvSpPr txBox="1"/>
          <p:nvPr/>
        </p:nvSpPr>
        <p:spPr>
          <a:xfrm>
            <a:off x="153447" y="828434"/>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229" name="Google Shape;229;p26"/>
          <p:cNvSpPr txBox="1"/>
          <p:nvPr/>
        </p:nvSpPr>
        <p:spPr>
          <a:xfrm>
            <a:off x="191344" y="2564904"/>
            <a:ext cx="5016314" cy="156966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dirty="0">
                <a:solidFill>
                  <a:schemeClr val="dk1"/>
                </a:solidFill>
                <a:latin typeface="Calibri"/>
                <a:ea typeface="Calibri"/>
                <a:cs typeface="Calibri"/>
                <a:sym typeface="Calibri"/>
              </a:rPr>
              <a:t>Discussions et approches</a:t>
            </a:r>
            <a:endParaRPr dirty="0"/>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Questions sur les limites, les interprétations, les choix :</a:t>
            </a:r>
            <a:endParaRPr dirty="0"/>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Pas de mécanismes moléculaire ( pas P53</a:t>
            </a:r>
            <a:r>
              <a:rPr lang="fr-FR" sz="1600" b="0" i="0" u="none" strike="noStrike" cap="none" dirty="0" smtClean="0">
                <a:solidFill>
                  <a:srgbClr val="FF0000"/>
                </a:solidFill>
                <a:latin typeface="Calibri"/>
                <a:ea typeface="Calibri"/>
                <a:cs typeface="Calibri"/>
                <a:sym typeface="Calibri"/>
              </a:rPr>
              <a:t>) </a:t>
            </a:r>
            <a:r>
              <a:rPr lang="fr-FR" sz="1600" b="1" i="0" u="none" strike="noStrike" cap="none" dirty="0" smtClean="0">
                <a:solidFill>
                  <a:srgbClr val="FF0000"/>
                </a:solidFill>
                <a:latin typeface="Calibri"/>
                <a:ea typeface="Calibri"/>
                <a:cs typeface="Calibri"/>
                <a:sym typeface="Calibri"/>
              </a:rPr>
              <a:t>? </a:t>
            </a:r>
            <a:endParaRPr b="1" dirty="0"/>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Cancer = perturbation du cycle cellulaire</a:t>
            </a:r>
            <a:endParaRPr dirty="0"/>
          </a:p>
          <a:p>
            <a:pPr marL="0" marR="0" lvl="1" indent="0" algn="just" rtl="0">
              <a:spcBef>
                <a:spcPts val="0"/>
              </a:spcBef>
              <a:spcAft>
                <a:spcPts val="0"/>
              </a:spcAft>
              <a:buNone/>
            </a:pPr>
            <a:endParaRPr sz="1600" b="0" i="0" u="none" strike="noStrike" cap="none" dirty="0">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Eventuel fil conducteur</a:t>
            </a:r>
            <a:endParaRPr sz="1600" b="0" i="0" u="none" strike="noStrike" cap="none" dirty="0">
              <a:solidFill>
                <a:srgbClr val="FF0000"/>
              </a:solidFill>
              <a:latin typeface="Calibri"/>
              <a:ea typeface="Calibri"/>
              <a:cs typeface="Calibri"/>
              <a:sym typeface="Calibri"/>
            </a:endParaRPr>
          </a:p>
        </p:txBody>
      </p:sp>
      <p:sp>
        <p:nvSpPr>
          <p:cNvPr id="230" name="Google Shape;230;p26"/>
          <p:cNvSpPr txBox="1"/>
          <p:nvPr/>
        </p:nvSpPr>
        <p:spPr>
          <a:xfrm>
            <a:off x="5290446" y="3376686"/>
            <a:ext cx="6538687" cy="2284561"/>
          </a:xfrm>
          <a:prstGeom prst="rect">
            <a:avLst/>
          </a:prstGeom>
          <a:solidFill>
            <a:schemeClr val="accent1">
              <a:lumMod val="60000"/>
              <a:lumOff val="40000"/>
            </a:schemeClr>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Cancer du poumon</a:t>
            </a:r>
          </a:p>
          <a:p>
            <a:pPr algn="just"/>
            <a:r>
              <a:rPr lang="fr-FR" sz="1600" b="1" dirty="0" smtClean="0">
                <a:solidFill>
                  <a:schemeClr val="dk1"/>
                </a:solidFill>
                <a:latin typeface="Calibri"/>
                <a:ea typeface="Calibri"/>
                <a:cs typeface="Calibri"/>
                <a:sym typeface="Calibri"/>
              </a:rPr>
              <a:t>Papillomavirus</a:t>
            </a:r>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Cancer du sein : Analyse </a:t>
            </a:r>
            <a:r>
              <a:rPr lang="fr-FR" sz="1600" b="1" dirty="0">
                <a:solidFill>
                  <a:schemeClr val="dk1"/>
                </a:solidFill>
                <a:latin typeface="Calibri"/>
                <a:ea typeface="Calibri"/>
                <a:cs typeface="Calibri"/>
                <a:sym typeface="Calibri"/>
              </a:rPr>
              <a:t>documentaire + séquence Anagène BRCA1.edi + BRAC1-famille1.edi sur cancer du sein </a:t>
            </a:r>
            <a:endParaRPr lang="fr-FR" sz="1600" b="1" dirty="0" smtClean="0">
              <a:solidFill>
                <a:schemeClr val="dk1"/>
              </a:solidFill>
              <a:latin typeface="Calibri"/>
              <a:ea typeface="Calibri"/>
              <a:cs typeface="Calibri"/>
              <a:sym typeface="Calibri"/>
            </a:endParaRPr>
          </a:p>
          <a:p>
            <a:endParaRPr lang="fr-FR" dirty="0" smtClean="0"/>
          </a:p>
          <a:p>
            <a:r>
              <a:rPr lang="fr-FR" b="1" dirty="0" err="1" smtClean="0"/>
              <a:t>Eduanat</a:t>
            </a:r>
            <a:r>
              <a:rPr lang="fr-FR" b="1" dirty="0" smtClean="0"/>
              <a:t> : Existe des IRM de tumeur cérébrale à différents temps avec la zone de la tumeur qui s’active de + en + au fur et à mesure du temps. </a:t>
            </a:r>
            <a:endParaRPr dirty="0"/>
          </a:p>
        </p:txBody>
      </p:sp>
      <p:sp>
        <p:nvSpPr>
          <p:cNvPr id="231" name="Google Shape;231;p26"/>
          <p:cNvSpPr txBox="1"/>
          <p:nvPr/>
        </p:nvSpPr>
        <p:spPr>
          <a:xfrm>
            <a:off x="5290448" y="2914971"/>
            <a:ext cx="6538685" cy="34009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400" b="1">
                <a:solidFill>
                  <a:schemeClr val="dk1"/>
                </a:solidFill>
                <a:latin typeface="Calibri"/>
                <a:ea typeface="Calibri"/>
                <a:cs typeface="Calibri"/>
                <a:sym typeface="Calibri"/>
              </a:rPr>
              <a:t>Mots clés : Mutations, cancérisation, facteurs de risques.</a:t>
            </a:r>
            <a:endParaRPr sz="1400">
              <a:solidFill>
                <a:schemeClr val="dk1"/>
              </a:solidFill>
              <a:latin typeface="Calibri"/>
              <a:ea typeface="Calibri"/>
              <a:cs typeface="Calibri"/>
              <a:sym typeface="Calibri"/>
            </a:endParaRPr>
          </a:p>
        </p:txBody>
      </p:sp>
      <p:sp>
        <p:nvSpPr>
          <p:cNvPr id="232" name="Google Shape;232;p26"/>
          <p:cNvSpPr txBox="1"/>
          <p:nvPr/>
        </p:nvSpPr>
        <p:spPr>
          <a:xfrm>
            <a:off x="5290451" y="148430"/>
            <a:ext cx="6538685"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Altérations du génome et cancérisation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p:nvPr/>
        </p:nvSpPr>
        <p:spPr>
          <a:xfrm>
            <a:off x="0" y="2142525"/>
            <a:ext cx="11886000" cy="38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u="sng">
                <a:solidFill>
                  <a:schemeClr val="dk1"/>
                </a:solidFill>
              </a:rPr>
              <a:t>Dans la progression :</a:t>
            </a:r>
            <a:r>
              <a:rPr lang="fr-FR" sz="1800">
                <a:solidFill>
                  <a:schemeClr val="dk1"/>
                </a:solidFill>
              </a:rPr>
              <a:t> </a:t>
            </a:r>
            <a:endParaRPr sz="1800">
              <a:solidFill>
                <a:schemeClr val="dk1"/>
              </a:solidFill>
            </a:endParaRPr>
          </a:p>
          <a:p>
            <a:pPr marL="0" lvl="0" indent="0" algn="l" rtl="0">
              <a:spcBef>
                <a:spcPts val="0"/>
              </a:spcBef>
              <a:spcAft>
                <a:spcPts val="0"/>
              </a:spcAft>
              <a:buNone/>
            </a:pPr>
            <a:r>
              <a:rPr lang="fr-FR" sz="1800">
                <a:solidFill>
                  <a:schemeClr val="dk1"/>
                </a:solidFill>
              </a:rPr>
              <a:t>* ils savent comment se met en place la cancérisation.</a:t>
            </a:r>
            <a:endParaRPr sz="1800">
              <a:solidFill>
                <a:schemeClr val="dk1"/>
              </a:solidFill>
            </a:endParaRPr>
          </a:p>
          <a:p>
            <a:pPr marL="0" lvl="0" indent="0" algn="l" rtl="0">
              <a:spcBef>
                <a:spcPts val="0"/>
              </a:spcBef>
              <a:spcAft>
                <a:spcPts val="0"/>
              </a:spcAft>
              <a:buNone/>
            </a:pPr>
            <a:r>
              <a:rPr lang="fr-FR" sz="1800">
                <a:solidFill>
                  <a:schemeClr val="dk1"/>
                </a:solidFill>
              </a:rPr>
              <a:t>* ils ont vu comment peuvent intervenir les facteurs environnementaux (cancer du poumon ou mélanome, par ex), infections virale (papillomavirus), … dans la cancérisation à mettre en lien avec les enjeux des politiques de santé publique (prévention, dépistage, vaccin).</a:t>
            </a:r>
            <a:endParaRPr sz="1800">
              <a:solidFill>
                <a:schemeClr val="dk1"/>
              </a:solidFill>
            </a:endParaRPr>
          </a:p>
          <a:p>
            <a:pPr marL="0" lvl="0" indent="0" algn="l" rtl="0">
              <a:spcBef>
                <a:spcPts val="0"/>
              </a:spcBef>
              <a:spcAft>
                <a:spcPts val="0"/>
              </a:spcAft>
              <a:buNone/>
            </a:pPr>
            <a:r>
              <a:rPr lang="fr-FR" sz="1800">
                <a:solidFill>
                  <a:schemeClr val="dk1"/>
                </a:solidFill>
              </a:rPr>
              <a:t> </a:t>
            </a:r>
            <a:endParaRPr sz="1800">
              <a:solidFill>
                <a:schemeClr val="dk1"/>
              </a:solidFill>
            </a:endParaRPr>
          </a:p>
          <a:p>
            <a:pPr marL="0" lvl="0" indent="0" algn="l" rtl="0">
              <a:spcBef>
                <a:spcPts val="0"/>
              </a:spcBef>
              <a:spcAft>
                <a:spcPts val="0"/>
              </a:spcAft>
              <a:buNone/>
            </a:pPr>
            <a:r>
              <a:rPr lang="fr-FR" sz="1800">
                <a:solidFill>
                  <a:schemeClr val="dk1"/>
                </a:solidFill>
              </a:rPr>
              <a:t>Reste, idée d’existence de </a:t>
            </a:r>
            <a:r>
              <a:rPr lang="fr-FR" sz="1800" b="1" u="sng">
                <a:solidFill>
                  <a:schemeClr val="dk1"/>
                </a:solidFill>
              </a:rPr>
              <a:t>facteurs héréditaires de susceptibilité : cancer du sein </a:t>
            </a:r>
            <a:endParaRPr sz="1800" b="1" u="sng">
              <a:solidFill>
                <a:schemeClr val="dk1"/>
              </a:solidFill>
            </a:endParaRPr>
          </a:p>
          <a:p>
            <a:pPr marL="0" lvl="0" indent="0" algn="l" rtl="0">
              <a:spcBef>
                <a:spcPts val="0"/>
              </a:spcBef>
              <a:spcAft>
                <a:spcPts val="0"/>
              </a:spcAft>
              <a:buNone/>
            </a:pPr>
            <a:r>
              <a:rPr lang="fr-FR" sz="1800" b="1">
                <a:solidFill>
                  <a:schemeClr val="dk1"/>
                </a:solidFill>
              </a:rPr>
              <a:t>ZOOM sur</a:t>
            </a:r>
            <a:r>
              <a:rPr lang="fr-FR" sz="3600" b="1">
                <a:solidFill>
                  <a:schemeClr val="dk1"/>
                </a:solidFill>
              </a:rPr>
              <a:t> </a:t>
            </a:r>
            <a:endParaRPr sz="3600" b="1">
              <a:solidFill>
                <a:schemeClr val="dk1"/>
              </a:solidFill>
            </a:endParaRPr>
          </a:p>
          <a:p>
            <a:pPr marL="0" lvl="0" indent="0" algn="l" rtl="0">
              <a:spcBef>
                <a:spcPts val="0"/>
              </a:spcBef>
              <a:spcAft>
                <a:spcPts val="0"/>
              </a:spcAft>
              <a:buNone/>
            </a:pPr>
            <a:r>
              <a:rPr lang="fr-FR" sz="3600" b="1">
                <a:solidFill>
                  <a:schemeClr val="dk1"/>
                </a:solidFill>
              </a:rPr>
              <a:t>BRCA1 (les autres gènes sont mis de côté, peut ouvrir en conclusion sur BRCA2, …)</a:t>
            </a:r>
            <a:endParaRPr sz="3600"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p:nvPr/>
        </p:nvSpPr>
        <p:spPr>
          <a:xfrm>
            <a:off x="152400" y="152400"/>
            <a:ext cx="11988600" cy="575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1800" b="1" u="sng"/>
              <a:t>Ressources</a:t>
            </a:r>
            <a:r>
              <a:rPr lang="fr-FR" sz="1800" b="1"/>
              <a:t> :</a:t>
            </a:r>
            <a:endParaRPr sz="1800" b="1"/>
          </a:p>
          <a:p>
            <a:pPr marL="0" lvl="0" indent="0" algn="l" rtl="0">
              <a:spcBef>
                <a:spcPts val="0"/>
              </a:spcBef>
              <a:spcAft>
                <a:spcPts val="0"/>
              </a:spcAft>
              <a:buNone/>
            </a:pPr>
            <a:r>
              <a:rPr lang="fr-FR" sz="1800" b="1"/>
              <a:t>* </a:t>
            </a:r>
            <a:r>
              <a:rPr lang="fr-FR" sz="1800" b="1" u="sng"/>
              <a:t>Document 1</a:t>
            </a:r>
            <a:r>
              <a:rPr lang="fr-FR" sz="1800" b="1"/>
              <a:t> - Article d’accroche sur Angelina Jolie avec % de risque si porteur d’un allèle muté de BRCA1, % de femmes porteuses de l’allèle muté dans la pop</a:t>
            </a:r>
            <a:endParaRPr sz="1800" b="1"/>
          </a:p>
          <a:p>
            <a:pPr marL="0" lvl="0" indent="0" algn="l" rtl="0">
              <a:spcBef>
                <a:spcPts val="0"/>
              </a:spcBef>
              <a:spcAft>
                <a:spcPts val="0"/>
              </a:spcAft>
              <a:buNone/>
            </a:pPr>
            <a:r>
              <a:rPr lang="fr-FR" sz="1800" b="1"/>
              <a:t>* Séquences Anagène BRCA1.edi pour identifier par comparaison les mutations sur les 3 allèles proposés par rapport à l’allèle de référence (sain) et les conséquences sur les protéines.</a:t>
            </a:r>
            <a:endParaRPr sz="1800" b="1"/>
          </a:p>
          <a:p>
            <a:pPr marL="0" lvl="0" indent="0" algn="l" rtl="0">
              <a:spcBef>
                <a:spcPts val="0"/>
              </a:spcBef>
              <a:spcAft>
                <a:spcPts val="0"/>
              </a:spcAft>
              <a:buNone/>
            </a:pPr>
            <a:r>
              <a:rPr lang="fr-FR" sz="1800" b="1"/>
              <a:t>* </a:t>
            </a:r>
            <a:r>
              <a:rPr lang="fr-FR" sz="1800" b="1" u="sng"/>
              <a:t>Document 2a et 2b</a:t>
            </a:r>
            <a:r>
              <a:rPr lang="fr-FR" sz="1800" b="1"/>
              <a:t> -  Rôle de BRCA1 dans le cycle cellulaire et effet de la présence d’une protéine BRCA1 non fonctionnelle.</a:t>
            </a:r>
            <a:endParaRPr sz="1800" b="1"/>
          </a:p>
          <a:p>
            <a:pPr marL="0" lvl="0" indent="0" algn="l" rtl="0">
              <a:spcBef>
                <a:spcPts val="0"/>
              </a:spcBef>
              <a:spcAft>
                <a:spcPts val="0"/>
              </a:spcAft>
              <a:buNone/>
            </a:pPr>
            <a:r>
              <a:rPr lang="fr-FR" sz="1800" b="1"/>
              <a:t>* </a:t>
            </a:r>
            <a:r>
              <a:rPr lang="fr-FR" sz="1800" b="1" u="sng"/>
              <a:t>Document 3</a:t>
            </a:r>
            <a:r>
              <a:rPr lang="fr-FR" sz="1800" b="1"/>
              <a:t> – Rappel sur le cycle cellulaire</a:t>
            </a:r>
            <a:endParaRPr sz="1800" b="1"/>
          </a:p>
          <a:p>
            <a:pPr marL="0" lvl="0" indent="0" algn="l" rtl="0">
              <a:spcBef>
                <a:spcPts val="0"/>
              </a:spcBef>
              <a:spcAft>
                <a:spcPts val="0"/>
              </a:spcAft>
              <a:buNone/>
            </a:pPr>
            <a:r>
              <a:rPr lang="fr-FR" sz="1800" b="1"/>
              <a:t>* </a:t>
            </a:r>
            <a:r>
              <a:rPr lang="fr-FR" sz="1800" b="1" u="sng"/>
              <a:t>Document 4</a:t>
            </a:r>
            <a:r>
              <a:rPr lang="fr-FR" sz="1800" b="1"/>
              <a:t> - Rappel sur les modalités de la cancérisation.</a:t>
            </a:r>
            <a:endParaRPr sz="1800" b="1"/>
          </a:p>
          <a:p>
            <a:pPr marL="0" lvl="0" indent="0" algn="l" rtl="0">
              <a:spcBef>
                <a:spcPts val="0"/>
              </a:spcBef>
              <a:spcAft>
                <a:spcPts val="0"/>
              </a:spcAft>
              <a:buNone/>
            </a:pPr>
            <a:r>
              <a:rPr lang="fr-FR" sz="1800" b="1"/>
              <a:t>* </a:t>
            </a:r>
            <a:r>
              <a:rPr lang="fr-FR" sz="1800" b="1" u="sng"/>
              <a:t>Document 5</a:t>
            </a:r>
            <a:r>
              <a:rPr lang="fr-FR" sz="1800" b="1"/>
              <a:t> – </a:t>
            </a:r>
            <a:r>
              <a:rPr lang="fr-FR" sz="1800" b="1">
                <a:solidFill>
                  <a:srgbClr val="FF0000"/>
                </a:solidFill>
              </a:rPr>
              <a:t>reste à construire</a:t>
            </a:r>
            <a:r>
              <a:rPr lang="fr-FR" sz="1800" b="1"/>
              <a:t> Si % dans le texte d’accroche doc inutile sinon tableau avec les % de risque lorsqu’on est porteur, le % de risque d’être porteur …</a:t>
            </a:r>
            <a:endParaRPr sz="1800" b="1"/>
          </a:p>
          <a:p>
            <a:pPr marL="0" lvl="0" indent="0" algn="l" rtl="0">
              <a:spcBef>
                <a:spcPts val="0"/>
              </a:spcBef>
              <a:spcAft>
                <a:spcPts val="0"/>
              </a:spcAft>
              <a:buNone/>
            </a:pPr>
            <a:r>
              <a:rPr lang="fr-FR" sz="1800" b="1"/>
              <a:t>* </a:t>
            </a:r>
            <a:r>
              <a:rPr lang="fr-FR" sz="1800" b="1" u="sng"/>
              <a:t>Document 6</a:t>
            </a:r>
            <a:r>
              <a:rPr lang="fr-FR" sz="1800" b="1"/>
              <a:t> - </a:t>
            </a:r>
            <a:r>
              <a:rPr lang="fr-FR" sz="1800" b="1">
                <a:solidFill>
                  <a:srgbClr val="FF0000"/>
                </a:solidFill>
              </a:rPr>
              <a:t>reste à construire</a:t>
            </a:r>
            <a:r>
              <a:rPr lang="fr-FR" sz="1800" b="1"/>
              <a:t>  suivi et traitement chez les femmes porteuses d’un allèle muté  ou </a:t>
            </a:r>
            <a:r>
              <a:rPr lang="fr-FR" sz="1800" b="1" i="1">
                <a:solidFill>
                  <a:srgbClr val="FF0000"/>
                </a:solidFill>
              </a:rPr>
              <a:t>recherche internet ?</a:t>
            </a:r>
            <a:endParaRPr sz="1800" b="1" i="1">
              <a:solidFill>
                <a:srgbClr val="FF0000"/>
              </a:solidFill>
            </a:endParaRPr>
          </a:p>
          <a:p>
            <a:pPr marL="0" lvl="0" indent="0" algn="l" rtl="0">
              <a:spcBef>
                <a:spcPts val="0"/>
              </a:spcBef>
              <a:spcAft>
                <a:spcPts val="0"/>
              </a:spcAft>
              <a:buNone/>
            </a:pPr>
            <a:r>
              <a:rPr lang="fr-FR" sz="1800" b="1"/>
              <a:t>* les séquences anagène BRCA1-famille1.edi avec des individus sur 3 générations</a:t>
            </a:r>
            <a:endParaRPr sz="1800" b="1"/>
          </a:p>
          <a:p>
            <a:pPr marL="0" lvl="0" indent="0" algn="l" rtl="0">
              <a:spcBef>
                <a:spcPts val="0"/>
              </a:spcBef>
              <a:spcAft>
                <a:spcPts val="0"/>
              </a:spcAft>
              <a:buNone/>
            </a:pPr>
            <a:r>
              <a:rPr lang="fr-FR" sz="1800" b="1"/>
              <a:t>* </a:t>
            </a:r>
            <a:r>
              <a:rPr lang="fr-FR" sz="1800" b="1" u="sng"/>
              <a:t>Document 7</a:t>
            </a:r>
            <a:r>
              <a:rPr lang="fr-FR" sz="1800" b="1"/>
              <a:t> - tableau récap sur les membres de la famille (femme/homme/âge/cancer ou pas/relation de parenté entre les individus)</a:t>
            </a:r>
            <a:endParaRPr sz="1800" b="1"/>
          </a:p>
          <a:p>
            <a:pPr marL="0" lvl="0" indent="0" algn="l" rtl="0">
              <a:spcBef>
                <a:spcPts val="0"/>
              </a:spcBef>
              <a:spcAft>
                <a:spcPts val="0"/>
              </a:spcAft>
              <a:buNone/>
            </a:pPr>
            <a:r>
              <a:rPr lang="fr-FR" sz="1800" b="1">
                <a:solidFill>
                  <a:srgbClr val="FF0000"/>
                </a:solidFill>
              </a:rPr>
              <a:t>Inventée ! Je n’arrive pas à trouver en accompagnement du fichier des séquences, ni l’origine, ni les liens de parenté, ni à qui correspondent les différents individus avec leur histoire </a:t>
            </a:r>
            <a:endParaRPr sz="18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4"/>
          <p:cNvPicPr preferRelativeResize="0"/>
          <p:nvPr/>
        </p:nvPicPr>
        <p:blipFill>
          <a:blip r:embed="rId3">
            <a:alphaModFix/>
          </a:blip>
          <a:stretch>
            <a:fillRect/>
          </a:stretch>
        </p:blipFill>
        <p:spPr>
          <a:xfrm>
            <a:off x="7836675" y="122150"/>
            <a:ext cx="4171950" cy="1600200"/>
          </a:xfrm>
          <a:prstGeom prst="rect">
            <a:avLst/>
          </a:prstGeom>
          <a:noFill/>
          <a:ln>
            <a:noFill/>
          </a:ln>
        </p:spPr>
      </p:pic>
      <p:pic>
        <p:nvPicPr>
          <p:cNvPr id="102" name="Google Shape;102;p14"/>
          <p:cNvPicPr preferRelativeResize="0"/>
          <p:nvPr/>
        </p:nvPicPr>
        <p:blipFill>
          <a:blip r:embed="rId4">
            <a:alphaModFix/>
          </a:blip>
          <a:stretch>
            <a:fillRect/>
          </a:stretch>
        </p:blipFill>
        <p:spPr>
          <a:xfrm>
            <a:off x="695825" y="1935250"/>
            <a:ext cx="4419600" cy="4429125"/>
          </a:xfrm>
          <a:prstGeom prst="rect">
            <a:avLst/>
          </a:prstGeom>
          <a:noFill/>
          <a:ln>
            <a:noFill/>
          </a:ln>
        </p:spPr>
      </p:pic>
      <p:sp>
        <p:nvSpPr>
          <p:cNvPr id="103" name="Google Shape;103;p14"/>
          <p:cNvSpPr txBox="1"/>
          <p:nvPr/>
        </p:nvSpPr>
        <p:spPr>
          <a:xfrm>
            <a:off x="695825" y="347900"/>
            <a:ext cx="5596800" cy="12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3000" b="1">
                <a:latin typeface="Calibri"/>
                <a:ea typeface="Calibri"/>
                <a:cs typeface="Calibri"/>
                <a:sym typeface="Calibri"/>
              </a:rPr>
              <a:t>Réalité augmentée</a:t>
            </a:r>
            <a:endParaRPr sz="3000" b="1">
              <a:latin typeface="Calibri"/>
              <a:ea typeface="Calibri"/>
              <a:cs typeface="Calibri"/>
              <a:sym typeface="Calibri"/>
            </a:endParaRPr>
          </a:p>
        </p:txBody>
      </p:sp>
      <p:sp>
        <p:nvSpPr>
          <p:cNvPr id="104" name="Google Shape;104;p14"/>
          <p:cNvSpPr txBox="1"/>
          <p:nvPr/>
        </p:nvSpPr>
        <p:spPr>
          <a:xfrm>
            <a:off x="4151784" y="980728"/>
            <a:ext cx="3736200" cy="5748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b="1" dirty="0">
                <a:latin typeface="Calibri"/>
                <a:ea typeface="Calibri"/>
                <a:cs typeface="Calibri"/>
                <a:sym typeface="Calibri"/>
              </a:rPr>
              <a:t>Application: Object </a:t>
            </a:r>
            <a:r>
              <a:rPr lang="fr-FR" sz="2400" b="1" dirty="0" err="1">
                <a:latin typeface="Calibri"/>
                <a:ea typeface="Calibri"/>
                <a:cs typeface="Calibri"/>
                <a:sym typeface="Calibri"/>
              </a:rPr>
              <a:t>Viewer</a:t>
            </a:r>
            <a:endParaRPr sz="2400" b="1" dirty="0">
              <a:latin typeface="Calibri"/>
              <a:ea typeface="Calibri"/>
              <a:cs typeface="Calibri"/>
              <a:sym typeface="Calibri"/>
            </a:endParaRPr>
          </a:p>
        </p:txBody>
      </p:sp>
      <p:pic>
        <p:nvPicPr>
          <p:cNvPr id="6" name="Image 5">
            <a:extLst>
              <a:ext uri="{FF2B5EF4-FFF2-40B4-BE49-F238E27FC236}">
                <a16:creationId xmlns:a16="http://schemas.microsoft.com/office/drawing/2014/main" id="{397ACEAE-693E-4CC4-B8F4-29C5B4A1DB7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88088" y="1844824"/>
            <a:ext cx="4648200" cy="4648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9"/>
          <p:cNvSpPr txBox="1"/>
          <p:nvPr/>
        </p:nvSpPr>
        <p:spPr>
          <a:xfrm>
            <a:off x="153000" y="561150"/>
            <a:ext cx="12039000" cy="62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b="1" u="sng">
                <a:solidFill>
                  <a:schemeClr val="dk1"/>
                </a:solidFill>
              </a:rPr>
              <a:t>CONSIGNES</a:t>
            </a:r>
            <a:endParaRPr sz="2400" b="1" u="sng">
              <a:solidFill>
                <a:schemeClr val="dk1"/>
              </a:solidFill>
            </a:endParaRPr>
          </a:p>
          <a:p>
            <a:pPr marL="0" lvl="0" indent="0" algn="l" rtl="0">
              <a:spcBef>
                <a:spcPts val="0"/>
              </a:spcBef>
              <a:spcAft>
                <a:spcPts val="0"/>
              </a:spcAft>
              <a:buNone/>
            </a:pPr>
            <a:endParaRPr sz="2400" b="1" u="sng">
              <a:solidFill>
                <a:schemeClr val="dk1"/>
              </a:solidFill>
            </a:endParaRPr>
          </a:p>
          <a:p>
            <a:pPr marL="0" lvl="0" indent="0" algn="l" rtl="0">
              <a:spcBef>
                <a:spcPts val="0"/>
              </a:spcBef>
              <a:spcAft>
                <a:spcPts val="0"/>
              </a:spcAft>
              <a:buNone/>
            </a:pPr>
            <a:r>
              <a:rPr lang="fr-FR" sz="2400" b="1" u="sng">
                <a:solidFill>
                  <a:schemeClr val="dk1"/>
                </a:solidFill>
              </a:rPr>
              <a:t>Etape 1</a:t>
            </a:r>
            <a:r>
              <a:rPr lang="fr-FR" sz="2400" b="1">
                <a:solidFill>
                  <a:schemeClr val="dk1"/>
                </a:solidFill>
              </a:rPr>
              <a:t> – </a:t>
            </a:r>
            <a:r>
              <a:rPr lang="fr-FR" sz="2400">
                <a:solidFill>
                  <a:schemeClr val="dk1"/>
                </a:solidFill>
              </a:rPr>
              <a:t>Comparer les séquences des 3 allèles BRCA1 proposés avec l’allèle de réf pour identifier les mutations et conséquences sur la protéine.</a:t>
            </a:r>
            <a:endParaRPr sz="2400">
              <a:solidFill>
                <a:schemeClr val="dk1"/>
              </a:solidFill>
            </a:endParaRPr>
          </a:p>
          <a:p>
            <a:pPr marL="0" lvl="0" indent="0" algn="l" rtl="0">
              <a:spcBef>
                <a:spcPts val="0"/>
              </a:spcBef>
              <a:spcAft>
                <a:spcPts val="0"/>
              </a:spcAft>
              <a:buNone/>
            </a:pPr>
            <a:r>
              <a:rPr lang="fr-FR" sz="2400" b="1" u="sng">
                <a:solidFill>
                  <a:schemeClr val="dk1"/>
                </a:solidFill>
              </a:rPr>
              <a:t>Etape 2</a:t>
            </a:r>
            <a:r>
              <a:rPr lang="fr-FR" sz="2400" b="1">
                <a:solidFill>
                  <a:schemeClr val="dk1"/>
                </a:solidFill>
              </a:rPr>
              <a:t> - </a:t>
            </a:r>
            <a:r>
              <a:rPr lang="fr-FR" sz="2400">
                <a:solidFill>
                  <a:schemeClr val="dk1"/>
                </a:solidFill>
              </a:rPr>
              <a:t>Idée de traiter les données de la famille pour identifier les génotypes de chaque membre = traçage génétique des membres de sa famille.</a:t>
            </a:r>
            <a:endParaRPr sz="2400">
              <a:solidFill>
                <a:schemeClr val="dk1"/>
              </a:solidFill>
            </a:endParaRPr>
          </a:p>
          <a:p>
            <a:pPr marL="0" lvl="0" indent="0" algn="l" rtl="0">
              <a:spcBef>
                <a:spcPts val="0"/>
              </a:spcBef>
              <a:spcAft>
                <a:spcPts val="0"/>
              </a:spcAft>
              <a:buNone/>
            </a:pPr>
            <a:r>
              <a:rPr lang="fr-FR" sz="2400" b="1" u="sng">
                <a:solidFill>
                  <a:schemeClr val="dk1"/>
                </a:solidFill>
              </a:rPr>
              <a:t>Etape 3</a:t>
            </a:r>
            <a:r>
              <a:rPr lang="fr-FR" sz="2400" b="1">
                <a:solidFill>
                  <a:schemeClr val="dk1"/>
                </a:solidFill>
              </a:rPr>
              <a:t> –</a:t>
            </a:r>
            <a:endParaRPr sz="2400" b="1">
              <a:solidFill>
                <a:schemeClr val="dk1"/>
              </a:solidFill>
            </a:endParaRPr>
          </a:p>
          <a:p>
            <a:pPr marL="0" lvl="0" indent="0" algn="l" rtl="0">
              <a:spcBef>
                <a:spcPts val="0"/>
              </a:spcBef>
              <a:spcAft>
                <a:spcPts val="0"/>
              </a:spcAft>
              <a:buNone/>
            </a:pPr>
            <a:r>
              <a:rPr lang="fr-FR" sz="2400">
                <a:solidFill>
                  <a:schemeClr val="dk1"/>
                </a:solidFill>
              </a:rPr>
              <a:t>La femme II2 a un désir d’enfant, n’a pas développé de cancer, elle s’interroge sur « les pourquoi de cette hécatombe » ainsi que les risques pour elle et pour sa descendance.</a:t>
            </a:r>
            <a:endParaRPr sz="2400">
              <a:solidFill>
                <a:schemeClr val="dk1"/>
              </a:solidFill>
            </a:endParaRPr>
          </a:p>
          <a:p>
            <a:pPr marL="0" lvl="0" indent="0" algn="l" rtl="0">
              <a:spcBef>
                <a:spcPts val="0"/>
              </a:spcBef>
              <a:spcAft>
                <a:spcPts val="0"/>
              </a:spcAft>
              <a:buNone/>
            </a:pPr>
            <a:r>
              <a:rPr lang="fr-FR" sz="2400">
                <a:solidFill>
                  <a:schemeClr val="dk1"/>
                </a:solidFill>
              </a:rPr>
              <a:t>Le traçage génétique des membres de sa famille en main, elle vous consulte en tant qu’oncologue spécialiste des cancers du sein, et vous pose  ses questions.</a:t>
            </a:r>
            <a:endParaRPr sz="2400">
              <a:solidFill>
                <a:schemeClr val="dk1"/>
              </a:solidFill>
            </a:endParaRPr>
          </a:p>
          <a:p>
            <a:pPr marL="0" lvl="0" indent="0" algn="l" rtl="0">
              <a:spcBef>
                <a:spcPts val="0"/>
              </a:spcBef>
              <a:spcAft>
                <a:spcPts val="0"/>
              </a:spcAft>
              <a:buNone/>
            </a:pPr>
            <a:r>
              <a:rPr lang="fr-FR" sz="2400" b="1">
                <a:solidFill>
                  <a:schemeClr val="dk1"/>
                </a:solidFill>
              </a:rPr>
              <a:t>A partir de l’exploitation de l’ensemble des documents proposés en ressource, vous devez rédiger une discussion scientifiquement rigoureuse et argumentée qui pourrait avoir lieu au cours de la consultation.  </a:t>
            </a:r>
            <a:endParaRPr sz="2400"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0"/>
          <p:cNvPicPr preferRelativeResize="0"/>
          <p:nvPr/>
        </p:nvPicPr>
        <p:blipFill>
          <a:blip r:embed="rId3">
            <a:alphaModFix/>
          </a:blip>
          <a:stretch>
            <a:fillRect/>
          </a:stretch>
        </p:blipFill>
        <p:spPr>
          <a:xfrm>
            <a:off x="0" y="1223650"/>
            <a:ext cx="11937575" cy="2237297"/>
          </a:xfrm>
          <a:prstGeom prst="rect">
            <a:avLst/>
          </a:prstGeom>
          <a:noFill/>
          <a:ln>
            <a:noFill/>
          </a:ln>
        </p:spPr>
      </p:pic>
      <p:sp>
        <p:nvSpPr>
          <p:cNvPr id="257" name="Google Shape;257;p30"/>
          <p:cNvSpPr txBox="1"/>
          <p:nvPr/>
        </p:nvSpPr>
        <p:spPr>
          <a:xfrm>
            <a:off x="790700" y="395350"/>
            <a:ext cx="7396800" cy="82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latin typeface="Calibri"/>
                <a:ea typeface="Calibri"/>
                <a:cs typeface="Calibri"/>
                <a:sym typeface="Calibri"/>
              </a:rPr>
              <a:t>Comparaison BRCA1 allèle 2 avec allèle de réf = substitution C </a:t>
            </a:r>
            <a:r>
              <a:rPr lang="fr-FR" b="1">
                <a:solidFill>
                  <a:schemeClr val="dk1"/>
                </a:solidFill>
                <a:latin typeface="Calibri"/>
                <a:ea typeface="Calibri"/>
                <a:cs typeface="Calibri"/>
                <a:sym typeface="Calibri"/>
              </a:rPr>
              <a:t>→ </a:t>
            </a:r>
            <a:r>
              <a:rPr lang="fr-FR">
                <a:solidFill>
                  <a:schemeClr val="dk1"/>
                </a:solidFill>
                <a:latin typeface="Calibri"/>
                <a:ea typeface="Calibri"/>
                <a:cs typeface="Calibri"/>
                <a:sym typeface="Calibri"/>
              </a:rPr>
              <a:t>T en position 220 </a:t>
            </a:r>
            <a:endParaRPr>
              <a:solidFill>
                <a:schemeClr val="dk1"/>
              </a:solidFill>
              <a:latin typeface="Calibri"/>
              <a:ea typeface="Calibri"/>
              <a:cs typeface="Calibri"/>
              <a:sym typeface="Calibri"/>
            </a:endParaRPr>
          </a:p>
          <a:p>
            <a:pPr marL="0" lvl="0" indent="0" algn="l" rtl="0">
              <a:spcBef>
                <a:spcPts val="0"/>
              </a:spcBef>
              <a:spcAft>
                <a:spcPts val="0"/>
              </a:spcAft>
              <a:buNone/>
            </a:pPr>
            <a:r>
              <a:rPr lang="fr-FR">
                <a:solidFill>
                  <a:schemeClr val="dk1"/>
                </a:solidFill>
                <a:latin typeface="Calibri"/>
                <a:ea typeface="Calibri"/>
                <a:cs typeface="Calibri"/>
                <a:sym typeface="Calibri"/>
              </a:rPr>
              <a:t>Csq sur protéine : codon STOP</a:t>
            </a:r>
            <a:endParaRPr>
              <a:solidFill>
                <a:schemeClr val="dk1"/>
              </a:solidFill>
              <a:latin typeface="Calibri"/>
              <a:ea typeface="Calibri"/>
              <a:cs typeface="Calibri"/>
              <a:sym typeface="Calibri"/>
            </a:endParaRPr>
          </a:p>
          <a:p>
            <a:pPr marL="0" lvl="0" indent="0" algn="l" rtl="0">
              <a:spcBef>
                <a:spcPts val="0"/>
              </a:spcBef>
              <a:spcAft>
                <a:spcPts val="0"/>
              </a:spcAft>
              <a:buNone/>
            </a:pPr>
            <a:r>
              <a:rPr lang="fr-FR">
                <a:solidFill>
                  <a:schemeClr val="dk1"/>
                </a:solidFill>
                <a:latin typeface="Calibri"/>
                <a:ea typeface="Calibri"/>
                <a:cs typeface="Calibri"/>
                <a:sym typeface="Calibri"/>
              </a:rPr>
              <a:t>Allèle présent dans la famille ! donc celui qui nous intéresse pour la construction de la réponse</a:t>
            </a:r>
            <a:endParaRPr>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3" name="Image 2"/>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368" y="476672"/>
            <a:ext cx="10801200" cy="59046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2"/>
          <p:cNvPicPr preferRelativeResize="0"/>
          <p:nvPr/>
        </p:nvPicPr>
        <p:blipFill>
          <a:blip r:embed="rId3">
            <a:alphaModFix/>
          </a:blip>
          <a:stretch>
            <a:fillRect/>
          </a:stretch>
        </p:blipFill>
        <p:spPr>
          <a:xfrm>
            <a:off x="152400" y="152400"/>
            <a:ext cx="11621350" cy="5612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aphicFrame>
        <p:nvGraphicFramePr>
          <p:cNvPr id="275" name="Google Shape;275;p33"/>
          <p:cNvGraphicFramePr/>
          <p:nvPr/>
        </p:nvGraphicFramePr>
        <p:xfrm>
          <a:off x="152400" y="152400"/>
          <a:ext cx="12096750" cy="8345625"/>
        </p:xfrm>
        <a:graphic>
          <a:graphicData uri="http://schemas.openxmlformats.org/drawingml/2006/table">
            <a:tbl>
              <a:tblPr>
                <a:noFill/>
                <a:tableStyleId>{EA36E8C6-3B14-4997-A4EF-8CEA618EC0B5}</a:tableStyleId>
              </a:tblPr>
              <a:tblGrid>
                <a:gridCol w="103822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gridCol w="7591425">
                  <a:extLst>
                    <a:ext uri="{9D8B030D-6E8A-4147-A177-3AD203B41FA5}">
                      <a16:colId xmlns:a16="http://schemas.microsoft.com/office/drawing/2014/main" val="20002"/>
                    </a:ext>
                  </a:extLst>
                </a:gridCol>
                <a:gridCol w="1990725">
                  <a:extLst>
                    <a:ext uri="{9D8B030D-6E8A-4147-A177-3AD203B41FA5}">
                      <a16:colId xmlns:a16="http://schemas.microsoft.com/office/drawing/2014/main" val="20003"/>
                    </a:ext>
                  </a:extLst>
                </a:gridCol>
              </a:tblGrid>
              <a:tr h="238125">
                <a:tc gridSpan="4">
                  <a:txBody>
                    <a:bodyPr/>
                    <a:lstStyle/>
                    <a:p>
                      <a:pPr marL="0" lvl="0" indent="0" algn="l" rtl="0">
                        <a:lnSpc>
                          <a:spcPct val="120000"/>
                        </a:lnSpc>
                        <a:spcBef>
                          <a:spcPts val="0"/>
                        </a:spcBef>
                        <a:spcAft>
                          <a:spcPts val="0"/>
                        </a:spcAft>
                        <a:buNone/>
                      </a:pPr>
                      <a:r>
                        <a:rPr lang="fr-FR" sz="1000" b="1" u="sng">
                          <a:latin typeface="Trebuchet MS"/>
                          <a:ea typeface="Trebuchet MS"/>
                          <a:cs typeface="Trebuchet MS"/>
                          <a:sym typeface="Trebuchet MS"/>
                        </a:rPr>
                        <a:t>Document 7</a:t>
                      </a:r>
                      <a:r>
                        <a:rPr lang="fr-FR" sz="1000" b="1">
                          <a:latin typeface="Trebuchet MS"/>
                          <a:ea typeface="Trebuchet MS"/>
                          <a:cs typeface="Trebuchet MS"/>
                          <a:sym typeface="Trebuchet MS"/>
                        </a:rPr>
                        <a:t> – Histoire génétique et anamnèse d’une famille</a:t>
                      </a:r>
                      <a:endParaRPr sz="1000" b="1">
                        <a:latin typeface="Trebuchet MS"/>
                        <a:ea typeface="Trebuchet MS"/>
                        <a:cs typeface="Trebuchet MS"/>
                        <a:sym typeface="Trebuchet MS"/>
                      </a:endParaRPr>
                    </a:p>
                  </a:txBody>
                  <a:tcPr marL="36200" marR="91425" marT="36200"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7175">
                <a:tc>
                  <a:txBody>
                    <a:bodyPr/>
                    <a:lstStyle/>
                    <a:p>
                      <a:pPr marL="0" lvl="0" indent="0" algn="l" rtl="0">
                        <a:spcBef>
                          <a:spcPts val="0"/>
                        </a:spcBef>
                        <a:spcAft>
                          <a:spcPts val="0"/>
                        </a:spcAft>
                        <a:buNone/>
                      </a:pPr>
                      <a:endParaRPr sz="1200"/>
                    </a:p>
                  </a:txBody>
                  <a:tcPr marL="36200" marR="91425" marT="36200"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b="1">
                          <a:latin typeface="Trebuchet MS"/>
                          <a:ea typeface="Trebuchet MS"/>
                          <a:cs typeface="Trebuchet MS"/>
                          <a:sym typeface="Trebuchet MS"/>
                        </a:rPr>
                        <a:t>Individu</a:t>
                      </a:r>
                      <a:endParaRPr sz="1200" b="1">
                        <a:latin typeface="Trebuchet MS"/>
                        <a:ea typeface="Trebuchet MS"/>
                        <a:cs typeface="Trebuchet MS"/>
                        <a:sym typeface="Trebuchet MS"/>
                      </a:endParaRPr>
                    </a:p>
                  </a:txBody>
                  <a:tcPr marL="36200" marR="91425" marT="36200"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b="1">
                          <a:latin typeface="Trebuchet MS"/>
                          <a:ea typeface="Trebuchet MS"/>
                          <a:cs typeface="Trebuchet MS"/>
                          <a:sym typeface="Trebuchet MS"/>
                        </a:rPr>
                        <a:t>Histoire personnelle</a:t>
                      </a:r>
                      <a:endParaRPr sz="1200" b="1">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000" b="1">
                          <a:latin typeface="Trebuchet MS"/>
                          <a:ea typeface="Trebuchet MS"/>
                          <a:cs typeface="Trebuchet MS"/>
                          <a:sym typeface="Trebuchet MS"/>
                        </a:rPr>
                        <a:t>Allèle présent</a:t>
                      </a:r>
                      <a:endParaRPr sz="1000" b="1">
                        <a:latin typeface="Trebuchet MS"/>
                        <a:ea typeface="Trebuchet MS"/>
                        <a:cs typeface="Trebuchet MS"/>
                        <a:sym typeface="Trebuchet MS"/>
                      </a:endParaRPr>
                    </a:p>
                  </a:txBody>
                  <a:tcPr marL="36200" marR="36200" marT="36200"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Parent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I1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Femme – cancer du sein à 40 ans puis des ovaires à 52 ans, décédée à 55 ans</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I1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Parent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I2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Homme - RAS</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I2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Enfant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II1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Femme - Cancer du sein à 68 ans soignée par radiothérapie. En vie et surveillée.</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II1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1910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Enfant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II2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Femme – mère de III2</a:t>
                      </a:r>
                      <a:endParaRPr sz="1200">
                        <a:latin typeface="Trebuchet MS"/>
                        <a:ea typeface="Trebuchet MS"/>
                        <a:cs typeface="Trebuchet MS"/>
                        <a:sym typeface="Trebuchet MS"/>
                      </a:endParaRPr>
                    </a:p>
                    <a:p>
                      <a:pPr marL="0" lvl="0" indent="0" algn="l" rtl="0">
                        <a:spcBef>
                          <a:spcPts val="0"/>
                        </a:spcBef>
                        <a:spcAft>
                          <a:spcPts val="0"/>
                        </a:spcAft>
                        <a:buNone/>
                      </a:pPr>
                      <a:r>
                        <a:rPr lang="fr-FR" sz="1200">
                          <a:latin typeface="Trebuchet MS"/>
                          <a:ea typeface="Trebuchet MS"/>
                          <a:cs typeface="Trebuchet MS"/>
                          <a:sym typeface="Trebuchet MS"/>
                        </a:rPr>
                        <a:t>Cancer sein droit à 40 ans. Ablation préventive sein gauche + ablation préventive des ovaires. Surveillance rapprochée.</a:t>
                      </a:r>
                      <a:endParaRPr sz="1200">
                        <a:latin typeface="Trebuchet MS"/>
                        <a:ea typeface="Trebuchet MS"/>
                        <a:cs typeface="Trebuchet MS"/>
                        <a:sym typeface="Trebuchet MS"/>
                      </a:endParaRPr>
                    </a:p>
                    <a:p>
                      <a:pPr marL="0" lvl="0" indent="0" algn="l" rtl="0">
                        <a:spcBef>
                          <a:spcPts val="0"/>
                        </a:spcBef>
                        <a:spcAft>
                          <a:spcPts val="0"/>
                        </a:spcAft>
                        <a:buNone/>
                      </a:pPr>
                      <a:r>
                        <a:rPr lang="fr-FR" sz="1200">
                          <a:latin typeface="Trebuchet MS"/>
                          <a:ea typeface="Trebuchet MS"/>
                          <a:cs typeface="Trebuchet MS"/>
                          <a:sym typeface="Trebuchet MS"/>
                        </a:rPr>
                        <a:t>Toujours en vie</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28625">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II2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6670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Enfant 3</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II3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Femme – 70 ans – Nièce de I1</a:t>
                      </a:r>
                      <a:endParaRPr sz="1200">
                        <a:latin typeface="Trebuchet MS"/>
                        <a:ea typeface="Trebuchet MS"/>
                        <a:cs typeface="Trebuchet MS"/>
                        <a:sym typeface="Trebuchet MS"/>
                      </a:endParaRPr>
                    </a:p>
                    <a:p>
                      <a:pPr marL="0" lvl="0" indent="0" algn="l" rtl="0">
                        <a:spcBef>
                          <a:spcPts val="0"/>
                        </a:spcBef>
                        <a:spcAft>
                          <a:spcPts val="0"/>
                        </a:spcAft>
                        <a:buNone/>
                      </a:pPr>
                      <a:r>
                        <a:rPr lang="fr-FR" sz="1200">
                          <a:latin typeface="Trebuchet MS"/>
                          <a:ea typeface="Trebuchet MS"/>
                          <a:cs typeface="Trebuchet MS"/>
                          <a:sym typeface="Trebuchet MS"/>
                        </a:rPr>
                        <a:t>n’a jamais voulu être suivie – pas de cancer.</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76225">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II3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4290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Enfant 4</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II4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Tante de III2 - Cancer sein gauche à 28 ans. Ablation préventive sein droit + n’a pas voulu de l’ablation préventive des ovaires car pas eu d’enfants au moment du cancer.</a:t>
                      </a:r>
                      <a:endParaRPr sz="1200">
                        <a:latin typeface="Trebuchet MS"/>
                        <a:ea typeface="Trebuchet MS"/>
                        <a:cs typeface="Trebuchet MS"/>
                        <a:sym typeface="Trebuchet MS"/>
                      </a:endParaRPr>
                    </a:p>
                    <a:p>
                      <a:pPr marL="0" lvl="0" indent="0" algn="l" rtl="0">
                        <a:spcBef>
                          <a:spcPts val="0"/>
                        </a:spcBef>
                        <a:spcAft>
                          <a:spcPts val="0"/>
                        </a:spcAft>
                        <a:buNone/>
                      </a:pPr>
                      <a:r>
                        <a:rPr lang="fr-FR" sz="1200">
                          <a:latin typeface="Trebuchet MS"/>
                          <a:ea typeface="Trebuchet MS"/>
                          <a:cs typeface="Trebuchet MS"/>
                          <a:sym typeface="Trebuchet MS"/>
                        </a:rPr>
                        <a:t>Surveillance rapprochée. Toujours en vie</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52425">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II4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Enfant 5</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II5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Tante de III2 – Cancer ovaire droit à 50 ans. Ablation ovaire gauche + Ablation préventive des 2 seins.</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II5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Enfant 6</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II6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RAS</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II6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Petit enfant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III1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RAS</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III1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6670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Petit enfant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III2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NOTRE future mère inquiète ! Fille de II2.</a:t>
                      </a:r>
                      <a:endParaRPr sz="1200">
                        <a:latin typeface="Trebuchet MS"/>
                        <a:ea typeface="Trebuchet MS"/>
                        <a:cs typeface="Trebuchet MS"/>
                        <a:sym typeface="Trebuchet MS"/>
                      </a:endParaRPr>
                    </a:p>
                    <a:p>
                      <a:pPr marL="0" lvl="0" indent="0" algn="l" rtl="0">
                        <a:spcBef>
                          <a:spcPts val="0"/>
                        </a:spcBef>
                        <a:spcAft>
                          <a:spcPts val="0"/>
                        </a:spcAft>
                        <a:buNone/>
                      </a:pPr>
                      <a:r>
                        <a:rPr lang="fr-FR" sz="1200">
                          <a:latin typeface="Trebuchet MS"/>
                          <a:ea typeface="Trebuchet MS"/>
                          <a:cs typeface="Trebuchet MS"/>
                          <a:sym typeface="Trebuchet MS"/>
                        </a:rPr>
                        <a:t>30 ans</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76225">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III2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09550">
                <a:tc rowSpan="2">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Petit enfant 3</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III3 allèle 1</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fr-FR" sz="1200">
                          <a:latin typeface="Trebuchet MS"/>
                          <a:ea typeface="Trebuchet MS"/>
                          <a:cs typeface="Trebuchet MS"/>
                          <a:sym typeface="Trebuchet MS"/>
                        </a:rPr>
                        <a:t>Fille de II4 – 15 ans -</a:t>
                      </a:r>
                      <a:endParaRPr sz="1200">
                        <a:latin typeface="Trebuchet MS"/>
                        <a:ea typeface="Trebuchet MS"/>
                        <a:cs typeface="Trebuchet MS"/>
                        <a:sym typeface="Trebuchet MS"/>
                      </a:endParaRPr>
                    </a:p>
                  </a:txBody>
                  <a:tcPr marL="38100" marR="38100" marT="38100" marB="381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09550">
                <a:tc vMerge="1">
                  <a:txBody>
                    <a:bodyPr/>
                    <a:lstStyle/>
                    <a:p>
                      <a:endParaRPr lang="fr-FR"/>
                    </a:p>
                  </a:txBody>
                  <a:tcPr/>
                </a:tc>
                <a:tc>
                  <a:txBody>
                    <a:bodyPr/>
                    <a:lstStyle/>
                    <a:p>
                      <a:pPr marL="0" lvl="0" indent="0" algn="l" rtl="0">
                        <a:lnSpc>
                          <a:spcPct val="120000"/>
                        </a:lnSpc>
                        <a:spcBef>
                          <a:spcPts val="0"/>
                        </a:spcBef>
                        <a:spcAft>
                          <a:spcPts val="0"/>
                        </a:spcAft>
                        <a:buNone/>
                      </a:pPr>
                      <a:r>
                        <a:rPr lang="fr-FR" sz="1200">
                          <a:latin typeface="Trebuchet MS"/>
                          <a:ea typeface="Trebuchet MS"/>
                          <a:cs typeface="Trebuchet MS"/>
                          <a:sym typeface="Trebuchet MS"/>
                        </a:rPr>
                        <a:t>III3 allèle 2</a:t>
                      </a:r>
                      <a:endParaRPr sz="1200">
                        <a:latin typeface="Trebuchet MS"/>
                        <a:ea typeface="Trebuchet MS"/>
                        <a:cs typeface="Trebuchet MS"/>
                        <a:sym typeface="Trebuchet MS"/>
                      </a:endParaRPr>
                    </a:p>
                  </a:txBody>
                  <a:tcPr marL="36200" marR="91425"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vMerge="1">
                  <a:txBody>
                    <a:bodyPr/>
                    <a:lstStyle/>
                    <a:p>
                      <a:endParaRPr lang="fr-FR"/>
                    </a:p>
                  </a:txBody>
                  <a:tcPr/>
                </a:tc>
                <a:tc>
                  <a:txBody>
                    <a:bodyPr/>
                    <a:lstStyle/>
                    <a:p>
                      <a:pPr marL="0" lvl="0" indent="0" algn="l" rtl="0">
                        <a:spcBef>
                          <a:spcPts val="0"/>
                        </a:spcBef>
                        <a:spcAft>
                          <a:spcPts val="0"/>
                        </a:spcAft>
                        <a:buNone/>
                      </a:pPr>
                      <a:endParaRPr/>
                    </a:p>
                  </a:txBody>
                  <a:tcPr marL="36200" marR="36200" marT="91425" marB="362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281" name="Google Shape;281;p34"/>
          <p:cNvSpPr txBox="1"/>
          <p:nvPr/>
        </p:nvSpPr>
        <p:spPr>
          <a:xfrm>
            <a:off x="2157984" y="148430"/>
            <a:ext cx="3011777" cy="276999"/>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Variation génétique et santé</a:t>
            </a:r>
            <a:endParaRPr/>
          </a:p>
        </p:txBody>
      </p:sp>
      <p:sp>
        <p:nvSpPr>
          <p:cNvPr id="282" name="Google Shape;282;p34"/>
          <p:cNvSpPr txBox="1"/>
          <p:nvPr/>
        </p:nvSpPr>
        <p:spPr>
          <a:xfrm>
            <a:off x="5290448" y="849442"/>
            <a:ext cx="6538686" cy="230832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Objectifs</a:t>
            </a:r>
            <a:r>
              <a:rPr lang="fr-FR" sz="1200" b="1">
                <a:solidFill>
                  <a:srgbClr val="FF0000"/>
                </a:solidFill>
                <a:latin typeface="Calibri"/>
                <a:ea typeface="Calibri"/>
                <a:cs typeface="Calibri"/>
                <a:sym typeface="Calibri"/>
              </a:rPr>
              <a:t> </a:t>
            </a:r>
            <a:r>
              <a:rPr lang="fr-FR" sz="1200" b="1">
                <a:solidFill>
                  <a:schemeClr val="dk1"/>
                </a:solidFill>
                <a:latin typeface="Calibri"/>
                <a:ea typeface="Calibri"/>
                <a:cs typeface="Calibri"/>
                <a:sym typeface="Calibri"/>
              </a:rPr>
              <a:t>du programme / </a:t>
            </a:r>
            <a:r>
              <a:rPr lang="fr-FR" sz="12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parmi les mutations spontanées ou induites qui se produisent aléatoirement dans les populations de bactéries, certaines confèrent des résistances aux antibiotiques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l’application d’un antibiotique sur une population bactérienne sélectionne les mutants résistants à cet antibiotique, d’autant plus qu’il élimine les bactéries compétitrices sensibles et permet donc leur développement numérique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l’utilisation systématique de traitements antibiotiques en santé humaine comme en usage agronomique ou vétérinaire conduit à augmenter la fréquence des formes résistantes dans les populations naturelles de bactéries et aboutit à des formes simultanément résistantes à plusieurs antibiotiques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cela constitue un important problème de santé publique car le nombre de familles d’antibiotiques disponibles est limité</a:t>
            </a:r>
            <a:endParaRPr/>
          </a:p>
          <a:p>
            <a:pPr marL="171450" marR="0" lvl="0" indent="-171450" algn="just" rtl="0">
              <a:spcBef>
                <a:spcPts val="0"/>
              </a:spcBef>
              <a:spcAft>
                <a:spcPts val="0"/>
              </a:spcAft>
              <a:buClr>
                <a:schemeClr val="dk1"/>
              </a:buClr>
              <a:buSzPts val="1100"/>
              <a:buFont typeface="Calibri"/>
              <a:buChar char="-"/>
            </a:pPr>
            <a:r>
              <a:rPr lang="fr-FR" sz="1100">
                <a:solidFill>
                  <a:schemeClr val="dk1"/>
                </a:solidFill>
                <a:latin typeface="Calibri"/>
                <a:ea typeface="Calibri"/>
                <a:cs typeface="Calibri"/>
                <a:sym typeface="Calibri"/>
              </a:rPr>
              <a:t>que de nouvelles pratiques plus responsables des antibiotiques disponibles doivent donc être recherchées.</a:t>
            </a:r>
            <a:endParaRPr/>
          </a:p>
          <a:p>
            <a:pPr marL="0" marR="0" lvl="0" indent="0" algn="just" rtl="0">
              <a:spcBef>
                <a:spcPts val="0"/>
              </a:spcBef>
              <a:spcAft>
                <a:spcPts val="0"/>
              </a:spcAft>
              <a:buNone/>
            </a:pPr>
            <a:r>
              <a:rPr lang="fr-FR" sz="1100" i="1">
                <a:solidFill>
                  <a:schemeClr val="dk1"/>
                </a:solidFill>
                <a:latin typeface="Calibri"/>
                <a:ea typeface="Calibri"/>
                <a:cs typeface="Calibri"/>
                <a:sym typeface="Calibri"/>
              </a:rPr>
              <a:t>La connaissance des mécanismes moléculaires de la résistance aux antibiotiques n’est pas attendue.</a:t>
            </a:r>
            <a:endParaRPr sz="1100" i="1">
              <a:solidFill>
                <a:schemeClr val="dk1"/>
              </a:solidFill>
              <a:latin typeface="Calibri"/>
              <a:ea typeface="Calibri"/>
              <a:cs typeface="Calibri"/>
              <a:sym typeface="Calibri"/>
            </a:endParaRPr>
          </a:p>
        </p:txBody>
      </p:sp>
      <p:sp>
        <p:nvSpPr>
          <p:cNvPr id="283" name="Google Shape;283;p34"/>
          <p:cNvSpPr txBox="1"/>
          <p:nvPr/>
        </p:nvSpPr>
        <p:spPr>
          <a:xfrm>
            <a:off x="153447" y="828434"/>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284" name="Google Shape;284;p34"/>
          <p:cNvSpPr txBox="1"/>
          <p:nvPr/>
        </p:nvSpPr>
        <p:spPr>
          <a:xfrm>
            <a:off x="153447" y="2480704"/>
            <a:ext cx="5016314" cy="2769989"/>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chemeClr val="dk1"/>
                </a:solidFill>
                <a:latin typeface="Calibri"/>
                <a:ea typeface="Calibri"/>
                <a:cs typeface="Calibri"/>
                <a:sym typeface="Calibri"/>
              </a:rPr>
              <a:t>Discussions et approches</a:t>
            </a:r>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Questions sur les limites, les interprétations, les choix :</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Pas de mécanismes moléculaires de la résistance aux antibiotiques</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Objectif: non pas de montrer la résistance aux antibiotiques mais de montrer comment l’Homme est un agent de sélection des bactérie par son utilisation d’antibiotique</a:t>
            </a:r>
            <a:endParaRPr sz="1600" b="0" i="0" u="none" strike="noStrike" cap="none">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Eventuel fil conducteur</a:t>
            </a:r>
            <a:endParaRPr/>
          </a:p>
          <a:p>
            <a:pPr marL="285750" marR="0" lvl="0" indent="-184150" algn="just" rtl="0">
              <a:spcBef>
                <a:spcPts val="0"/>
              </a:spcBef>
              <a:spcAft>
                <a:spcPts val="0"/>
              </a:spcAft>
              <a:buClr>
                <a:schemeClr val="dk1"/>
              </a:buClr>
              <a:buSzPts val="1600"/>
              <a:buFont typeface="Noto Sans Symbols"/>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400" i="1">
              <a:solidFill>
                <a:schemeClr val="dk1"/>
              </a:solidFill>
              <a:latin typeface="Calibri"/>
              <a:ea typeface="Calibri"/>
              <a:cs typeface="Calibri"/>
              <a:sym typeface="Calibri"/>
            </a:endParaRPr>
          </a:p>
        </p:txBody>
      </p:sp>
      <p:sp>
        <p:nvSpPr>
          <p:cNvPr id="285" name="Google Shape;285;p34"/>
          <p:cNvSpPr txBox="1"/>
          <p:nvPr/>
        </p:nvSpPr>
        <p:spPr>
          <a:xfrm>
            <a:off x="5290448" y="4047536"/>
            <a:ext cx="6538687" cy="2477808"/>
          </a:xfrm>
          <a:prstGeom prst="rect">
            <a:avLst/>
          </a:prstGeom>
          <a:solidFill>
            <a:schemeClr val="accent1">
              <a:lumMod val="60000"/>
              <a:lumOff val="40000"/>
            </a:schemeClr>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Antibiogramme </a:t>
            </a:r>
            <a:r>
              <a:rPr lang="fr-FR" sz="1600" b="1" dirty="0">
                <a:solidFill>
                  <a:schemeClr val="dk1"/>
                </a:solidFill>
                <a:latin typeface="Calibri"/>
                <a:ea typeface="Calibri"/>
                <a:cs typeface="Calibri"/>
                <a:sym typeface="Calibri"/>
              </a:rPr>
              <a:t>– mise en situation</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Article </a:t>
            </a:r>
            <a:r>
              <a:rPr lang="fr-FR" sz="1600" b="1" dirty="0">
                <a:solidFill>
                  <a:schemeClr val="dk1"/>
                </a:solidFill>
                <a:latin typeface="Calibri"/>
                <a:ea typeface="Calibri"/>
                <a:cs typeface="Calibri"/>
                <a:sym typeface="Calibri"/>
              </a:rPr>
              <a:t>du Monde sur Inde </a:t>
            </a:r>
            <a:endParaRPr lang="fr-FR" sz="1600" b="1" dirty="0" smtClean="0">
              <a:solidFill>
                <a:schemeClr val="dk1"/>
              </a:solidFill>
              <a:latin typeface="Calibri"/>
              <a:ea typeface="Calibri"/>
              <a:cs typeface="Calibri"/>
              <a:sym typeface="Calibri"/>
            </a:endParaRPr>
          </a:p>
          <a:p>
            <a:pPr lvl="0" algn="just"/>
            <a:r>
              <a:rPr lang="fr-FR" dirty="0" smtClean="0">
                <a:hlinkClick r:id="rId3"/>
              </a:rPr>
              <a:t>https://www.lemonde.fr/sciences/article/2018/12/10/en-inde-la-recette-parfaite-pour-faire-emerger-des-superbacteries_5395474_1650684.html</a:t>
            </a:r>
            <a:endParaRPr lang="fr-FR" dirty="0" smtClean="0"/>
          </a:p>
          <a:p>
            <a:pPr lvl="0" algn="just"/>
            <a:r>
              <a:rPr lang="fr-FR" dirty="0" smtClean="0">
                <a:hlinkClick r:id="rId4"/>
              </a:rPr>
              <a:t>https://www.lemonde.fr/sciences/article/2018/12/10/les-usines-d-antibiotiques-indiennes-sont-des-fabriques-d-antibioresistance_5395476_1650684.html</a:t>
            </a:r>
            <a:endParaRPr dirty="0"/>
          </a:p>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Solutions pour l’avenir (bactériophage</a:t>
            </a:r>
            <a:r>
              <a:rPr lang="fr-FR" sz="1600" b="1" dirty="0" smtClean="0">
                <a:solidFill>
                  <a:schemeClr val="dk1"/>
                </a:solidFill>
                <a:latin typeface="Calibri"/>
                <a:ea typeface="Calibri"/>
                <a:cs typeface="Calibri"/>
                <a:sym typeface="Calibri"/>
              </a:rPr>
              <a:t>)</a:t>
            </a:r>
          </a:p>
        </p:txBody>
      </p:sp>
      <p:sp>
        <p:nvSpPr>
          <p:cNvPr id="286" name="Google Shape;286;p34"/>
          <p:cNvSpPr txBox="1"/>
          <p:nvPr/>
        </p:nvSpPr>
        <p:spPr>
          <a:xfrm>
            <a:off x="5290448" y="3414967"/>
            <a:ext cx="6538685" cy="34009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400" b="1">
                <a:solidFill>
                  <a:schemeClr val="dk1"/>
                </a:solidFill>
                <a:latin typeface="Calibri"/>
                <a:ea typeface="Calibri"/>
                <a:cs typeface="Calibri"/>
                <a:sym typeface="Calibri"/>
              </a:rPr>
              <a:t>Mots clés : </a:t>
            </a:r>
            <a:r>
              <a:rPr lang="fr-FR" sz="1400" b="1">
                <a:solidFill>
                  <a:srgbClr val="FF0000"/>
                </a:solidFill>
                <a:latin typeface="Calibri"/>
                <a:ea typeface="Calibri"/>
                <a:cs typeface="Calibri"/>
                <a:sym typeface="Calibri"/>
              </a:rPr>
              <a:t>Pas de mots clés</a:t>
            </a:r>
            <a:r>
              <a:rPr lang="fr-FR" sz="1400" b="1">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287" name="Google Shape;287;p34"/>
          <p:cNvSpPr txBox="1"/>
          <p:nvPr/>
        </p:nvSpPr>
        <p:spPr>
          <a:xfrm>
            <a:off x="5290451" y="148430"/>
            <a:ext cx="6538685"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Variation génétique bactérienne et résistance aux antibiotiques – S1</a:t>
            </a:r>
            <a:endParaRPr sz="1800" b="1">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 184"/>
          <p:cNvPicPr/>
          <p:nvPr/>
        </p:nvPicPr>
        <p:blipFill rotWithShape="1">
          <a:blip r:embed="rId2" cstate="email">
            <a:extLst>
              <a:ext uri="{28A0092B-C50C-407E-A947-70E740481C1C}">
                <a14:useLocalDpi xmlns:a14="http://schemas.microsoft.com/office/drawing/2010/main"/>
              </a:ext>
            </a:extLst>
          </a:blip>
          <a:srcRect/>
          <a:stretch/>
        </p:blipFill>
        <p:spPr>
          <a:xfrm>
            <a:off x="695400" y="1916832"/>
            <a:ext cx="10129422" cy="2613565"/>
          </a:xfrm>
          <a:prstGeom prst="rect">
            <a:avLst/>
          </a:prstGeom>
          <a:ln>
            <a:noFill/>
          </a:ln>
        </p:spPr>
      </p:pic>
      <p:sp>
        <p:nvSpPr>
          <p:cNvPr id="2" name="Rectangle 1">
            <a:extLst>
              <a:ext uri="{FF2B5EF4-FFF2-40B4-BE49-F238E27FC236}">
                <a16:creationId xmlns:a16="http://schemas.microsoft.com/office/drawing/2014/main" id="{1119A84A-B536-488D-99E4-0D229CB8515B}"/>
              </a:ext>
            </a:extLst>
          </p:cNvPr>
          <p:cNvSpPr/>
          <p:nvPr/>
        </p:nvSpPr>
        <p:spPr>
          <a:xfrm>
            <a:off x="1313894" y="499305"/>
            <a:ext cx="8797772" cy="1077218"/>
          </a:xfrm>
          <a:prstGeom prst="rect">
            <a:avLst/>
          </a:prstGeom>
        </p:spPr>
        <p:txBody>
          <a:bodyPr wrap="square">
            <a:spAutoFit/>
          </a:bodyPr>
          <a:lstStyle/>
          <a:p>
            <a:pPr algn="ctr"/>
            <a:r>
              <a:rPr lang="fr-FR" sz="3200" dirty="0">
                <a:solidFill>
                  <a:srgbClr val="FF0000"/>
                </a:solidFill>
              </a:rPr>
              <a:t>Vidéo d’accroche sur la sélection de résistances par antibiotiques :</a:t>
            </a:r>
          </a:p>
        </p:txBody>
      </p:sp>
      <p:sp>
        <p:nvSpPr>
          <p:cNvPr id="3" name="Rectangle 2">
            <a:extLst>
              <a:ext uri="{FF2B5EF4-FFF2-40B4-BE49-F238E27FC236}">
                <a16:creationId xmlns:a16="http://schemas.microsoft.com/office/drawing/2014/main" id="{AB18B836-2463-4882-8698-2C6A44D53DB6}"/>
              </a:ext>
            </a:extLst>
          </p:cNvPr>
          <p:cNvSpPr/>
          <p:nvPr/>
        </p:nvSpPr>
        <p:spPr>
          <a:xfrm>
            <a:off x="3345056" y="4130054"/>
            <a:ext cx="5175391" cy="369332"/>
          </a:xfrm>
          <a:prstGeom prst="rect">
            <a:avLst/>
          </a:prstGeom>
        </p:spPr>
        <p:txBody>
          <a:bodyPr wrap="none">
            <a:spAutoFit/>
          </a:bodyPr>
          <a:lstStyle/>
          <a:p>
            <a:r>
              <a:rPr lang="fr-FR" dirty="0">
                <a:hlinkClick r:id="rId3"/>
              </a:rPr>
              <a:t>https://www.youtube.com/watch?v=26xiGxTAubI</a:t>
            </a:r>
            <a:r>
              <a:rPr lang="fr-FR"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F823447-E71D-4CF0-99D7-E3A914536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513" y="0"/>
            <a:ext cx="11548974" cy="6858000"/>
          </a:xfrm>
          <a:prstGeom prst="rect">
            <a:avLst/>
          </a:prstGeom>
        </p:spPr>
      </p:pic>
    </p:spTree>
    <p:extLst>
      <p:ext uri="{BB962C8B-B14F-4D97-AF65-F5344CB8AC3E}">
        <p14:creationId xmlns:p14="http://schemas.microsoft.com/office/powerpoint/2010/main" val="418960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360" y="188641"/>
            <a:ext cx="6096000" cy="2462213"/>
          </a:xfrm>
          <a:prstGeom prst="rect">
            <a:avLst/>
          </a:prstGeom>
        </p:spPr>
        <p:txBody>
          <a:bodyPr wrap="square">
            <a:spAutoFit/>
          </a:bodyPr>
          <a:lstStyle/>
          <a:p>
            <a:r>
              <a:rPr lang="fr-FR" dirty="0" smtClean="0"/>
              <a:t>En 1947, Un jeune garçon de 2 ans est admis à l’hôpital avec les symptômes d’une méningite sévère. Les analyses montrent une infection des liquides cérébraux par la bactérie </a:t>
            </a:r>
            <a:r>
              <a:rPr lang="fr-FR" i="1" dirty="0" err="1" smtClean="0"/>
              <a:t>Haemophilus</a:t>
            </a:r>
            <a:r>
              <a:rPr lang="fr-FR" i="1" dirty="0" smtClean="0"/>
              <a:t> </a:t>
            </a:r>
            <a:r>
              <a:rPr lang="fr-FR" i="1" dirty="0" err="1" smtClean="0"/>
              <a:t>influenzae</a:t>
            </a:r>
            <a:r>
              <a:rPr lang="fr-FR" dirty="0" smtClean="0"/>
              <a:t>. L’enfant est alors traité par un antibiotique courant : la streptomycine. L’infection régresse dès le lendemain mais, au bout de 3 jours, les symptômes graves réapparaissent malgré le traitement. Un traitement basé sur un autre antibiotique a été mis en place et a permis à l’enfant de guérir avec succès.</a:t>
            </a:r>
          </a:p>
          <a:p>
            <a:r>
              <a:rPr lang="fr-FR" b="1" dirty="0" smtClean="0"/>
              <a:t>On pense que l’utilisation de la streptomycine a sélectionné une souche bactérienne résistante à cet antibiotique.</a:t>
            </a:r>
            <a:endParaRPr lang="fr-FR" dirty="0" smtClean="0"/>
          </a:p>
          <a:p>
            <a:r>
              <a:rPr lang="fr-FR" dirty="0" smtClean="0"/>
              <a:t/>
            </a:r>
            <a:br>
              <a:rPr lang="fr-FR" dirty="0" smtClean="0"/>
            </a:br>
            <a:endParaRPr lang="fr-FR" dirty="0"/>
          </a:p>
        </p:txBody>
      </p:sp>
      <p:pic>
        <p:nvPicPr>
          <p:cNvPr id="1026" name="Picture 2" descr="https://lh5.googleusercontent.com/es130v59ID-qgILl5vwMhqCRlMRGJMXlcAyCcMn_dO9WqayM_wrXQMaOzEaDHnlrIOXCwZ52_yIGlmlRo5_NQZ2lvGrLbOv65WTq6H2bP293HGsvXtXSTFviZ87AaCw1AotkCtmQ"/>
          <p:cNvPicPr>
            <a:picLocks noChangeAspect="1" noChangeArrowheads="1"/>
          </p:cNvPicPr>
          <p:nvPr/>
        </p:nvPicPr>
        <p:blipFill>
          <a:blip r:embed="rId2"/>
          <a:srcRect/>
          <a:stretch>
            <a:fillRect/>
          </a:stretch>
        </p:blipFill>
        <p:spPr bwMode="auto">
          <a:xfrm>
            <a:off x="4167130" y="2492896"/>
            <a:ext cx="7619487" cy="384122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293" name="Google Shape;293;p35"/>
          <p:cNvSpPr txBox="1"/>
          <p:nvPr/>
        </p:nvSpPr>
        <p:spPr>
          <a:xfrm>
            <a:off x="2157984" y="148430"/>
            <a:ext cx="3011777" cy="46166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Le fonctionnement du système immunitaire humain S5 ou 6</a:t>
            </a:r>
            <a:endParaRPr sz="1200" b="1">
              <a:solidFill>
                <a:schemeClr val="lt1"/>
              </a:solidFill>
              <a:latin typeface="Calibri"/>
              <a:ea typeface="Calibri"/>
              <a:cs typeface="Calibri"/>
              <a:sym typeface="Calibri"/>
            </a:endParaRPr>
          </a:p>
        </p:txBody>
      </p:sp>
      <p:sp>
        <p:nvSpPr>
          <p:cNvPr id="294" name="Google Shape;294;p35"/>
          <p:cNvSpPr txBox="1"/>
          <p:nvPr/>
        </p:nvSpPr>
        <p:spPr>
          <a:xfrm>
            <a:off x="5290448" y="597587"/>
            <a:ext cx="6538686" cy="315471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Objectifs</a:t>
            </a:r>
            <a:r>
              <a:rPr lang="fr-FR" sz="1200" b="1">
                <a:solidFill>
                  <a:srgbClr val="FF0000"/>
                </a:solidFill>
                <a:latin typeface="Calibri"/>
                <a:ea typeface="Calibri"/>
                <a:cs typeface="Calibri"/>
                <a:sym typeface="Calibri"/>
              </a:rPr>
              <a:t> </a:t>
            </a:r>
            <a:r>
              <a:rPr lang="fr-FR" sz="1200" b="1">
                <a:solidFill>
                  <a:schemeClr val="dk1"/>
                </a:solidFill>
                <a:latin typeface="Calibri"/>
                <a:ea typeface="Calibri"/>
                <a:cs typeface="Calibri"/>
                <a:sym typeface="Calibri"/>
              </a:rPr>
              <a:t>du programme / </a:t>
            </a:r>
            <a:r>
              <a:rPr lang="fr-FR" sz="12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l'immunité innée existe chez tous les animaux</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qu'elle opère sans apprentissage préalable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qu'elle est génétiquement déterminée et présente dès la naissance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qu'elle repose sur des mécanismes de reconnaissance et d'action très conservés au cours de l'évolution : une dizaine de types cellulaires différents (récepteurs de surface pour la reconnaissance de motifs étrangers partagés par de nombreux intrus) et une centaine de molécules circulantes (interleukines pour la communication entre cellules)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très rapidement mise en oeuvre et présente en tout point de l’organisme, elle est la première à intervenir lors de situations variées (atteintes des tissus, infection, cancérisation)</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c'est une première ligne de défense immunitaire qui agit d'abord seule puis se prolonge pendant toute la réaction immunitaire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la réaction inflammatoire est essentielle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qu'elle traduit l’accumulation de molécules et de cellules immunitaires au lieu d’infection ou de lésion</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qu'aigüe, elle présente des symptômes stéréotypés (rougeur, chaleur, gonflement, douleur)</a:t>
            </a:r>
            <a:endParaRPr/>
          </a:p>
          <a:p>
            <a:pPr marL="171450" marR="0" lvl="0" indent="-171450" algn="just" rtl="0">
              <a:spcBef>
                <a:spcPts val="0"/>
              </a:spcBef>
              <a:spcAft>
                <a:spcPts val="0"/>
              </a:spcAft>
              <a:buClr>
                <a:schemeClr val="dk1"/>
              </a:buClr>
              <a:buSzPts val="1100"/>
              <a:buFont typeface="Calibri"/>
              <a:buChar char="-"/>
            </a:pPr>
            <a:r>
              <a:rPr lang="fr-FR" sz="1100">
                <a:solidFill>
                  <a:schemeClr val="dk1"/>
                </a:solidFill>
                <a:latin typeface="Calibri"/>
                <a:ea typeface="Calibri"/>
                <a:cs typeface="Calibri"/>
                <a:sym typeface="Calibri"/>
              </a:rPr>
              <a:t>qu'elle prépare le déclenchement de l'immunité adaptative.</a:t>
            </a:r>
            <a:endParaRPr/>
          </a:p>
          <a:p>
            <a:pPr marL="0" marR="0" lvl="0" indent="0" algn="just" rtl="0">
              <a:spcBef>
                <a:spcPts val="0"/>
              </a:spcBef>
              <a:spcAft>
                <a:spcPts val="0"/>
              </a:spcAft>
              <a:buNone/>
            </a:pPr>
            <a:r>
              <a:rPr lang="fr-FR" sz="1100" i="1">
                <a:solidFill>
                  <a:schemeClr val="dk1"/>
                </a:solidFill>
                <a:latin typeface="Calibri"/>
                <a:ea typeface="Calibri"/>
                <a:cs typeface="Calibri"/>
                <a:sym typeface="Calibri"/>
              </a:rPr>
              <a:t>La description des récepteurs de l'immunité innée (PRR), des signaux de dangers et la connaissance des signatures des pathogènes (PAMP) sont hors programme.</a:t>
            </a:r>
            <a:endParaRPr sz="1100" i="1">
              <a:solidFill>
                <a:schemeClr val="dk1"/>
              </a:solidFill>
              <a:latin typeface="Calibri"/>
              <a:ea typeface="Calibri"/>
              <a:cs typeface="Calibri"/>
              <a:sym typeface="Calibri"/>
            </a:endParaRPr>
          </a:p>
        </p:txBody>
      </p:sp>
      <p:sp>
        <p:nvSpPr>
          <p:cNvPr id="295" name="Google Shape;295;p35"/>
          <p:cNvSpPr txBox="1"/>
          <p:nvPr/>
        </p:nvSpPr>
        <p:spPr>
          <a:xfrm>
            <a:off x="153447" y="828434"/>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296" name="Google Shape;296;p35"/>
          <p:cNvSpPr txBox="1"/>
          <p:nvPr/>
        </p:nvSpPr>
        <p:spPr>
          <a:xfrm>
            <a:off x="153447" y="2480704"/>
            <a:ext cx="5016314" cy="156966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chemeClr val="dk1"/>
                </a:solidFill>
                <a:latin typeface="Calibri"/>
                <a:ea typeface="Calibri"/>
                <a:cs typeface="Calibri"/>
                <a:sym typeface="Calibri"/>
              </a:rPr>
              <a:t>Discussions et approches</a:t>
            </a:r>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Questions sur les limites, les interprétations, les choix :</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Nouveauté immunothérapie en lien avec la cancérisation</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Communication entre cellules ( Histamine, TnF)</a:t>
            </a:r>
            <a:endParaRPr sz="1600" b="0" i="0" u="none" strike="noStrike" cap="none">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Eventuel fil conducteur</a:t>
            </a:r>
            <a:endParaRPr/>
          </a:p>
          <a:p>
            <a:pPr marL="285750" marR="0" lvl="0" indent="-184150" algn="just" rtl="0">
              <a:spcBef>
                <a:spcPts val="0"/>
              </a:spcBef>
              <a:spcAft>
                <a:spcPts val="0"/>
              </a:spcAft>
              <a:buClr>
                <a:schemeClr val="dk1"/>
              </a:buClr>
              <a:buSzPts val="1600"/>
              <a:buFont typeface="Noto Sans Symbols"/>
              <a:buNone/>
            </a:pPr>
            <a:endParaRPr sz="1600" i="1">
              <a:solidFill>
                <a:srgbClr val="000000"/>
              </a:solidFill>
              <a:latin typeface="Calibri"/>
              <a:ea typeface="Calibri"/>
              <a:cs typeface="Calibri"/>
              <a:sym typeface="Calibri"/>
            </a:endParaRPr>
          </a:p>
        </p:txBody>
      </p:sp>
      <p:sp>
        <p:nvSpPr>
          <p:cNvPr id="297" name="Google Shape;297;p35"/>
          <p:cNvSpPr txBox="1"/>
          <p:nvPr/>
        </p:nvSpPr>
        <p:spPr>
          <a:xfrm>
            <a:off x="5290448" y="4649551"/>
            <a:ext cx="6538687" cy="2062103"/>
          </a:xfrm>
          <a:prstGeom prst="rect">
            <a:avLst/>
          </a:prstGeom>
          <a:solidFill>
            <a:schemeClr val="accent1">
              <a:lumMod val="60000"/>
              <a:lumOff val="40000"/>
            </a:schemeClr>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Phagocytose </a:t>
            </a:r>
            <a:r>
              <a:rPr lang="fr-FR" sz="1600" b="1" dirty="0">
                <a:solidFill>
                  <a:schemeClr val="dk1"/>
                </a:solidFill>
                <a:latin typeface="Calibri"/>
                <a:ea typeface="Calibri"/>
                <a:cs typeface="Calibri"/>
                <a:sym typeface="Calibri"/>
              </a:rPr>
              <a:t>après injection levure sur huitre( protocole photos)</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TP </a:t>
            </a:r>
            <a:r>
              <a:rPr lang="fr-FR" sz="1600" b="1" dirty="0">
                <a:solidFill>
                  <a:schemeClr val="dk1"/>
                </a:solidFill>
                <a:latin typeface="Calibri"/>
                <a:ea typeface="Calibri"/>
                <a:cs typeface="Calibri"/>
                <a:sym typeface="Calibri"/>
              </a:rPr>
              <a:t>anti-inflammatoire avec </a:t>
            </a:r>
            <a:r>
              <a:rPr lang="fr-FR" sz="1600" b="1" dirty="0" err="1">
                <a:solidFill>
                  <a:schemeClr val="dk1"/>
                </a:solidFill>
                <a:latin typeface="Calibri"/>
                <a:ea typeface="Calibri"/>
                <a:cs typeface="Calibri"/>
                <a:sym typeface="Calibri"/>
              </a:rPr>
              <a:t>rastop</a:t>
            </a:r>
            <a:r>
              <a:rPr lang="fr-FR" sz="1600" b="1" dirty="0">
                <a:solidFill>
                  <a:schemeClr val="dk1"/>
                </a:solidFill>
                <a:latin typeface="Calibri"/>
                <a:ea typeface="Calibri"/>
                <a:cs typeface="Calibri"/>
                <a:sym typeface="Calibri"/>
              </a:rPr>
              <a:t> (ibuprofène- prostaglandine) ou TP </a:t>
            </a:r>
            <a:r>
              <a:rPr lang="fr-FR" sz="1600" b="1" dirty="0" err="1">
                <a:solidFill>
                  <a:schemeClr val="dk1"/>
                </a:solidFill>
                <a:latin typeface="Calibri"/>
                <a:ea typeface="Calibri"/>
                <a:cs typeface="Calibri"/>
                <a:sym typeface="Calibri"/>
              </a:rPr>
              <a:t>cétirizine</a:t>
            </a:r>
            <a:r>
              <a:rPr lang="fr-FR" sz="1600" b="1" dirty="0">
                <a:solidFill>
                  <a:schemeClr val="dk1"/>
                </a:solidFill>
                <a:latin typeface="Calibri"/>
                <a:ea typeface="Calibri"/>
                <a:cs typeface="Calibri"/>
                <a:sym typeface="Calibri"/>
              </a:rPr>
              <a:t> antagoniste de l’histamine</a:t>
            </a:r>
            <a:endParaRPr dirty="0"/>
          </a:p>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Coupe de peau </a:t>
            </a:r>
            <a:r>
              <a:rPr lang="fr-FR" sz="1600" b="1" dirty="0" smtClean="0">
                <a:solidFill>
                  <a:schemeClr val="dk1"/>
                </a:solidFill>
                <a:latin typeface="Calibri"/>
                <a:ea typeface="Calibri"/>
                <a:cs typeface="Calibri"/>
                <a:sym typeface="Calibri"/>
              </a:rPr>
              <a:t>saine</a:t>
            </a:r>
          </a:p>
          <a:p>
            <a:endParaRPr lang="fr-FR" dirty="0" smtClean="0"/>
          </a:p>
          <a:p>
            <a:r>
              <a:rPr lang="fr-FR" b="1" dirty="0" smtClean="0"/>
              <a:t>Frottis sanguin réalisable sur sang de cheval récupéré chez vétérinaire – demander sur EDTA) </a:t>
            </a:r>
            <a:endParaRPr dirty="0"/>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p:txBody>
      </p:sp>
      <p:sp>
        <p:nvSpPr>
          <p:cNvPr id="298" name="Google Shape;298;p35"/>
          <p:cNvSpPr txBox="1"/>
          <p:nvPr/>
        </p:nvSpPr>
        <p:spPr>
          <a:xfrm>
            <a:off x="5290448" y="3839092"/>
            <a:ext cx="6538685" cy="738664"/>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chemeClr val="dk1"/>
                </a:solidFill>
                <a:latin typeface="Calibri"/>
                <a:ea typeface="Calibri"/>
                <a:cs typeface="Calibri"/>
                <a:sym typeface="Calibri"/>
              </a:rPr>
              <a:t>Mots clés : Organes lymphoïdes, macrophages, phagocytose, médiateurs chimiques de l'inflammation, interleukines, récepteurs de surface, réaction inflammatoire, médicaments anti-inflammatoires.</a:t>
            </a:r>
            <a:endParaRPr sz="2400">
              <a:solidFill>
                <a:schemeClr val="dk1"/>
              </a:solidFill>
              <a:latin typeface="Calibri"/>
              <a:ea typeface="Calibri"/>
              <a:cs typeface="Calibri"/>
              <a:sym typeface="Calibri"/>
            </a:endParaRPr>
          </a:p>
        </p:txBody>
      </p:sp>
      <p:sp>
        <p:nvSpPr>
          <p:cNvPr id="299" name="Google Shape;299;p35"/>
          <p:cNvSpPr txBox="1"/>
          <p:nvPr/>
        </p:nvSpPr>
        <p:spPr>
          <a:xfrm>
            <a:off x="5290451" y="148430"/>
            <a:ext cx="6538685"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L’immunité innée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p:nvPr/>
        </p:nvSpPr>
        <p:spPr>
          <a:xfrm>
            <a:off x="150995" y="188176"/>
            <a:ext cx="2324576" cy="64633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2</a:t>
            </a:r>
            <a:r>
              <a:rPr lang="fr-FR" sz="1200" b="1" baseline="30000">
                <a:solidFill>
                  <a:schemeClr val="lt1"/>
                </a:solidFill>
                <a:latin typeface="Calibri"/>
                <a:ea typeface="Calibri"/>
                <a:cs typeface="Calibri"/>
                <a:sym typeface="Calibri"/>
              </a:rPr>
              <a:t>nde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THEMATIQUE :</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110" name="Google Shape;110;p15"/>
          <p:cNvSpPr txBox="1"/>
          <p:nvPr/>
        </p:nvSpPr>
        <p:spPr>
          <a:xfrm>
            <a:off x="5290456" y="204302"/>
            <a:ext cx="6538687"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Cerveau, plaisir, sexualité</a:t>
            </a:r>
            <a:endParaRPr sz="1800" b="1">
              <a:solidFill>
                <a:schemeClr val="lt1"/>
              </a:solidFill>
              <a:latin typeface="Calibri"/>
              <a:ea typeface="Calibri"/>
              <a:cs typeface="Calibri"/>
              <a:sym typeface="Calibri"/>
            </a:endParaRPr>
          </a:p>
        </p:txBody>
      </p:sp>
      <p:sp>
        <p:nvSpPr>
          <p:cNvPr id="111" name="Google Shape;111;p15"/>
          <p:cNvSpPr txBox="1"/>
          <p:nvPr/>
        </p:nvSpPr>
        <p:spPr>
          <a:xfrm>
            <a:off x="2530164" y="188176"/>
            <a:ext cx="2694190" cy="46166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a:t>
            </a:r>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Procréation et sexualité humaine</a:t>
            </a:r>
            <a:endParaRPr/>
          </a:p>
        </p:txBody>
      </p:sp>
      <p:sp>
        <p:nvSpPr>
          <p:cNvPr id="112" name="Google Shape;112;p15"/>
          <p:cNvSpPr txBox="1"/>
          <p:nvPr/>
        </p:nvSpPr>
        <p:spPr>
          <a:xfrm>
            <a:off x="5290457" y="936498"/>
            <a:ext cx="6538686" cy="181588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a:solidFill>
                  <a:schemeClr val="dk1"/>
                </a:solidFill>
                <a:latin typeface="Calibri"/>
                <a:ea typeface="Calibri"/>
                <a:cs typeface="Calibri"/>
                <a:sym typeface="Calibri"/>
              </a:rPr>
              <a:t>Objectifs</a:t>
            </a:r>
            <a:r>
              <a:rPr lang="fr-FR" sz="1400" b="1">
                <a:solidFill>
                  <a:srgbClr val="FF0000"/>
                </a:solidFill>
                <a:latin typeface="Calibri"/>
                <a:ea typeface="Calibri"/>
                <a:cs typeface="Calibri"/>
                <a:sym typeface="Calibri"/>
              </a:rPr>
              <a:t> </a:t>
            </a:r>
            <a:r>
              <a:rPr lang="fr-FR" sz="1400" b="1">
                <a:solidFill>
                  <a:schemeClr val="dk1"/>
                </a:solidFill>
                <a:latin typeface="Calibri"/>
                <a:ea typeface="Calibri"/>
                <a:cs typeface="Calibri"/>
                <a:sym typeface="Calibri"/>
              </a:rPr>
              <a:t>du programme :</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Les élèves apprennent :</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que chez l’homme et la femme, le système nerveux est impliqué dans la réalisation de la sexualité</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que le plaisir repose notamment sur des mécanismes biologiques, en particulier l’activation dans le cerveau du système de récompense</a:t>
            </a:r>
            <a:endParaRPr/>
          </a:p>
          <a:p>
            <a:pPr marL="0" marR="0" lvl="0" indent="0" algn="l" rtl="0">
              <a:spcBef>
                <a:spcPts val="0"/>
              </a:spcBef>
              <a:spcAft>
                <a:spcPts val="0"/>
              </a:spcAft>
              <a:buNone/>
            </a:pPr>
            <a:r>
              <a:rPr lang="fr-FR" sz="1400">
                <a:solidFill>
                  <a:schemeClr val="dk1"/>
                </a:solidFill>
                <a:latin typeface="Calibri"/>
                <a:ea typeface="Calibri"/>
                <a:cs typeface="Calibri"/>
                <a:sym typeface="Calibri"/>
              </a:rPr>
              <a:t>- que les facteurs affectifs et cognitifs ainsi que le contexte culturel ont une influence majeure sur le comportement sexuel humain</a:t>
            </a:r>
            <a:endParaRPr sz="1400">
              <a:solidFill>
                <a:schemeClr val="dk1"/>
              </a:solidFill>
              <a:latin typeface="Calibri"/>
              <a:ea typeface="Calibri"/>
              <a:cs typeface="Calibri"/>
              <a:sym typeface="Calibri"/>
            </a:endParaRPr>
          </a:p>
        </p:txBody>
      </p:sp>
      <p:sp>
        <p:nvSpPr>
          <p:cNvPr id="113" name="Google Shape;113;p15"/>
          <p:cNvSpPr txBox="1"/>
          <p:nvPr/>
        </p:nvSpPr>
        <p:spPr>
          <a:xfrm>
            <a:off x="205588" y="964948"/>
            <a:ext cx="5018766" cy="2462213"/>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u="sng">
                <a:solidFill>
                  <a:schemeClr val="hlink"/>
                </a:solidFill>
                <a:latin typeface="Calibri"/>
                <a:ea typeface="Calibri"/>
                <a:cs typeface="Calibri"/>
                <a:sym typeface="Calibri"/>
                <a:hlinkClick r:id="rId3"/>
              </a:rPr>
              <a:t>Vu au collège</a:t>
            </a:r>
            <a:endParaRPr sz="1400" b="1">
              <a:solidFill>
                <a:srgbClr val="0070C0"/>
              </a:solidFill>
              <a:latin typeface="Calibri"/>
              <a:ea typeface="Calibri"/>
              <a:cs typeface="Calibri"/>
              <a:sym typeface="Calibri"/>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Cycle 4 : Corps humain et santé</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Mettre en évidence le rôle du cerveau dans la réception et l’intégration d’informations multiples.</a:t>
            </a:r>
            <a:endParaRPr/>
          </a:p>
          <a:p>
            <a:pPr marL="0" marR="0" lvl="0" indent="0" algn="l" rtl="0">
              <a:spcBef>
                <a:spcPts val="0"/>
              </a:spcBef>
              <a:spcAft>
                <a:spcPts val="0"/>
              </a:spcAft>
              <a:buNone/>
            </a:pPr>
            <a:r>
              <a:rPr lang="fr-FR" sz="1400" i="1">
                <a:solidFill>
                  <a:srgbClr val="0070C0"/>
                </a:solidFill>
                <a:latin typeface="Calibri"/>
                <a:ea typeface="Calibri"/>
                <a:cs typeface="Calibri"/>
                <a:sym typeface="Calibri"/>
              </a:rPr>
              <a:t>» Message nerveux, centres nerveux, nerfs, cellules nerveuses.</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Relier quelques comportements à leurs effets sur le fonctionnement du système nerveux.</a:t>
            </a:r>
            <a:endParaRPr/>
          </a:p>
          <a:p>
            <a:pPr marL="0" marR="0" lvl="0" indent="0" algn="l" rtl="0">
              <a:spcBef>
                <a:spcPts val="0"/>
              </a:spcBef>
              <a:spcAft>
                <a:spcPts val="0"/>
              </a:spcAft>
              <a:buNone/>
            </a:pPr>
            <a:r>
              <a:rPr lang="fr-FR" sz="1400" i="1">
                <a:solidFill>
                  <a:srgbClr val="0070C0"/>
                </a:solidFill>
                <a:latin typeface="Calibri"/>
                <a:ea typeface="Calibri"/>
                <a:cs typeface="Calibri"/>
                <a:sym typeface="Calibri"/>
              </a:rPr>
              <a:t>» Activité cérébrale ; hygiène de vie : conditions d’un bon fonctionnement du système nerveux, perturbations par certaines situations ou consommations (seuils, excès, dopage, limites et effets de l’entraînement).</a:t>
            </a:r>
            <a:endParaRPr/>
          </a:p>
        </p:txBody>
      </p:sp>
      <p:sp>
        <p:nvSpPr>
          <p:cNvPr id="114" name="Google Shape;114;p15"/>
          <p:cNvSpPr txBox="1"/>
          <p:nvPr/>
        </p:nvSpPr>
        <p:spPr>
          <a:xfrm>
            <a:off x="205587" y="3552857"/>
            <a:ext cx="5018767" cy="2972487"/>
          </a:xfrm>
          <a:prstGeom prst="rect">
            <a:avLst/>
          </a:prstGeom>
          <a:solidFill>
            <a:srgbClr val="E1EFD8"/>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Discussions et approches</a:t>
            </a:r>
            <a:endParaRPr sz="1600" b="1" dirty="0">
              <a:solidFill>
                <a:schemeClr val="dk1"/>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Questions sur les limites, les interprétations, les choix:</a:t>
            </a:r>
            <a:endParaRPr sz="1600" b="0" i="0" u="none" strike="noStrike" cap="none" dirty="0">
              <a:solidFill>
                <a:srgbClr val="FF0000"/>
              </a:solidFill>
              <a:latin typeface="Calibri"/>
              <a:ea typeface="Calibri"/>
              <a:cs typeface="Calibri"/>
              <a:sym typeface="Calibri"/>
            </a:endParaRPr>
          </a:p>
          <a:p>
            <a:pPr marL="285750" marR="0" lvl="1" indent="-234950" algn="just" rtl="0">
              <a:spcBef>
                <a:spcPts val="0"/>
              </a:spcBef>
              <a:spcAft>
                <a:spcPts val="0"/>
              </a:spcAft>
              <a:buClr>
                <a:srgbClr val="FF0000"/>
              </a:buClr>
              <a:buSzPts val="800"/>
              <a:buFont typeface="Calibri"/>
              <a:buChar char="⮚"/>
            </a:pPr>
            <a:endParaRPr sz="800" dirty="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Pas de phénomène cellulaire pour le système de la récompense </a:t>
            </a:r>
            <a:endParaRPr sz="1600" dirty="0">
              <a:solidFill>
                <a:srgbClr val="FF0000"/>
              </a:solidFill>
              <a:latin typeface="Calibri"/>
              <a:ea typeface="Calibri"/>
              <a:cs typeface="Calibri"/>
              <a:sym typeface="Calibri"/>
            </a:endParaRPr>
          </a:p>
          <a:p>
            <a:pPr marL="0" marR="0" lvl="1" indent="0" algn="just" rtl="0">
              <a:spcBef>
                <a:spcPts val="0"/>
              </a:spcBef>
              <a:spcAft>
                <a:spcPts val="0"/>
              </a:spcAft>
              <a:buNone/>
            </a:pPr>
            <a:endParaRPr sz="800" dirty="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Nouveau</a:t>
            </a:r>
            <a:r>
              <a:rPr lang="fr-FR" sz="1600" dirty="0">
                <a:solidFill>
                  <a:srgbClr val="FF0000"/>
                </a:solidFill>
                <a:latin typeface="Calibri"/>
                <a:ea typeface="Calibri"/>
                <a:cs typeface="Calibri"/>
                <a:sym typeface="Calibri"/>
              </a:rPr>
              <a:t>: insister sur les</a:t>
            </a:r>
            <a:r>
              <a:rPr lang="fr-FR" sz="1600" b="0" i="0" u="none" strike="noStrike" cap="none" dirty="0">
                <a:solidFill>
                  <a:srgbClr val="FF0000"/>
                </a:solidFill>
                <a:latin typeface="Calibri"/>
                <a:ea typeface="Calibri"/>
                <a:cs typeface="Calibri"/>
                <a:sym typeface="Calibri"/>
              </a:rPr>
              <a:t> composantes autres que biologique; identité sexuelle</a:t>
            </a:r>
            <a:endParaRPr dirty="0"/>
          </a:p>
          <a:p>
            <a:pPr marL="0" marR="0" lvl="1" indent="0" algn="just" rtl="0">
              <a:spcBef>
                <a:spcPts val="0"/>
              </a:spcBef>
              <a:spcAft>
                <a:spcPts val="0"/>
              </a:spcAft>
              <a:buNone/>
            </a:pPr>
            <a:endParaRPr sz="800" b="0" i="0" u="none" strike="noStrike" cap="none" dirty="0">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Eventuel fil conducteur</a:t>
            </a:r>
            <a:endParaRPr dirty="0"/>
          </a:p>
          <a:p>
            <a:pPr marL="0" marR="0" lvl="1" indent="0" algn="just" rtl="0">
              <a:spcBef>
                <a:spcPts val="0"/>
              </a:spcBef>
              <a:spcAft>
                <a:spcPts val="0"/>
              </a:spcAft>
              <a:buNone/>
            </a:pPr>
            <a:r>
              <a:rPr lang="fr-FR" sz="1600" b="0" i="0" u="none" strike="noStrike" cap="none" dirty="0">
                <a:solidFill>
                  <a:srgbClr val="FF0000"/>
                </a:solidFill>
                <a:latin typeface="Calibri"/>
                <a:ea typeface="Calibri"/>
                <a:cs typeface="Calibri"/>
                <a:sym typeface="Calibri"/>
              </a:rPr>
              <a:t>A peut être faire en éducation à la </a:t>
            </a:r>
            <a:r>
              <a:rPr lang="fr-FR" sz="1600" b="0" i="0" u="none" strike="noStrike" cap="none" dirty="0" smtClean="0">
                <a:solidFill>
                  <a:srgbClr val="FF0000"/>
                </a:solidFill>
                <a:latin typeface="Calibri"/>
                <a:ea typeface="Calibri"/>
                <a:cs typeface="Calibri"/>
                <a:sym typeface="Calibri"/>
              </a:rPr>
              <a:t>sexualité</a:t>
            </a:r>
          </a:p>
          <a:p>
            <a:pPr marL="0" marR="0" lvl="1" indent="0" algn="just" rtl="0">
              <a:spcBef>
                <a:spcPts val="0"/>
              </a:spcBef>
              <a:spcAft>
                <a:spcPts val="0"/>
              </a:spcAft>
              <a:buNone/>
            </a:pPr>
            <a:r>
              <a:rPr lang="fr-FR" sz="1600" dirty="0" smtClean="0">
                <a:solidFill>
                  <a:srgbClr val="FF0000"/>
                </a:solidFill>
                <a:latin typeface="Calibri"/>
                <a:ea typeface="Calibri"/>
                <a:cs typeface="Calibri"/>
                <a:sym typeface="Calibri"/>
              </a:rPr>
              <a:t>Site MATLIDA</a:t>
            </a:r>
          </a:p>
          <a:p>
            <a:pPr marL="0" marR="0" lvl="1" indent="0" algn="just" rtl="0">
              <a:spcBef>
                <a:spcPts val="0"/>
              </a:spcBef>
              <a:spcAft>
                <a:spcPts val="0"/>
              </a:spcAft>
              <a:buNone/>
            </a:pPr>
            <a:r>
              <a:rPr lang="fr-FR" sz="1600" b="0" i="0" u="none" strike="noStrike" cap="none" dirty="0" smtClean="0">
                <a:solidFill>
                  <a:srgbClr val="FF0000"/>
                </a:solidFill>
                <a:latin typeface="Calibri"/>
                <a:ea typeface="Calibri"/>
                <a:cs typeface="Calibri"/>
                <a:sym typeface="Calibri"/>
              </a:rPr>
              <a:t>Jeu sur le site du CRIPS île de France (Qui est-ce ?)</a:t>
            </a:r>
          </a:p>
          <a:p>
            <a:pPr marL="0" marR="0" lvl="1" indent="0" algn="just" rtl="0">
              <a:spcBef>
                <a:spcPts val="0"/>
              </a:spcBef>
              <a:spcAft>
                <a:spcPts val="0"/>
              </a:spcAft>
              <a:buNone/>
            </a:pPr>
            <a:endParaRPr dirty="0"/>
          </a:p>
          <a:p>
            <a:pPr marL="285750" marR="0" lvl="1" indent="-184150" algn="just" rtl="0">
              <a:spcBef>
                <a:spcPts val="0"/>
              </a:spcBef>
              <a:spcAft>
                <a:spcPts val="0"/>
              </a:spcAft>
              <a:buClr>
                <a:schemeClr val="dk1"/>
              </a:buClr>
              <a:buSzPts val="1600"/>
              <a:buFont typeface="Noto Sans Symbols"/>
              <a:buNone/>
            </a:pPr>
            <a:endParaRPr sz="1600" b="0" i="0" u="none" strike="noStrike" cap="none" dirty="0">
              <a:solidFill>
                <a:srgbClr val="FF0000"/>
              </a:solidFill>
              <a:latin typeface="Calibri"/>
              <a:ea typeface="Calibri"/>
              <a:cs typeface="Calibri"/>
              <a:sym typeface="Calibri"/>
            </a:endParaRPr>
          </a:p>
        </p:txBody>
      </p:sp>
      <p:sp>
        <p:nvSpPr>
          <p:cNvPr id="115" name="Google Shape;115;p15"/>
          <p:cNvSpPr txBox="1"/>
          <p:nvPr/>
        </p:nvSpPr>
        <p:spPr>
          <a:xfrm>
            <a:off x="5290458" y="3799079"/>
            <a:ext cx="6538685" cy="2870281"/>
          </a:xfrm>
          <a:prstGeom prst="rect">
            <a:avLst/>
          </a:prstGeom>
          <a:solidFill>
            <a:srgbClr val="B3C6E7"/>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 :</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Eduanat2 </a:t>
            </a:r>
            <a:r>
              <a:rPr lang="fr-FR" sz="1600" b="1" dirty="0">
                <a:solidFill>
                  <a:schemeClr val="dk1"/>
                </a:solidFill>
                <a:latin typeface="Calibri"/>
                <a:ea typeface="Calibri"/>
                <a:cs typeface="Calibri"/>
                <a:sym typeface="Calibri"/>
              </a:rPr>
              <a:t>pour zone </a:t>
            </a:r>
            <a:r>
              <a:rPr lang="fr-FR" sz="1600" b="1" dirty="0" smtClean="0">
                <a:solidFill>
                  <a:schemeClr val="dk1"/>
                </a:solidFill>
                <a:latin typeface="Calibri"/>
                <a:ea typeface="Calibri"/>
                <a:cs typeface="Calibri"/>
                <a:sym typeface="Calibri"/>
              </a:rPr>
              <a:t>plaisir</a:t>
            </a:r>
          </a:p>
          <a:p>
            <a:pPr marL="0" marR="0" lvl="0" indent="0" algn="just" rtl="0">
              <a:spcBef>
                <a:spcPts val="0"/>
              </a:spcBef>
              <a:spcAft>
                <a:spcPts val="0"/>
              </a:spcAft>
              <a:buNone/>
            </a:pPr>
            <a:r>
              <a:rPr lang="fr-FR" sz="1600" b="1" u="sng" dirty="0" smtClean="0">
                <a:solidFill>
                  <a:schemeClr val="tx1"/>
                </a:solidFill>
                <a:latin typeface="Calibri"/>
                <a:ea typeface="Calibri"/>
                <a:cs typeface="Calibri"/>
                <a:sym typeface="Calibri"/>
              </a:rPr>
              <a:t>Site </a:t>
            </a:r>
            <a:r>
              <a:rPr lang="fr-FR" sz="1600" b="1" u="sng" dirty="0" err="1" smtClean="0">
                <a:solidFill>
                  <a:schemeClr val="tx1"/>
                </a:solidFill>
                <a:latin typeface="Calibri"/>
                <a:ea typeface="Calibri"/>
                <a:cs typeface="Calibri"/>
                <a:sym typeface="Calibri"/>
              </a:rPr>
              <a:t>onsexprime</a:t>
            </a:r>
            <a:r>
              <a:rPr lang="fr-FR" sz="1600" b="1" u="sng" dirty="0" smtClean="0">
                <a:solidFill>
                  <a:schemeClr val="tx1"/>
                </a:solidFill>
                <a:latin typeface="Calibri"/>
                <a:ea typeface="Calibri"/>
                <a:cs typeface="Calibri"/>
                <a:sym typeface="Calibri"/>
              </a:rPr>
              <a:t> </a:t>
            </a:r>
            <a:r>
              <a:rPr lang="fr-FR" sz="1600" b="1" dirty="0" smtClean="0">
                <a:solidFill>
                  <a:schemeClr val="tx1"/>
                </a:solidFill>
                <a:latin typeface="Calibri"/>
                <a:ea typeface="Calibri"/>
                <a:cs typeface="Calibri"/>
                <a:sym typeface="Calibri"/>
              </a:rPr>
              <a:t>: </a:t>
            </a:r>
          </a:p>
          <a:p>
            <a:pPr lvl="0"/>
            <a:r>
              <a:rPr lang="fr-FR" b="1" u="sng" dirty="0" smtClean="0">
                <a:solidFill>
                  <a:schemeClr val="tx1"/>
                </a:solidFill>
                <a:hlinkClick r:id="rId4"/>
              </a:rPr>
              <a:t> </a:t>
            </a:r>
            <a:r>
              <a:rPr lang="fr-FR" dirty="0" smtClean="0">
                <a:hlinkClick r:id="rId4"/>
              </a:rPr>
              <a:t>http://www.onsexprime.fr/?gclid=CjwKCAjw_YPnBRBREiwAIP6TJ3-51NA_MPgE31b0BE2iwTXQmyRPUbx9bWllzzxxprMQAxOIY5w5gxoC5YwQAvD_BwE</a:t>
            </a:r>
            <a:endParaRPr lang="fr-FR" dirty="0" smtClean="0"/>
          </a:p>
          <a:p>
            <a:pPr lvl="0" algn="just"/>
            <a:r>
              <a:rPr lang="fr-FR" b="1" u="sng" dirty="0" smtClean="0"/>
              <a:t>Site </a:t>
            </a:r>
            <a:r>
              <a:rPr lang="fr-FR" b="1" u="sng" dirty="0" err="1" smtClean="0"/>
              <a:t>matilda</a:t>
            </a:r>
            <a:r>
              <a:rPr lang="fr-FR" b="1" u="sng" dirty="0" smtClean="0"/>
              <a:t> </a:t>
            </a:r>
            <a:r>
              <a:rPr lang="fr-FR" dirty="0" smtClean="0"/>
              <a:t>: </a:t>
            </a:r>
          </a:p>
          <a:p>
            <a:pPr lvl="0" algn="just"/>
            <a:r>
              <a:rPr lang="fr-FR" dirty="0" smtClean="0">
                <a:hlinkClick r:id="rId5"/>
              </a:rPr>
              <a:t>https://matilda.education/app/course/index.php?tagid=3</a:t>
            </a:r>
            <a:endParaRPr lang="fr-FR" dirty="0" smtClean="0"/>
          </a:p>
          <a:p>
            <a:pPr lvl="0" algn="just"/>
            <a:r>
              <a:rPr lang="fr-FR" b="1" u="sng" dirty="0" smtClean="0"/>
              <a:t>Jeu Qui est-ce ? </a:t>
            </a:r>
          </a:p>
          <a:p>
            <a:pPr lvl="0" algn="just"/>
            <a:r>
              <a:rPr lang="fr-FR" dirty="0" smtClean="0">
                <a:hlinkClick r:id="rId6"/>
              </a:rPr>
              <a:t>https://www.lecrips-idf.net/miscellaneous/animatheque-qui-est-ce.htm</a:t>
            </a:r>
            <a:endParaRPr lang="fr-FR" dirty="0" smtClean="0"/>
          </a:p>
          <a:p>
            <a:pPr lvl="0" algn="just"/>
            <a:r>
              <a:rPr lang="fr-FR" b="1" dirty="0" smtClean="0"/>
              <a:t>SVT égalité </a:t>
            </a:r>
            <a:r>
              <a:rPr lang="fr-FR" dirty="0" smtClean="0"/>
              <a:t>(site de partage de ressources en lien avec éducation à la sexualité)</a:t>
            </a:r>
          </a:p>
          <a:p>
            <a:pPr lvl="0" algn="just"/>
            <a:r>
              <a:rPr lang="fr-FR" dirty="0" smtClean="0">
                <a:hlinkClick r:id="rId7"/>
              </a:rPr>
              <a:t>http://svt-egalite.fr/index.php/accueil/presentation</a:t>
            </a:r>
            <a:endParaRPr dirty="0"/>
          </a:p>
        </p:txBody>
      </p:sp>
      <p:sp>
        <p:nvSpPr>
          <p:cNvPr id="116" name="Google Shape;116;p15"/>
          <p:cNvSpPr txBox="1"/>
          <p:nvPr/>
        </p:nvSpPr>
        <p:spPr>
          <a:xfrm>
            <a:off x="5290456" y="2856457"/>
            <a:ext cx="6538686" cy="835613"/>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400" b="1">
                <a:solidFill>
                  <a:schemeClr val="dk1"/>
                </a:solidFill>
                <a:latin typeface="Calibri"/>
                <a:ea typeface="Calibri"/>
                <a:cs typeface="Calibri"/>
                <a:sym typeface="Calibri"/>
              </a:rPr>
              <a:t>Mots clés : Composante biologique de la relation entre sexualité et plaisir ; cerveau et système de récompense/plaisir dans l’espèce humaine ; structures cérébrales et composantes affectives, motivationnelles et cognitives.</a:t>
            </a:r>
            <a:endParaRPr sz="2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6"/>
          <p:cNvPicPr preferRelativeResize="0"/>
          <p:nvPr/>
        </p:nvPicPr>
        <p:blipFill>
          <a:blip r:embed="rId3">
            <a:alphaModFix/>
          </a:blip>
          <a:stretch>
            <a:fillRect/>
          </a:stretch>
        </p:blipFill>
        <p:spPr>
          <a:xfrm>
            <a:off x="1347175" y="141775"/>
            <a:ext cx="9497650" cy="6574451"/>
          </a:xfrm>
          <a:prstGeom prst="rect">
            <a:avLst/>
          </a:prstGeom>
          <a:noFill/>
          <a:ln>
            <a:noFill/>
          </a:ln>
        </p:spPr>
      </p:pic>
      <p:sp>
        <p:nvSpPr>
          <p:cNvPr id="306" name="Google Shape;306;p36"/>
          <p:cNvSpPr txBox="1"/>
          <p:nvPr/>
        </p:nvSpPr>
        <p:spPr>
          <a:xfrm rot="-933589">
            <a:off x="131323" y="893368"/>
            <a:ext cx="1984012" cy="538398"/>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b="1" u="sng">
                <a:solidFill>
                  <a:srgbClr val="FF0000"/>
                </a:solidFill>
                <a:latin typeface="Calibri"/>
                <a:ea typeface="Calibri"/>
                <a:cs typeface="Calibri"/>
                <a:sym typeface="Calibri"/>
              </a:rPr>
              <a:t>Modélisation avec RASTOP</a:t>
            </a:r>
            <a:endParaRPr b="1" u="sng">
              <a:solidFill>
                <a:srgbClr val="FF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7"/>
          <p:cNvPicPr preferRelativeResize="0"/>
          <p:nvPr/>
        </p:nvPicPr>
        <p:blipFill>
          <a:blip r:embed="rId3">
            <a:alphaModFix/>
          </a:blip>
          <a:stretch>
            <a:fillRect/>
          </a:stretch>
        </p:blipFill>
        <p:spPr>
          <a:xfrm>
            <a:off x="768250" y="152400"/>
            <a:ext cx="10539950" cy="65532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318" name="Google Shape;318;p38"/>
          <p:cNvSpPr txBox="1"/>
          <p:nvPr/>
        </p:nvSpPr>
        <p:spPr>
          <a:xfrm>
            <a:off x="2157984" y="148430"/>
            <a:ext cx="3011777" cy="46166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Le fonctionnement du système immunitaire humain</a:t>
            </a:r>
            <a:endParaRPr/>
          </a:p>
        </p:txBody>
      </p:sp>
      <p:sp>
        <p:nvSpPr>
          <p:cNvPr id="319" name="Google Shape;319;p38"/>
          <p:cNvSpPr txBox="1"/>
          <p:nvPr/>
        </p:nvSpPr>
        <p:spPr>
          <a:xfrm>
            <a:off x="5290448" y="556834"/>
            <a:ext cx="6538686" cy="4870564"/>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50" b="1">
                <a:solidFill>
                  <a:schemeClr val="dk1"/>
                </a:solidFill>
                <a:latin typeface="Calibri"/>
                <a:ea typeface="Calibri"/>
                <a:cs typeface="Calibri"/>
                <a:sym typeface="Calibri"/>
              </a:rPr>
              <a:t>Objectifs</a:t>
            </a:r>
            <a:r>
              <a:rPr lang="fr-FR" sz="1050" b="1">
                <a:solidFill>
                  <a:srgbClr val="FF0000"/>
                </a:solidFill>
                <a:latin typeface="Calibri"/>
                <a:ea typeface="Calibri"/>
                <a:cs typeface="Calibri"/>
                <a:sym typeface="Calibri"/>
              </a:rPr>
              <a:t> </a:t>
            </a:r>
            <a:r>
              <a:rPr lang="fr-FR" sz="1050" b="1">
                <a:solidFill>
                  <a:schemeClr val="dk1"/>
                </a:solidFill>
                <a:latin typeface="Calibri"/>
                <a:ea typeface="Calibri"/>
                <a:cs typeface="Calibri"/>
                <a:sym typeface="Calibri"/>
              </a:rPr>
              <a:t>du programme / </a:t>
            </a:r>
            <a:r>
              <a:rPr lang="fr-FR" sz="105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l'immunité adaptative complète l’immunité innée chez les vertébrés</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qu'elle assure une action spécifique contre des motifs moléculaires portés par des agents infectieux ou des cellules anormales</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qu'elle met en jeu des molécules et des cellules particulières, notamment les anticorps et les cellules qui les produisent</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qu'associée à l’immunité innée, elle réussit le plus souvent à éliminer la cause du déclenchement de la réaction immunitaire</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la réaction immunitaire adaptative doit prendre en compte une grande diversité d’agents pathogènes, leur variabilité et leur évolution</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cela soulève un paradoxe : pour lutter contre cette immense diversité d’agents immunogènes, elle devrait mettre en jeu beaucoup plus de gènes que n’en porte le génome humain</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des mécanismes particuliers engendrent des combinatoires immenses de gènes et de protéines composites notamment dans le cas des anticorps : </a:t>
            </a:r>
            <a:endParaRPr/>
          </a:p>
          <a:p>
            <a:pPr marL="265113" marR="0" lvl="0" indent="-82550" algn="just" rtl="0">
              <a:spcBef>
                <a:spcPts val="0"/>
              </a:spcBef>
              <a:spcAft>
                <a:spcPts val="0"/>
              </a:spcAft>
              <a:buNone/>
            </a:pPr>
            <a:r>
              <a:rPr lang="fr-FR" sz="1000">
                <a:solidFill>
                  <a:schemeClr val="dk1"/>
                </a:solidFill>
                <a:latin typeface="Calibri"/>
                <a:ea typeface="Calibri"/>
                <a:cs typeface="Calibri"/>
                <a:sym typeface="Calibri"/>
              </a:rPr>
              <a:t>•	recombinaison de segments de gènes exprimant les parties constantes et variables des chaînes lourdes et légères des immunoglobulines ; </a:t>
            </a:r>
            <a:endParaRPr/>
          </a:p>
          <a:p>
            <a:pPr marL="265113" marR="0" lvl="0" indent="-82550" algn="just" rtl="0">
              <a:spcBef>
                <a:spcPts val="0"/>
              </a:spcBef>
              <a:spcAft>
                <a:spcPts val="0"/>
              </a:spcAft>
              <a:buNone/>
            </a:pPr>
            <a:r>
              <a:rPr lang="fr-FR" sz="1000">
                <a:solidFill>
                  <a:schemeClr val="dk1"/>
                </a:solidFill>
                <a:latin typeface="Calibri"/>
                <a:ea typeface="Calibri"/>
                <a:cs typeface="Calibri"/>
                <a:sym typeface="Calibri"/>
              </a:rPr>
              <a:t>•	assemblage des chaînes lourdes et légères. </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ces mécanismes aléatoires engendrent une diversité telle que tous les antigènes possibles sont en principe reconnaissables</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dans la diversité produite, une première sélection élimine ce qui est incompatible avec le soi, évitant des réactions immunitaires qui se déclencheraient contre des parties saines de l'organisme</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les cellules restantes de l'immunité adaptative circulent dans un état dormant dans le sang et dans la lymphe</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lors d’une deuxième phase de sélection, quelques-unes sont activées après une première rencontre avec un antigène particulier</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les phénomènes de sélection, d'amplification et de différenciation clonales qui s’ensuivent expliquent le délai de la réaction adaptative (plusieurs jours chez l’être humain)</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l’immunité adaptative met en place des cellules mémoire à longue durée de vie</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ces cellules permettent une réponse secondaire à l'antigène plus rapide et quantitativement plus importante qui assure une protection de l'organisme vis-à-vis de cet antigène</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c’est le fondement de la vaccination</a:t>
            </a:r>
            <a:endParaRPr/>
          </a:p>
          <a:p>
            <a:pPr marL="0" marR="0" lvl="0" indent="0" algn="just" rtl="0">
              <a:spcBef>
                <a:spcPts val="0"/>
              </a:spcBef>
              <a:spcAft>
                <a:spcPts val="0"/>
              </a:spcAft>
              <a:buNone/>
            </a:pPr>
            <a:r>
              <a:rPr lang="fr-FR" sz="1000">
                <a:solidFill>
                  <a:schemeClr val="dk1"/>
                </a:solidFill>
                <a:latin typeface="Calibri"/>
                <a:ea typeface="Calibri"/>
                <a:cs typeface="Calibri"/>
                <a:sym typeface="Calibri"/>
              </a:rPr>
              <a:t>- que le système immunitaire n’est pas un organe isolé dans l’organisme ; il est diffus et interagit avec les différentes parties du corps (cerveau, intestins, etc.).</a:t>
            </a:r>
            <a:endParaRPr/>
          </a:p>
        </p:txBody>
      </p:sp>
      <p:sp>
        <p:nvSpPr>
          <p:cNvPr id="320" name="Google Shape;320;p38"/>
          <p:cNvSpPr txBox="1"/>
          <p:nvPr/>
        </p:nvSpPr>
        <p:spPr>
          <a:xfrm>
            <a:off x="153447" y="654698"/>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321" name="Google Shape;321;p38"/>
          <p:cNvSpPr txBox="1"/>
          <p:nvPr/>
        </p:nvSpPr>
        <p:spPr>
          <a:xfrm>
            <a:off x="153447" y="986828"/>
            <a:ext cx="5016314" cy="3046988"/>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chemeClr val="dk1"/>
                </a:solidFill>
                <a:latin typeface="Calibri"/>
                <a:ea typeface="Calibri"/>
                <a:cs typeface="Calibri"/>
                <a:sym typeface="Calibri"/>
              </a:rPr>
              <a:t>Discussions et approches</a:t>
            </a:r>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Questions sur les limites, les interprétations, les choix :</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Nouveau: insiste sur recombinaison des segments de gènes pour la synthèse des anticorps + assemblage des </a:t>
            </a:r>
            <a:r>
              <a:rPr lang="fr-FR" sz="1600">
                <a:solidFill>
                  <a:srgbClr val="FF0000"/>
                </a:solidFill>
                <a:latin typeface="Calibri"/>
                <a:ea typeface="Calibri"/>
                <a:cs typeface="Calibri"/>
                <a:sym typeface="Calibri"/>
              </a:rPr>
              <a:t>chaînes</a:t>
            </a:r>
            <a:r>
              <a:rPr lang="fr-FR" sz="1600" b="0" i="0" u="none" strike="noStrike" cap="none">
                <a:solidFill>
                  <a:srgbClr val="FF0000"/>
                </a:solidFill>
                <a:latin typeface="Calibri"/>
                <a:ea typeface="Calibri"/>
                <a:cs typeface="Calibri"/>
                <a:sym typeface="Calibri"/>
              </a:rPr>
              <a:t> lourdes et légères</a:t>
            </a:r>
            <a:endParaRPr/>
          </a:p>
          <a:p>
            <a:pPr marL="0" marR="0" lvl="1" indent="0" algn="just" rtl="0">
              <a:spcBef>
                <a:spcPts val="0"/>
              </a:spcBef>
              <a:spcAft>
                <a:spcPts val="0"/>
              </a:spcAft>
              <a:buNone/>
            </a:pPr>
            <a:endParaRPr sz="80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Le système immunitaire est en interaction avec d’autres organes (intestin, cerveau) – stress</a:t>
            </a:r>
            <a:endParaRPr/>
          </a:p>
          <a:p>
            <a:pPr marL="0" marR="0" lvl="1" indent="0" algn="just" rtl="0">
              <a:spcBef>
                <a:spcPts val="0"/>
              </a:spcBef>
              <a:spcAft>
                <a:spcPts val="0"/>
              </a:spcAft>
              <a:buNone/>
            </a:pPr>
            <a:endParaRPr sz="80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IL-2 non exigée?</a:t>
            </a:r>
            <a:endParaRPr/>
          </a:p>
          <a:p>
            <a:pPr marL="0" marR="0" lvl="1" indent="0" algn="just" rtl="0">
              <a:spcBef>
                <a:spcPts val="0"/>
              </a:spcBef>
              <a:spcAft>
                <a:spcPts val="0"/>
              </a:spcAft>
              <a:buNone/>
            </a:pPr>
            <a:endParaRPr sz="1600" b="0" i="0" u="none" strike="noStrike" cap="none">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Eventuel fil conducteur</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sp>
        <p:nvSpPr>
          <p:cNvPr id="322" name="Google Shape;322;p38"/>
          <p:cNvSpPr txBox="1"/>
          <p:nvPr/>
        </p:nvSpPr>
        <p:spPr>
          <a:xfrm>
            <a:off x="153448" y="4581128"/>
            <a:ext cx="5016314" cy="1547571"/>
          </a:xfrm>
          <a:prstGeom prst="rect">
            <a:avLst/>
          </a:prstGeom>
          <a:solidFill>
            <a:schemeClr val="accent1">
              <a:lumMod val="60000"/>
              <a:lumOff val="40000"/>
            </a:schemeClr>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dirty="0">
                <a:solidFill>
                  <a:schemeClr val="dk1"/>
                </a:solidFill>
                <a:latin typeface="Calibri"/>
                <a:ea typeface="Calibri"/>
                <a:cs typeface="Calibri"/>
                <a:sym typeface="Calibri"/>
              </a:rPr>
              <a:t>Activités possibles</a:t>
            </a:r>
            <a:endParaRPr dirty="0"/>
          </a:p>
          <a:p>
            <a:pPr marL="285750" marR="0" lvl="0" indent="-285750" algn="l" rtl="0">
              <a:spcBef>
                <a:spcPts val="0"/>
              </a:spcBef>
              <a:spcAft>
                <a:spcPts val="0"/>
              </a:spcAft>
              <a:buClr>
                <a:srgbClr val="000000"/>
              </a:buClr>
              <a:buSzPts val="1600"/>
              <a:buFont typeface="Noto Sans Symbols"/>
              <a:buChar char="⮚"/>
            </a:pPr>
            <a:r>
              <a:rPr lang="fr-FR" sz="1600" dirty="0" smtClean="0">
                <a:solidFill>
                  <a:srgbClr val="000000"/>
                </a:solidFill>
                <a:latin typeface="Calibri"/>
                <a:ea typeface="Calibri"/>
                <a:cs typeface="Calibri"/>
                <a:sym typeface="Calibri"/>
              </a:rPr>
              <a:t>Spécificité </a:t>
            </a:r>
            <a:r>
              <a:rPr lang="fr-FR" sz="1600" dirty="0">
                <a:solidFill>
                  <a:srgbClr val="000000"/>
                </a:solidFill>
                <a:latin typeface="Calibri"/>
                <a:ea typeface="Calibri"/>
                <a:cs typeface="Calibri"/>
                <a:sym typeface="Calibri"/>
              </a:rPr>
              <a:t>récepteur T  anagène et </a:t>
            </a:r>
            <a:r>
              <a:rPr lang="fr-FR" sz="1600" dirty="0" err="1">
                <a:solidFill>
                  <a:srgbClr val="000000"/>
                </a:solidFill>
                <a:latin typeface="Calibri"/>
                <a:ea typeface="Calibri"/>
                <a:cs typeface="Calibri"/>
                <a:sym typeface="Calibri"/>
              </a:rPr>
              <a:t>rastop</a:t>
            </a:r>
            <a:r>
              <a:rPr lang="fr-FR" sz="1600" dirty="0">
                <a:solidFill>
                  <a:srgbClr val="000000"/>
                </a:solidFill>
                <a:latin typeface="Calibri"/>
                <a:ea typeface="Calibri"/>
                <a:cs typeface="Calibri"/>
                <a:sym typeface="Calibri"/>
              </a:rPr>
              <a:t>.</a:t>
            </a:r>
            <a:endParaRPr dirty="0"/>
          </a:p>
          <a:p>
            <a:pPr marL="285750" marR="0" lvl="0" indent="-285750" algn="l" rtl="0">
              <a:spcBef>
                <a:spcPts val="0"/>
              </a:spcBef>
              <a:spcAft>
                <a:spcPts val="0"/>
              </a:spcAft>
              <a:buClr>
                <a:srgbClr val="000000"/>
              </a:buClr>
              <a:buSzPts val="1600"/>
              <a:buFont typeface="Noto Sans Symbols"/>
              <a:buChar char="⮚"/>
            </a:pPr>
            <a:r>
              <a:rPr lang="fr-FR" sz="1600" dirty="0" err="1">
                <a:solidFill>
                  <a:srgbClr val="000000"/>
                </a:solidFill>
                <a:latin typeface="Calibri"/>
                <a:ea typeface="Calibri"/>
                <a:cs typeface="Calibri"/>
                <a:sym typeface="Calibri"/>
              </a:rPr>
              <a:t>Ouchterlony</a:t>
            </a:r>
            <a:r>
              <a:rPr lang="fr-FR" sz="1600" dirty="0">
                <a:solidFill>
                  <a:srgbClr val="000000"/>
                </a:solidFill>
                <a:latin typeface="Calibri"/>
                <a:ea typeface="Calibri"/>
                <a:cs typeface="Calibri"/>
                <a:sym typeface="Calibri"/>
              </a:rPr>
              <a:t> et </a:t>
            </a:r>
            <a:r>
              <a:rPr lang="fr-FR" sz="1600" dirty="0" err="1">
                <a:solidFill>
                  <a:srgbClr val="000000"/>
                </a:solidFill>
                <a:latin typeface="Calibri"/>
                <a:ea typeface="Calibri"/>
                <a:cs typeface="Calibri"/>
                <a:sym typeface="Calibri"/>
              </a:rPr>
              <a:t>rastop</a:t>
            </a:r>
            <a:r>
              <a:rPr lang="fr-FR" sz="1600" dirty="0">
                <a:solidFill>
                  <a:srgbClr val="000000"/>
                </a:solidFill>
                <a:latin typeface="Calibri"/>
                <a:ea typeface="Calibri"/>
                <a:cs typeface="Calibri"/>
                <a:sym typeface="Calibri"/>
              </a:rPr>
              <a:t> et anagène</a:t>
            </a:r>
            <a:endParaRPr dirty="0"/>
          </a:p>
          <a:p>
            <a:pPr marL="285750" marR="0" lvl="0" indent="-285750" algn="l" rtl="0">
              <a:spcBef>
                <a:spcPts val="0"/>
              </a:spcBef>
              <a:spcAft>
                <a:spcPts val="0"/>
              </a:spcAft>
              <a:buClr>
                <a:srgbClr val="000000"/>
              </a:buClr>
              <a:buSzPts val="1600"/>
              <a:buFont typeface="Noto Sans Symbols"/>
              <a:buChar char="⮚"/>
            </a:pPr>
            <a:r>
              <a:rPr lang="fr-FR" sz="1600" dirty="0" smtClean="0">
                <a:latin typeface="Calibri"/>
                <a:ea typeface="Calibri"/>
                <a:cs typeface="Calibri"/>
                <a:sym typeface="Calibri"/>
              </a:rPr>
              <a:t>ELISA</a:t>
            </a:r>
            <a:endParaRPr lang="fr-FR" sz="1600" dirty="0" smtClean="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600"/>
              <a:buFont typeface="Noto Sans Symbols"/>
              <a:buChar char="⮚"/>
            </a:pPr>
            <a:endParaRPr sz="1600" dirty="0">
              <a:solidFill>
                <a:srgbClr val="000000"/>
              </a:solidFill>
              <a:latin typeface="Calibri"/>
              <a:ea typeface="Calibri"/>
              <a:cs typeface="Calibri"/>
              <a:sym typeface="Calibri"/>
            </a:endParaRPr>
          </a:p>
        </p:txBody>
      </p:sp>
      <p:sp>
        <p:nvSpPr>
          <p:cNvPr id="323" name="Google Shape;323;p38"/>
          <p:cNvSpPr txBox="1"/>
          <p:nvPr/>
        </p:nvSpPr>
        <p:spPr>
          <a:xfrm>
            <a:off x="5290449" y="5466470"/>
            <a:ext cx="6538685" cy="954107"/>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chemeClr val="dk1"/>
                </a:solidFill>
                <a:latin typeface="Calibri"/>
                <a:ea typeface="Calibri"/>
                <a:cs typeface="Calibri"/>
                <a:sym typeface="Calibri"/>
              </a:rPr>
              <a:t>Mots clés : Cellules présentatrices de l'antigène, lymphocytes B, plasmocytes, immunoglobulines (anticorps), lymphocytes T CD4, lymphocytes T auxiliaire, lymphocytes T CD8, lymphocytes T cytotoxiques ; sélection, amplification (expansion) et différenciation clonale.</a:t>
            </a:r>
            <a:endParaRPr sz="2400">
              <a:solidFill>
                <a:schemeClr val="dk1"/>
              </a:solidFill>
              <a:latin typeface="Calibri"/>
              <a:ea typeface="Calibri"/>
              <a:cs typeface="Calibri"/>
              <a:sym typeface="Calibri"/>
            </a:endParaRPr>
          </a:p>
        </p:txBody>
      </p:sp>
      <p:sp>
        <p:nvSpPr>
          <p:cNvPr id="324" name="Google Shape;324;p38"/>
          <p:cNvSpPr txBox="1"/>
          <p:nvPr/>
        </p:nvSpPr>
        <p:spPr>
          <a:xfrm>
            <a:off x="5290451" y="148430"/>
            <a:ext cx="6538685"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L'immunité adaptative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76675" y="80750"/>
            <a:ext cx="8279536" cy="6553201"/>
          </a:xfrm>
          <a:prstGeom prst="rect">
            <a:avLst/>
          </a:prstGeom>
          <a:noFill/>
          <a:ln>
            <a:noFill/>
          </a:ln>
        </p:spPr>
      </p:pic>
      <p:sp>
        <p:nvSpPr>
          <p:cNvPr id="331" name="Google Shape;331;p39"/>
          <p:cNvSpPr txBox="1"/>
          <p:nvPr/>
        </p:nvSpPr>
        <p:spPr>
          <a:xfrm>
            <a:off x="481075" y="418975"/>
            <a:ext cx="2630700" cy="59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b="1" u="sng">
                <a:latin typeface="Calibri"/>
                <a:ea typeface="Calibri"/>
                <a:cs typeface="Calibri"/>
                <a:sym typeface="Calibri"/>
              </a:rPr>
              <a:t>Etude de récepteurs T</a:t>
            </a:r>
            <a:endParaRPr sz="1800" b="1" u="sng">
              <a:latin typeface="Calibri"/>
              <a:ea typeface="Calibri"/>
              <a:cs typeface="Calibri"/>
              <a:sym typeface="Calibri"/>
            </a:endParaRPr>
          </a:p>
          <a:p>
            <a:pPr marL="0" lvl="0" indent="0" algn="l" rtl="0">
              <a:spcBef>
                <a:spcPts val="0"/>
              </a:spcBef>
              <a:spcAft>
                <a:spcPts val="0"/>
              </a:spcAft>
              <a:buNone/>
            </a:pPr>
            <a:endParaRPr sz="1600" b="1">
              <a:latin typeface="Calibri"/>
              <a:ea typeface="Calibri"/>
              <a:cs typeface="Calibri"/>
              <a:sym typeface="Calibri"/>
            </a:endParaRPr>
          </a:p>
          <a:p>
            <a:pPr marL="0" lvl="0" indent="0" algn="l" rtl="0">
              <a:spcBef>
                <a:spcPts val="0"/>
              </a:spcBef>
              <a:spcAft>
                <a:spcPts val="0"/>
              </a:spcAft>
              <a:buNone/>
            </a:pPr>
            <a:r>
              <a:rPr lang="fr-FR" sz="1600" b="1">
                <a:latin typeface="Calibri"/>
                <a:ea typeface="Calibri"/>
                <a:cs typeface="Calibri"/>
                <a:sym typeface="Calibri"/>
              </a:rPr>
              <a:t>Etape 1 : avec Anagène </a:t>
            </a:r>
            <a:endParaRPr sz="1600" b="1">
              <a:latin typeface="Calibri"/>
              <a:ea typeface="Calibri"/>
              <a:cs typeface="Calibri"/>
              <a:sym typeface="Calibri"/>
            </a:endParaRPr>
          </a:p>
          <a:p>
            <a:pPr marL="0" lvl="0" indent="0" algn="l" rtl="0">
              <a:spcBef>
                <a:spcPts val="0"/>
              </a:spcBef>
              <a:spcAft>
                <a:spcPts val="0"/>
              </a:spcAft>
              <a:buNone/>
            </a:pPr>
            <a:endParaRPr sz="1600" b="1">
              <a:latin typeface="Calibri"/>
              <a:ea typeface="Calibri"/>
              <a:cs typeface="Calibri"/>
              <a:sym typeface="Calibri"/>
            </a:endParaRPr>
          </a:p>
          <a:p>
            <a:pPr marL="0" lvl="0" indent="0" algn="l" rtl="0">
              <a:spcBef>
                <a:spcPts val="0"/>
              </a:spcBef>
              <a:spcAft>
                <a:spcPts val="0"/>
              </a:spcAft>
              <a:buNone/>
            </a:pPr>
            <a:r>
              <a:rPr lang="fr-FR" sz="1600" b="1">
                <a:latin typeface="Calibri"/>
                <a:ea typeface="Calibri"/>
                <a:cs typeface="Calibri"/>
                <a:sym typeface="Calibri"/>
              </a:rPr>
              <a:t>=&gt; comparaison des séquences peptidiques des deux chaînes de deux récepteurs différents </a:t>
            </a:r>
            <a:endParaRPr sz="1600" b="1">
              <a:latin typeface="Calibri"/>
              <a:ea typeface="Calibri"/>
              <a:cs typeface="Calibri"/>
              <a:sym typeface="Calibri"/>
            </a:endParaRPr>
          </a:p>
          <a:p>
            <a:pPr marL="0" lvl="0" indent="0" algn="l" rtl="0">
              <a:spcBef>
                <a:spcPts val="0"/>
              </a:spcBef>
              <a:spcAft>
                <a:spcPts val="0"/>
              </a:spcAft>
              <a:buNone/>
            </a:pPr>
            <a:r>
              <a:rPr lang="fr-FR" sz="1600" b="1">
                <a:latin typeface="Calibri"/>
                <a:ea typeface="Calibri"/>
                <a:cs typeface="Calibri"/>
                <a:sym typeface="Calibri"/>
              </a:rPr>
              <a:t>=&gt; permet de situer la partie variable et de repérer les acides aminés correspondants</a:t>
            </a:r>
            <a:endParaRPr sz="1600" b="1">
              <a:latin typeface="Calibri"/>
              <a:ea typeface="Calibri"/>
              <a:cs typeface="Calibri"/>
              <a:sym typeface="Calibri"/>
            </a:endParaRPr>
          </a:p>
          <a:p>
            <a:pPr marL="0" lvl="0" indent="0" algn="l" rtl="0">
              <a:spcBef>
                <a:spcPts val="0"/>
              </a:spcBef>
              <a:spcAft>
                <a:spcPts val="0"/>
              </a:spcAft>
              <a:buNone/>
            </a:pPr>
            <a:endParaRPr sz="1600" b="1">
              <a:latin typeface="Calibri"/>
              <a:ea typeface="Calibri"/>
              <a:cs typeface="Calibri"/>
              <a:sym typeface="Calibri"/>
            </a:endParaRPr>
          </a:p>
          <a:p>
            <a:pPr marL="0" lvl="0" indent="0" algn="l" rtl="0">
              <a:spcBef>
                <a:spcPts val="0"/>
              </a:spcBef>
              <a:spcAft>
                <a:spcPts val="0"/>
              </a:spcAft>
              <a:buNone/>
            </a:pPr>
            <a:r>
              <a:rPr lang="fr-FR" sz="1600" b="1">
                <a:latin typeface="Calibri"/>
                <a:ea typeface="Calibri"/>
                <a:cs typeface="Calibri"/>
                <a:sym typeface="Calibri"/>
              </a:rPr>
              <a:t>Etape 2 : avec Rastop </a:t>
            </a:r>
            <a:endParaRPr sz="1600" b="1">
              <a:latin typeface="Calibri"/>
              <a:ea typeface="Calibri"/>
              <a:cs typeface="Calibri"/>
              <a:sym typeface="Calibri"/>
            </a:endParaRPr>
          </a:p>
          <a:p>
            <a:pPr marL="0" lvl="0" indent="0" algn="l" rtl="0">
              <a:spcBef>
                <a:spcPts val="0"/>
              </a:spcBef>
              <a:spcAft>
                <a:spcPts val="0"/>
              </a:spcAft>
              <a:buNone/>
            </a:pPr>
            <a:endParaRPr sz="1600" b="1">
              <a:latin typeface="Calibri"/>
              <a:ea typeface="Calibri"/>
              <a:cs typeface="Calibri"/>
              <a:sym typeface="Calibri"/>
            </a:endParaRPr>
          </a:p>
          <a:p>
            <a:pPr marL="0" lvl="0" indent="0" algn="l" rtl="0">
              <a:spcBef>
                <a:spcPts val="0"/>
              </a:spcBef>
              <a:spcAft>
                <a:spcPts val="0"/>
              </a:spcAft>
              <a:buNone/>
            </a:pPr>
            <a:r>
              <a:rPr lang="fr-FR" sz="1600" b="1">
                <a:latin typeface="Calibri"/>
                <a:ea typeface="Calibri"/>
                <a:cs typeface="Calibri"/>
                <a:sym typeface="Calibri"/>
              </a:rPr>
              <a:t>=&gt; on repère ces acides aminés (en gras sur les chaînes rouge et bleu ci-contre) et remarque leur association avec le complexe CMH-peptide antigénique</a:t>
            </a:r>
            <a:endParaRPr sz="1600" b="1">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2250" y="1723874"/>
            <a:ext cx="6229350" cy="4408950"/>
          </a:xfrm>
          <a:prstGeom prst="rect">
            <a:avLst/>
          </a:prstGeom>
          <a:noFill/>
          <a:ln>
            <a:noFill/>
          </a:ln>
        </p:spPr>
      </p:pic>
      <p:sp>
        <p:nvSpPr>
          <p:cNvPr id="338" name="Google Shape;338;p40"/>
          <p:cNvSpPr txBox="1"/>
          <p:nvPr/>
        </p:nvSpPr>
        <p:spPr>
          <a:xfrm>
            <a:off x="10451425" y="765713"/>
            <a:ext cx="18552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latin typeface="Calibri"/>
                <a:ea typeface="Calibri"/>
                <a:cs typeface="Calibri"/>
                <a:sym typeface="Calibri"/>
              </a:rPr>
              <a:t>Antigène SPECIFIQUE</a:t>
            </a:r>
            <a:endParaRPr>
              <a:latin typeface="Calibri"/>
              <a:ea typeface="Calibri"/>
              <a:cs typeface="Calibri"/>
              <a:sym typeface="Calibri"/>
            </a:endParaRPr>
          </a:p>
        </p:txBody>
      </p:sp>
      <p:sp>
        <p:nvSpPr>
          <p:cNvPr id="339" name="Google Shape;339;p40"/>
          <p:cNvSpPr txBox="1"/>
          <p:nvPr/>
        </p:nvSpPr>
        <p:spPr>
          <a:xfrm>
            <a:off x="56225" y="4796850"/>
            <a:ext cx="5505300" cy="18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a:latin typeface="Calibri"/>
                <a:ea typeface="Calibri"/>
                <a:cs typeface="Calibri"/>
                <a:sym typeface="Calibri"/>
              </a:rPr>
              <a:t>S: sérum contenant un anticorps isolé de sérum de lapin injecté</a:t>
            </a:r>
            <a:endParaRPr>
              <a:latin typeface="Calibri"/>
              <a:ea typeface="Calibri"/>
              <a:cs typeface="Calibri"/>
              <a:sym typeface="Calibri"/>
            </a:endParaRPr>
          </a:p>
          <a:p>
            <a:pPr marL="0" lvl="0" indent="0" algn="l" rtl="0">
              <a:lnSpc>
                <a:spcPct val="115000"/>
              </a:lnSpc>
              <a:spcBef>
                <a:spcPts val="0"/>
              </a:spcBef>
              <a:spcAft>
                <a:spcPts val="0"/>
              </a:spcAft>
              <a:buNone/>
            </a:pPr>
            <a:r>
              <a:rPr lang="fr-FR">
                <a:latin typeface="Calibri"/>
                <a:ea typeface="Calibri"/>
                <a:cs typeface="Calibri"/>
                <a:sym typeface="Calibri"/>
              </a:rPr>
              <a:t>E: Eau distillée</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fr-FR">
                <a:latin typeface="Calibri"/>
                <a:ea typeface="Calibri"/>
                <a:cs typeface="Calibri"/>
                <a:sym typeface="Calibri"/>
              </a:rPr>
              <a:t>4 produits correspondants à des antigènes protéiques</a:t>
            </a:r>
            <a:endParaRPr>
              <a:latin typeface="Calibri"/>
              <a:ea typeface="Calibri"/>
              <a:cs typeface="Calibri"/>
              <a:sym typeface="Calibri"/>
            </a:endParaRPr>
          </a:p>
          <a:p>
            <a:pPr marL="0" lvl="0" indent="0" algn="l" rtl="0">
              <a:lnSpc>
                <a:spcPct val="115000"/>
              </a:lnSpc>
              <a:spcBef>
                <a:spcPts val="0"/>
              </a:spcBef>
              <a:spcAft>
                <a:spcPts val="0"/>
              </a:spcAft>
              <a:buNone/>
            </a:pPr>
            <a:r>
              <a:rPr lang="fr-FR">
                <a:latin typeface="Calibri"/>
                <a:ea typeface="Calibri"/>
                <a:cs typeface="Calibri"/>
                <a:sym typeface="Calibri"/>
              </a:rPr>
              <a:t>B: Albumine sérum de boeuf BSA</a:t>
            </a:r>
            <a:endParaRPr>
              <a:latin typeface="Calibri"/>
              <a:ea typeface="Calibri"/>
              <a:cs typeface="Calibri"/>
              <a:sym typeface="Calibri"/>
            </a:endParaRPr>
          </a:p>
          <a:p>
            <a:pPr marL="0" lvl="0" indent="0" algn="l" rtl="0">
              <a:lnSpc>
                <a:spcPct val="115000"/>
              </a:lnSpc>
              <a:spcBef>
                <a:spcPts val="0"/>
              </a:spcBef>
              <a:spcAft>
                <a:spcPts val="0"/>
              </a:spcAft>
              <a:buNone/>
            </a:pPr>
            <a:r>
              <a:rPr lang="fr-FR">
                <a:latin typeface="Calibri"/>
                <a:ea typeface="Calibri"/>
                <a:cs typeface="Calibri"/>
                <a:sym typeface="Calibri"/>
              </a:rPr>
              <a:t>P: Pancréatine</a:t>
            </a:r>
            <a:endParaRPr>
              <a:latin typeface="Calibri"/>
              <a:ea typeface="Calibri"/>
              <a:cs typeface="Calibri"/>
              <a:sym typeface="Calibri"/>
            </a:endParaRPr>
          </a:p>
          <a:p>
            <a:pPr marL="0" lvl="0" indent="0" algn="l" rtl="0">
              <a:lnSpc>
                <a:spcPct val="115000"/>
              </a:lnSpc>
              <a:spcBef>
                <a:spcPts val="0"/>
              </a:spcBef>
              <a:spcAft>
                <a:spcPts val="0"/>
              </a:spcAft>
              <a:buNone/>
            </a:pPr>
            <a:r>
              <a:rPr lang="fr-FR">
                <a:latin typeface="Calibri"/>
                <a:ea typeface="Calibri"/>
                <a:cs typeface="Calibri"/>
                <a:sym typeface="Calibri"/>
              </a:rPr>
              <a:t>C: Caséine</a:t>
            </a:r>
            <a:endParaRPr>
              <a:latin typeface="Calibri"/>
              <a:ea typeface="Calibri"/>
              <a:cs typeface="Calibri"/>
              <a:sym typeface="Calibri"/>
            </a:endParaRPr>
          </a:p>
          <a:p>
            <a:pPr marL="0" lvl="0" indent="0" algn="l" rtl="0">
              <a:lnSpc>
                <a:spcPct val="115000"/>
              </a:lnSpc>
              <a:spcBef>
                <a:spcPts val="0"/>
              </a:spcBef>
              <a:spcAft>
                <a:spcPts val="0"/>
              </a:spcAft>
              <a:buNone/>
            </a:pPr>
            <a:r>
              <a:rPr lang="fr-FR">
                <a:latin typeface="Calibri"/>
                <a:ea typeface="Calibri"/>
                <a:cs typeface="Calibri"/>
                <a:sym typeface="Calibri"/>
              </a:rPr>
              <a:t>H: Hémoglobine</a:t>
            </a:r>
            <a:endParaRPr>
              <a:latin typeface="Calibri"/>
              <a:ea typeface="Calibri"/>
              <a:cs typeface="Calibri"/>
              <a:sym typeface="Calibri"/>
            </a:endParaRPr>
          </a:p>
        </p:txBody>
      </p:sp>
      <p:pic>
        <p:nvPicPr>
          <p:cNvPr id="340" name="Google Shape;340;p4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86525" y="96175"/>
            <a:ext cx="5374998" cy="669550"/>
          </a:xfrm>
          <a:prstGeom prst="rect">
            <a:avLst/>
          </a:prstGeom>
          <a:noFill/>
          <a:ln>
            <a:noFill/>
          </a:ln>
        </p:spPr>
      </p:pic>
      <p:pic>
        <p:nvPicPr>
          <p:cNvPr id="341" name="Google Shape;341;p4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67675" y="765725"/>
            <a:ext cx="3735503" cy="3726325"/>
          </a:xfrm>
          <a:prstGeom prst="rect">
            <a:avLst/>
          </a:prstGeom>
          <a:noFill/>
          <a:ln>
            <a:noFill/>
          </a:ln>
        </p:spPr>
      </p:pic>
      <p:pic>
        <p:nvPicPr>
          <p:cNvPr id="342" name="Google Shape;342;p4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713923" y="152400"/>
            <a:ext cx="5450703" cy="669550"/>
          </a:xfrm>
          <a:prstGeom prst="rect">
            <a:avLst/>
          </a:prstGeom>
          <a:noFill/>
          <a:ln>
            <a:noFill/>
          </a:ln>
        </p:spPr>
      </p:pic>
      <p:pic>
        <p:nvPicPr>
          <p:cNvPr id="343" name="Google Shape;343;p4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4729608">
            <a:off x="10973545" y="1361738"/>
            <a:ext cx="1049108" cy="904401"/>
          </a:xfrm>
          <a:prstGeom prst="rect">
            <a:avLst/>
          </a:prstGeom>
          <a:noFill/>
          <a:ln>
            <a:noFill/>
          </a:ln>
        </p:spPr>
      </p:pic>
      <p:sp>
        <p:nvSpPr>
          <p:cNvPr id="344" name="Google Shape;344;p40"/>
          <p:cNvSpPr txBox="1"/>
          <p:nvPr/>
        </p:nvSpPr>
        <p:spPr>
          <a:xfrm>
            <a:off x="5616300" y="993350"/>
            <a:ext cx="4336500" cy="8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a:latin typeface="Calibri"/>
                <a:ea typeface="Calibri"/>
                <a:cs typeface="Calibri"/>
                <a:sym typeface="Calibri"/>
              </a:rPr>
              <a:t>Modélisation des chaînes d’un  Ac  mettant en évidence la zone de fixation de l’antigène sur l’Ac</a:t>
            </a:r>
            <a:endParaRPr sz="18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p:nvPr/>
        </p:nvSpPr>
        <p:spPr>
          <a:xfrm>
            <a:off x="153447" y="135922"/>
            <a:ext cx="1931385" cy="46166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1</a:t>
            </a:r>
            <a:r>
              <a:rPr lang="fr-FR" sz="1200" b="1" baseline="30000">
                <a:solidFill>
                  <a:schemeClr val="lt1"/>
                </a:solidFill>
                <a:latin typeface="Calibri"/>
                <a:ea typeface="Calibri"/>
                <a:cs typeface="Calibri"/>
                <a:sym typeface="Calibri"/>
              </a:rPr>
              <a:t>ere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350" name="Google Shape;350;p41"/>
          <p:cNvSpPr txBox="1"/>
          <p:nvPr/>
        </p:nvSpPr>
        <p:spPr>
          <a:xfrm>
            <a:off x="2157984" y="148430"/>
            <a:ext cx="3011777" cy="46166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Le fonctionnement du système immunitaire humain</a:t>
            </a:r>
            <a:endParaRPr/>
          </a:p>
        </p:txBody>
      </p:sp>
      <p:sp>
        <p:nvSpPr>
          <p:cNvPr id="351" name="Google Shape;351;p41"/>
          <p:cNvSpPr txBox="1"/>
          <p:nvPr/>
        </p:nvSpPr>
        <p:spPr>
          <a:xfrm>
            <a:off x="5290448" y="849625"/>
            <a:ext cx="6538686" cy="281615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dk1"/>
                </a:solidFill>
                <a:latin typeface="Calibri"/>
                <a:ea typeface="Calibri"/>
                <a:cs typeface="Calibri"/>
                <a:sym typeface="Calibri"/>
              </a:rPr>
              <a:t>Objectifs</a:t>
            </a:r>
            <a:r>
              <a:rPr lang="fr-FR" sz="1200" b="1">
                <a:solidFill>
                  <a:srgbClr val="FF0000"/>
                </a:solidFill>
                <a:latin typeface="Calibri"/>
                <a:ea typeface="Calibri"/>
                <a:cs typeface="Calibri"/>
                <a:sym typeface="Calibri"/>
              </a:rPr>
              <a:t> </a:t>
            </a:r>
            <a:r>
              <a:rPr lang="fr-FR" sz="1200" b="1">
                <a:solidFill>
                  <a:schemeClr val="dk1"/>
                </a:solidFill>
                <a:latin typeface="Calibri"/>
                <a:ea typeface="Calibri"/>
                <a:cs typeface="Calibri"/>
                <a:sym typeface="Calibri"/>
              </a:rPr>
              <a:t>du programme / </a:t>
            </a:r>
            <a:r>
              <a:rPr lang="fr-FR" sz="12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la vaccination préventive induit une réaction immunitaire contre certains agents infectieux</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l'injection de produits immunogènes mais non pathogènes (particules virales, virus atténués, etc.) provoque la formation d'un réservoir de cellules mémoire dirigées contre l'agent d'une maladie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l'adjuvant du vaccin aide à déclencher la réaction innée indispensable à l'installation de la réaction adaptative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cette vaccination préventive améliore les capacités de défense d'un individu dont le phénotype immunitaire est modelé au gré des expositions aux antigènes</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qu'elle peut être appliquée à tout âge</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dans une population, cette vaccination n’offre une protection optimale qu’au-delà d’un certain taux de couverture vaccinale, qui bloque la circulation de l’agent infectieux au sein de cette population</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cela résulte du fait que l’on peut porter et transmettre l’agent infectieux sans être soi-même malade (porteur sain)</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des procédés d’immunothérapie (vaccins thérapeutiques et anticorps monoclonaux) ont été développés pour lutter contre certains types de cancer, et de nombreux sont en cours de développement</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 que c’est un champ de recherche aux implications sociétales importantes.</a:t>
            </a:r>
            <a:endParaRPr/>
          </a:p>
        </p:txBody>
      </p:sp>
      <p:sp>
        <p:nvSpPr>
          <p:cNvPr id="352" name="Google Shape;352;p41"/>
          <p:cNvSpPr txBox="1"/>
          <p:nvPr/>
        </p:nvSpPr>
        <p:spPr>
          <a:xfrm>
            <a:off x="153447" y="828434"/>
            <a:ext cx="5016314" cy="307777"/>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rgbClr val="0070C0"/>
                </a:solidFill>
                <a:latin typeface="Calibri"/>
                <a:ea typeface="Calibri"/>
                <a:cs typeface="Calibri"/>
                <a:sym typeface="Calibri"/>
              </a:rPr>
              <a:t>Vu au collège et en seconde</a:t>
            </a:r>
            <a:endParaRPr sz="1400" b="1">
              <a:solidFill>
                <a:srgbClr val="0070C0"/>
              </a:solidFill>
              <a:latin typeface="Calibri"/>
              <a:ea typeface="Calibri"/>
              <a:cs typeface="Calibri"/>
              <a:sym typeface="Calibri"/>
            </a:endParaRPr>
          </a:p>
        </p:txBody>
      </p:sp>
      <p:sp>
        <p:nvSpPr>
          <p:cNvPr id="353" name="Google Shape;353;p41"/>
          <p:cNvSpPr txBox="1"/>
          <p:nvPr/>
        </p:nvSpPr>
        <p:spPr>
          <a:xfrm>
            <a:off x="153447" y="2480704"/>
            <a:ext cx="5016314" cy="2062103"/>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1">
                <a:solidFill>
                  <a:schemeClr val="dk1"/>
                </a:solidFill>
                <a:latin typeface="Calibri"/>
                <a:ea typeface="Calibri"/>
                <a:cs typeface="Calibri"/>
                <a:sym typeface="Calibri"/>
              </a:rPr>
              <a:t>Discussions et approches</a:t>
            </a:r>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Questions sur les limites, les interprétations, les choix :</a:t>
            </a:r>
            <a:endParaRPr sz="1600" b="0" i="0" u="none" strike="noStrike" cap="none">
              <a:solidFill>
                <a:srgbClr val="FF0000"/>
              </a:solidFill>
              <a:latin typeface="Calibri"/>
              <a:ea typeface="Calibri"/>
              <a:cs typeface="Calibri"/>
              <a:sym typeface="Calibri"/>
            </a:endParaRPr>
          </a:p>
          <a:p>
            <a:pPr marL="285750" marR="0" lvl="1" indent="-234950" algn="just" rtl="0">
              <a:spcBef>
                <a:spcPts val="0"/>
              </a:spcBef>
              <a:spcAft>
                <a:spcPts val="0"/>
              </a:spcAft>
              <a:buClr>
                <a:srgbClr val="FF0000"/>
              </a:buClr>
              <a:buSzPts val="800"/>
              <a:buFont typeface="Calibri"/>
              <a:buChar char="⮚"/>
            </a:pPr>
            <a:endParaRPr sz="80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Nouveau: immunothérapie vaccin thérapeutique, vaccin monoclonaux</a:t>
            </a:r>
            <a:endParaRPr sz="1600" b="0" i="0" u="none" strike="noStrike" cap="none">
              <a:solidFill>
                <a:srgbClr val="FF0000"/>
              </a:solidFill>
              <a:latin typeface="Calibri"/>
              <a:ea typeface="Calibri"/>
              <a:cs typeface="Calibri"/>
              <a:sym typeface="Calibri"/>
            </a:endParaRPr>
          </a:p>
          <a:p>
            <a:pPr marL="0" marR="0" lvl="1" indent="0" algn="just" rtl="0">
              <a:spcBef>
                <a:spcPts val="0"/>
              </a:spcBef>
              <a:spcAft>
                <a:spcPts val="0"/>
              </a:spcAft>
              <a:buNone/>
            </a:pPr>
            <a:endParaRPr sz="800">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Vaccination: balance bénéfice risque</a:t>
            </a:r>
            <a:endParaRPr/>
          </a:p>
          <a:p>
            <a:pPr marL="0" marR="0" lvl="1" indent="0" algn="just" rtl="0">
              <a:spcBef>
                <a:spcPts val="0"/>
              </a:spcBef>
              <a:spcAft>
                <a:spcPts val="0"/>
              </a:spcAft>
              <a:buNone/>
            </a:pPr>
            <a:endParaRPr sz="1600" b="0" i="0" u="none" strike="noStrike" cap="none">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Eventuel fil conducteur</a:t>
            </a:r>
            <a:endParaRPr/>
          </a:p>
          <a:p>
            <a:pPr marL="285750" marR="0" lvl="0" indent="-184150" algn="just" rtl="0">
              <a:spcBef>
                <a:spcPts val="0"/>
              </a:spcBef>
              <a:spcAft>
                <a:spcPts val="0"/>
              </a:spcAft>
              <a:buClr>
                <a:schemeClr val="dk1"/>
              </a:buClr>
              <a:buSzPts val="1600"/>
              <a:buFont typeface="Noto Sans Symbols"/>
              <a:buNone/>
            </a:pPr>
            <a:endParaRPr sz="1600">
              <a:solidFill>
                <a:srgbClr val="000000"/>
              </a:solidFill>
              <a:latin typeface="Calibri"/>
              <a:ea typeface="Calibri"/>
              <a:cs typeface="Calibri"/>
              <a:sym typeface="Calibri"/>
            </a:endParaRPr>
          </a:p>
        </p:txBody>
      </p:sp>
      <p:sp>
        <p:nvSpPr>
          <p:cNvPr id="354" name="Google Shape;354;p41"/>
          <p:cNvSpPr txBox="1"/>
          <p:nvPr/>
        </p:nvSpPr>
        <p:spPr>
          <a:xfrm>
            <a:off x="5290446" y="4123470"/>
            <a:ext cx="6538687" cy="1825810"/>
          </a:xfrm>
          <a:prstGeom prst="rect">
            <a:avLst/>
          </a:prstGeom>
          <a:solidFill>
            <a:schemeClr val="accent1">
              <a:lumMod val="60000"/>
              <a:lumOff val="40000"/>
            </a:schemeClr>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a:t>
            </a:r>
            <a:r>
              <a:rPr lang="fr-FR" sz="1600" b="1" dirty="0" smtClean="0">
                <a:solidFill>
                  <a:schemeClr val="dk1"/>
                </a:solidFill>
                <a:latin typeface="Calibri"/>
                <a:ea typeface="Calibri"/>
                <a:cs typeface="Calibri"/>
                <a:sym typeface="Calibri"/>
              </a:rPr>
              <a:t>possibles</a:t>
            </a:r>
          </a:p>
          <a:p>
            <a:pPr marL="0" marR="0" lvl="0" indent="0" algn="just" rtl="0">
              <a:spcBef>
                <a:spcPts val="0"/>
              </a:spcBef>
              <a:spcAft>
                <a:spcPts val="0"/>
              </a:spcAft>
              <a:buNone/>
            </a:pPr>
            <a:r>
              <a:rPr lang="fr-FR" sz="1600" b="1" dirty="0" smtClean="0">
                <a:solidFill>
                  <a:schemeClr val="dk1"/>
                </a:solidFill>
                <a:latin typeface="Calibri"/>
                <a:sym typeface="Calibri"/>
              </a:rPr>
              <a:t>Logiciel couverture vaccinale (</a:t>
            </a:r>
            <a:r>
              <a:rPr lang="fr-FR" sz="1600" b="1" dirty="0" err="1" smtClean="0">
                <a:solidFill>
                  <a:schemeClr val="dk1"/>
                </a:solidFill>
                <a:latin typeface="Calibri"/>
                <a:sym typeface="Calibri"/>
              </a:rPr>
              <a:t>Cosentino</a:t>
            </a:r>
            <a:r>
              <a:rPr lang="fr-FR" sz="1600" b="1" dirty="0" smtClean="0">
                <a:solidFill>
                  <a:schemeClr val="dk1"/>
                </a:solidFill>
                <a:latin typeface="Calibri"/>
                <a:sym typeface="Calibri"/>
              </a:rPr>
              <a:t>)</a:t>
            </a:r>
          </a:p>
          <a:p>
            <a:pPr marL="0" marR="0" lvl="0" indent="0" algn="just" rtl="0">
              <a:spcBef>
                <a:spcPts val="0"/>
              </a:spcBef>
              <a:spcAft>
                <a:spcPts val="0"/>
              </a:spcAft>
              <a:buNone/>
            </a:pPr>
            <a:r>
              <a:rPr lang="fr-FR" sz="1600" b="1" dirty="0" smtClean="0">
                <a:solidFill>
                  <a:schemeClr val="dk1"/>
                </a:solidFill>
                <a:latin typeface="Calibri"/>
                <a:sym typeface="Calibri"/>
              </a:rPr>
              <a:t>Débat vaccination (différence entre argumentation scientifique, politique, polémique, … </a:t>
            </a:r>
          </a:p>
          <a:p>
            <a:pPr marL="0" marR="0" lvl="0" indent="0" algn="just" rtl="0">
              <a:spcBef>
                <a:spcPts val="0"/>
              </a:spcBef>
              <a:spcAft>
                <a:spcPts val="0"/>
              </a:spcAft>
              <a:buNone/>
            </a:pPr>
            <a:r>
              <a:rPr lang="fr-FR" sz="1600" b="1" dirty="0" smtClean="0">
                <a:solidFill>
                  <a:schemeClr val="dk1"/>
                </a:solidFill>
                <a:latin typeface="Calibri"/>
                <a:sym typeface="Calibri"/>
              </a:rPr>
              <a:t>ELISA</a:t>
            </a:r>
          </a:p>
          <a:p>
            <a:endParaRPr lang="fr-FR" dirty="0" smtClean="0"/>
          </a:p>
          <a:p>
            <a:r>
              <a:rPr lang="fr-FR" b="1" dirty="0" smtClean="0"/>
              <a:t>Conseil général édite un livret sur vaccination avec argumentation </a:t>
            </a:r>
            <a:endParaRPr dirty="0"/>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p:txBody>
      </p:sp>
      <p:sp>
        <p:nvSpPr>
          <p:cNvPr id="355" name="Google Shape;355;p41"/>
          <p:cNvSpPr txBox="1"/>
          <p:nvPr/>
        </p:nvSpPr>
        <p:spPr>
          <a:xfrm>
            <a:off x="5290448" y="3740737"/>
            <a:ext cx="6538685" cy="307777"/>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a:solidFill>
                  <a:schemeClr val="dk1"/>
                </a:solidFill>
                <a:latin typeface="Calibri"/>
                <a:ea typeface="Calibri"/>
                <a:cs typeface="Calibri"/>
                <a:sym typeface="Calibri"/>
              </a:rPr>
              <a:t>Mots clés : </a:t>
            </a:r>
            <a:r>
              <a:rPr lang="fr-FR" sz="1400" b="1">
                <a:solidFill>
                  <a:srgbClr val="FF0000"/>
                </a:solidFill>
                <a:latin typeface="Calibri"/>
                <a:ea typeface="Calibri"/>
                <a:cs typeface="Calibri"/>
                <a:sym typeface="Calibri"/>
              </a:rPr>
              <a:t>Pas de mots clés</a:t>
            </a:r>
            <a:r>
              <a:rPr lang="fr-FR" sz="1400" b="1">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356" name="Google Shape;356;p41"/>
          <p:cNvSpPr txBox="1"/>
          <p:nvPr/>
        </p:nvSpPr>
        <p:spPr>
          <a:xfrm>
            <a:off x="5290451" y="148430"/>
            <a:ext cx="6538685"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L’utilisation de l’immunité adaptative en santé humaine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692696"/>
            <a:ext cx="8208912" cy="3754874"/>
          </a:xfrm>
          <a:prstGeom prst="rect">
            <a:avLst/>
          </a:prstGeom>
          <a:noFill/>
        </p:spPr>
        <p:txBody>
          <a:bodyPr wrap="square" rtlCol="0">
            <a:spAutoFit/>
          </a:bodyPr>
          <a:lstStyle/>
          <a:p>
            <a:r>
              <a:rPr lang="fr-FR" sz="2800" b="1" u="sng" dirty="0" smtClean="0"/>
              <a:t>MATERIEL</a:t>
            </a:r>
            <a:r>
              <a:rPr lang="fr-FR" sz="2800" b="1" dirty="0" smtClean="0"/>
              <a:t> : ELISA, OUCHT, ANTIBIOGRAMME, appareils buccaux piqueurs/suceurs, ELECTROPHORESE + kit,</a:t>
            </a:r>
          </a:p>
          <a:p>
            <a:endParaRPr lang="fr-FR" sz="2800" b="1" dirty="0" smtClean="0"/>
          </a:p>
          <a:p>
            <a:r>
              <a:rPr lang="fr-FR" sz="2800" b="1" dirty="0" smtClean="0"/>
              <a:t>PCR ? Pour </a:t>
            </a:r>
            <a:r>
              <a:rPr lang="fr-FR" sz="2800" b="1" dirty="0" err="1" smtClean="0"/>
              <a:t>métagénomique</a:t>
            </a:r>
            <a:r>
              <a:rPr lang="fr-FR" sz="2800" b="1" dirty="0" smtClean="0"/>
              <a:t> avec électrophorèse derrière ? Stage </a:t>
            </a:r>
            <a:r>
              <a:rPr lang="fr-FR" sz="2800" b="1" dirty="0" err="1" smtClean="0"/>
              <a:t>microbiote</a:t>
            </a:r>
            <a:r>
              <a:rPr lang="fr-FR" sz="2800" b="1" dirty="0" smtClean="0"/>
              <a:t> !  </a:t>
            </a:r>
          </a:p>
          <a:p>
            <a:endParaRPr lang="fr-FR" sz="2800" b="1" u="sng" dirty="0" smtClean="0"/>
          </a:p>
          <a:p>
            <a:r>
              <a:rPr lang="fr-FR" sz="2800" b="1" u="sng" dirty="0" smtClean="0"/>
              <a:t>LOGICIEL</a:t>
            </a:r>
            <a:r>
              <a:rPr lang="fr-FR" sz="2800" b="1" dirty="0" smtClean="0"/>
              <a:t> : </a:t>
            </a:r>
            <a:r>
              <a:rPr lang="fr-FR" sz="2800" b="1" dirty="0" err="1" smtClean="0"/>
              <a:t>libmol</a:t>
            </a:r>
            <a:r>
              <a:rPr lang="fr-FR" sz="2800" b="1" dirty="0" smtClean="0"/>
              <a:t>, anagène, </a:t>
            </a:r>
            <a:r>
              <a:rPr lang="fr-FR" sz="2800" b="1" dirty="0" err="1" smtClean="0"/>
              <a:t>rastop</a:t>
            </a:r>
            <a:r>
              <a:rPr lang="fr-FR" sz="2800" b="1" dirty="0" smtClean="0"/>
              <a:t>, eduant2</a:t>
            </a:r>
            <a:endParaRPr lang="fr-FR" sz="2800" b="1" u="sng"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6"/>
          <p:cNvPicPr preferRelativeResize="0"/>
          <p:nvPr/>
        </p:nvPicPr>
        <p:blipFill>
          <a:blip r:embed="rId3">
            <a:alphaModFix/>
          </a:blip>
          <a:stretch>
            <a:fillRect/>
          </a:stretch>
        </p:blipFill>
        <p:spPr>
          <a:xfrm>
            <a:off x="1487488" y="836712"/>
            <a:ext cx="9705975" cy="5514975"/>
          </a:xfrm>
          <a:prstGeom prst="rect">
            <a:avLst/>
          </a:prstGeom>
          <a:noFill/>
          <a:ln>
            <a:noFill/>
          </a:ln>
        </p:spPr>
      </p:pic>
      <p:sp>
        <p:nvSpPr>
          <p:cNvPr id="123" name="Google Shape;123;p16"/>
          <p:cNvSpPr txBox="1"/>
          <p:nvPr/>
        </p:nvSpPr>
        <p:spPr>
          <a:xfrm>
            <a:off x="1086775" y="196750"/>
            <a:ext cx="10137000" cy="8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7025" y="228025"/>
            <a:ext cx="4827500" cy="3810750"/>
          </a:xfrm>
          <a:prstGeom prst="rect">
            <a:avLst/>
          </a:prstGeom>
          <a:noFill/>
          <a:ln>
            <a:noFill/>
          </a:ln>
        </p:spPr>
      </p:pic>
      <p:pic>
        <p:nvPicPr>
          <p:cNvPr id="130" name="Google Shape;130;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87888" y="1412776"/>
            <a:ext cx="6907300" cy="5308213"/>
          </a:xfrm>
          <a:prstGeom prst="rect">
            <a:avLst/>
          </a:prstGeom>
          <a:noFill/>
          <a:ln>
            <a:noFill/>
          </a:ln>
        </p:spPr>
      </p:pic>
      <p:pic>
        <p:nvPicPr>
          <p:cNvPr id="131" name="Google Shape;131;p17"/>
          <p:cNvPicPr preferRelativeResize="0"/>
          <p:nvPr/>
        </p:nvPicPr>
        <p:blipFill>
          <a:blip r:embed="rId5">
            <a:alphaModFix/>
          </a:blip>
          <a:stretch>
            <a:fillRect/>
          </a:stretch>
        </p:blipFill>
        <p:spPr>
          <a:xfrm>
            <a:off x="5905500" y="0"/>
            <a:ext cx="6286500" cy="145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p:nvPr/>
        </p:nvSpPr>
        <p:spPr>
          <a:xfrm>
            <a:off x="150995" y="188176"/>
            <a:ext cx="2324576" cy="64633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2</a:t>
            </a:r>
            <a:r>
              <a:rPr lang="fr-FR" sz="1200" b="1" baseline="30000">
                <a:solidFill>
                  <a:schemeClr val="lt1"/>
                </a:solidFill>
                <a:latin typeface="Calibri"/>
                <a:ea typeface="Calibri"/>
                <a:cs typeface="Calibri"/>
                <a:sym typeface="Calibri"/>
              </a:rPr>
              <a:t>nde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THEMATIQUE :</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137" name="Google Shape;137;p18"/>
          <p:cNvSpPr txBox="1"/>
          <p:nvPr/>
        </p:nvSpPr>
        <p:spPr>
          <a:xfrm>
            <a:off x="5290456" y="204302"/>
            <a:ext cx="6538687"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Hormones et procréation humaine</a:t>
            </a:r>
            <a:endParaRPr/>
          </a:p>
        </p:txBody>
      </p:sp>
      <p:sp>
        <p:nvSpPr>
          <p:cNvPr id="138" name="Google Shape;138;p18"/>
          <p:cNvSpPr txBox="1"/>
          <p:nvPr/>
        </p:nvSpPr>
        <p:spPr>
          <a:xfrm>
            <a:off x="2530164" y="188176"/>
            <a:ext cx="2694190" cy="46166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a:t>
            </a:r>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Procréation et sexualité humaine</a:t>
            </a:r>
            <a:endParaRPr/>
          </a:p>
        </p:txBody>
      </p:sp>
      <p:sp>
        <p:nvSpPr>
          <p:cNvPr id="139" name="Google Shape;139;p18"/>
          <p:cNvSpPr txBox="1"/>
          <p:nvPr/>
        </p:nvSpPr>
        <p:spPr>
          <a:xfrm>
            <a:off x="5290456" y="649841"/>
            <a:ext cx="6538686" cy="307776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a:solidFill>
                  <a:schemeClr val="dk1"/>
                </a:solidFill>
                <a:latin typeface="Calibri"/>
                <a:ea typeface="Calibri"/>
                <a:cs typeface="Calibri"/>
                <a:sym typeface="Calibri"/>
              </a:rPr>
              <a:t>Objectifs</a:t>
            </a:r>
            <a:r>
              <a:rPr lang="fr-FR" sz="1400" b="1">
                <a:solidFill>
                  <a:srgbClr val="FF0000"/>
                </a:solidFill>
                <a:latin typeface="Calibri"/>
                <a:ea typeface="Calibri"/>
                <a:cs typeface="Calibri"/>
                <a:sym typeface="Calibri"/>
              </a:rPr>
              <a:t> </a:t>
            </a:r>
            <a:r>
              <a:rPr lang="fr-FR" sz="1400" b="1">
                <a:solidFill>
                  <a:schemeClr val="dk1"/>
                </a:solidFill>
                <a:latin typeface="Calibri"/>
                <a:ea typeface="Calibri"/>
                <a:cs typeface="Calibri"/>
                <a:sym typeface="Calibri"/>
              </a:rPr>
              <a:t>du programme / </a:t>
            </a:r>
            <a:r>
              <a:rPr lang="fr-FR" sz="14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 fonctionnement de l’appareil reproducteur repose sur un dispositif neuroendocrinien faisant intervenir l’hypothalamus, l’hypophyse et les organes sexuels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la connaissance de plus en plus précise des hormones naturelles endogènes contrôlant les fonctions de reproduction humaine a permis progressivement la mise au point de molécules de synthèse exogènes qui leurrent ce système et permettent une maîtrise de la procréation, avec de moins en moins d'effets secondaires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chez la femme et chez l’homme, ces molécules de synthèse sont utilisées dans la contraception régulière («la pilule»), la contraception d'urgence féminine, les hormones contragestives dans le cadre de l'interruption volontaire de grossesse (IVG) médicamenteuse, ainsi que la contraception hormonale masculine</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d’autres modes de contraception existent chez l’homme et la femme ; certains permettent de se protéger des infections sexuellement transmissibles (IST) et d’éviter leur propagation</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selon les problèmes de stérilité ou d’infertilité, différentes techniques médicales peuvent être utilisées pour aider à la procréation : assistance médicale à la procréation (AMP), hormones pour permettre ou faciliter la fécondation et/ou la gestation.</a:t>
            </a:r>
            <a:endParaRPr sz="1400">
              <a:solidFill>
                <a:schemeClr val="dk1"/>
              </a:solidFill>
              <a:latin typeface="Calibri"/>
              <a:ea typeface="Calibri"/>
              <a:cs typeface="Calibri"/>
              <a:sym typeface="Calibri"/>
            </a:endParaRPr>
          </a:p>
        </p:txBody>
      </p:sp>
      <p:sp>
        <p:nvSpPr>
          <p:cNvPr id="140" name="Google Shape;140;p18"/>
          <p:cNvSpPr txBox="1"/>
          <p:nvPr/>
        </p:nvSpPr>
        <p:spPr>
          <a:xfrm>
            <a:off x="205588" y="936498"/>
            <a:ext cx="5018700" cy="2277600"/>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u="sng">
                <a:solidFill>
                  <a:schemeClr val="hlink"/>
                </a:solidFill>
                <a:latin typeface="Calibri"/>
                <a:ea typeface="Calibri"/>
                <a:cs typeface="Calibri"/>
                <a:sym typeface="Calibri"/>
                <a:hlinkClick r:id="rId3"/>
              </a:rPr>
              <a:t>Vu au collège</a:t>
            </a:r>
            <a:endParaRPr sz="1400" b="1">
              <a:solidFill>
                <a:srgbClr val="0070C0"/>
              </a:solidFill>
              <a:latin typeface="Calibri"/>
              <a:ea typeface="Calibri"/>
              <a:cs typeface="Calibri"/>
              <a:sym typeface="Calibri"/>
            </a:endParaRPr>
          </a:p>
          <a:p>
            <a:pPr marL="0" marR="0" lvl="0" indent="0" algn="l" rtl="0">
              <a:spcBef>
                <a:spcPts val="0"/>
              </a:spcBef>
              <a:spcAft>
                <a:spcPts val="0"/>
              </a:spcAft>
              <a:buNone/>
            </a:pPr>
            <a:r>
              <a:rPr lang="fr-FR" sz="1600">
                <a:solidFill>
                  <a:srgbClr val="0070C0"/>
                </a:solidFill>
                <a:latin typeface="Calibri"/>
                <a:ea typeface="Calibri"/>
                <a:cs typeface="Calibri"/>
                <a:sym typeface="Calibri"/>
              </a:rPr>
              <a:t> </a:t>
            </a:r>
            <a:r>
              <a:rPr lang="fr-FR" sz="1400" b="1">
                <a:solidFill>
                  <a:srgbClr val="0070C0"/>
                </a:solidFill>
                <a:latin typeface="Calibri"/>
                <a:ea typeface="Calibri"/>
                <a:cs typeface="Calibri"/>
                <a:sym typeface="Calibri"/>
              </a:rPr>
              <a:t>Cycle 4 : Le corps humain et la santé </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Relier le fonctionnement des appareils reproducteurs à partir de la puberté aux principes de la maîtrise de la reproduction.</a:t>
            </a:r>
            <a:endParaRPr/>
          </a:p>
          <a:p>
            <a:pPr marL="0" marR="0" lvl="0" indent="0" algn="l" rtl="0">
              <a:spcBef>
                <a:spcPts val="0"/>
              </a:spcBef>
              <a:spcAft>
                <a:spcPts val="0"/>
              </a:spcAft>
              <a:buNone/>
            </a:pPr>
            <a:r>
              <a:rPr lang="fr-FR" sz="1400" i="1">
                <a:solidFill>
                  <a:srgbClr val="0070C0"/>
                </a:solidFill>
                <a:latin typeface="Calibri"/>
                <a:ea typeface="Calibri"/>
                <a:cs typeface="Calibri"/>
                <a:sym typeface="Calibri"/>
              </a:rPr>
              <a:t>» Puberté ; organes reproducteurs, production de cellules reproductrices, contrôles hormonaux.</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Expliquer sur quoi reposent les comportements responsables dans le domaine de la sexualité: fertilité, grossesse, respect de l’autre, choix raisonné de la procréation, contraception, prévention des infections sexuellement transmissibles.</a:t>
            </a:r>
            <a:endParaRPr/>
          </a:p>
        </p:txBody>
      </p:sp>
      <p:sp>
        <p:nvSpPr>
          <p:cNvPr id="141" name="Google Shape;141;p18"/>
          <p:cNvSpPr txBox="1"/>
          <p:nvPr/>
        </p:nvSpPr>
        <p:spPr>
          <a:xfrm>
            <a:off x="205587" y="3341636"/>
            <a:ext cx="5018767" cy="2679652"/>
          </a:xfrm>
          <a:prstGeom prst="rect">
            <a:avLst/>
          </a:prstGeom>
          <a:solidFill>
            <a:srgbClr val="E1EFD8"/>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Discussions et approches</a:t>
            </a:r>
            <a:endParaRPr sz="1600" b="1" dirty="0">
              <a:solidFill>
                <a:schemeClr val="dk1"/>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Questions sur les limites, les interprétations, les choix</a:t>
            </a:r>
            <a:r>
              <a:rPr lang="fr-FR" sz="1600" dirty="0">
                <a:solidFill>
                  <a:srgbClr val="FF0000"/>
                </a:solidFill>
                <a:latin typeface="Calibri"/>
                <a:ea typeface="Calibri"/>
                <a:cs typeface="Calibri"/>
                <a:sym typeface="Calibri"/>
              </a:rPr>
              <a:t>: </a:t>
            </a:r>
            <a:r>
              <a:rPr lang="fr-FR" sz="1600" b="0" i="0" u="none" strike="noStrike" cap="none" dirty="0">
                <a:solidFill>
                  <a:srgbClr val="FF0000"/>
                </a:solidFill>
                <a:latin typeface="Calibri"/>
                <a:ea typeface="Calibri"/>
                <a:cs typeface="Calibri"/>
                <a:sym typeface="Calibri"/>
              </a:rPr>
              <a:t>pas de rétrocontrôle du tout</a:t>
            </a:r>
            <a:endParaRPr dirty="0"/>
          </a:p>
          <a:p>
            <a:pPr marL="285750" lvl="1" indent="-184150" algn="just">
              <a:buClr>
                <a:schemeClr val="dk1"/>
              </a:buClr>
              <a:buSzPts val="1600"/>
            </a:pPr>
            <a:r>
              <a:rPr lang="fr-FR" sz="1600" spc="-1" dirty="0" smtClean="0">
                <a:solidFill>
                  <a:schemeClr val="accent2">
                    <a:lumMod val="75000"/>
                  </a:schemeClr>
                </a:solidFill>
                <a:latin typeface="Calibri" panose="020F0502020204030204" pitchFamily="34" charset="0"/>
                <a:cs typeface="Calibri" panose="020F0502020204030204" pitchFamily="34" charset="0"/>
              </a:rPr>
              <a:t>Par analogie avec le thermostat et le radiateur, il est possible de dire que le CHH « mesure/détecte » le taux de progestérone et s’arrête de produire de la LH/FSH quand il y a trop de progestérone, ce qui explique ensuite la pilule comme leurre, sans parler de « rétrocontrôle »</a:t>
            </a:r>
            <a:endParaRPr sz="1600" b="0" i="0" u="none" strike="noStrike" cap="none" dirty="0">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dirty="0">
                <a:solidFill>
                  <a:srgbClr val="FF0000"/>
                </a:solidFill>
                <a:latin typeface="Calibri"/>
                <a:ea typeface="Calibri"/>
                <a:cs typeface="Calibri"/>
                <a:sym typeface="Calibri"/>
              </a:rPr>
              <a:t>Eventuel fil conducteur</a:t>
            </a:r>
            <a:endParaRPr dirty="0"/>
          </a:p>
        </p:txBody>
      </p:sp>
      <p:sp>
        <p:nvSpPr>
          <p:cNvPr id="142" name="Google Shape;142;p18"/>
          <p:cNvSpPr txBox="1"/>
          <p:nvPr/>
        </p:nvSpPr>
        <p:spPr>
          <a:xfrm>
            <a:off x="5290456" y="4544877"/>
            <a:ext cx="6538685" cy="1077218"/>
          </a:xfrm>
          <a:prstGeom prst="rect">
            <a:avLst/>
          </a:prstGeom>
          <a:solidFill>
            <a:srgbClr val="B3C6E7"/>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Activités possibles :</a:t>
            </a:r>
            <a:endParaRPr dirty="0"/>
          </a:p>
          <a:p>
            <a:pPr marL="0" marR="0" lvl="0" indent="0" algn="just" rtl="0">
              <a:spcBef>
                <a:spcPts val="0"/>
              </a:spcBef>
              <a:spcAft>
                <a:spcPts val="0"/>
              </a:spcAft>
              <a:buNone/>
            </a:pPr>
            <a:r>
              <a:rPr lang="fr-FR" sz="1600" b="1" dirty="0" smtClean="0">
                <a:solidFill>
                  <a:schemeClr val="dk1"/>
                </a:solidFill>
                <a:latin typeface="Calibri"/>
                <a:ea typeface="Calibri"/>
                <a:cs typeface="Calibri"/>
                <a:sym typeface="Calibri"/>
              </a:rPr>
              <a:t>Leurre </a:t>
            </a:r>
            <a:r>
              <a:rPr lang="fr-FR" sz="1600" b="1" dirty="0">
                <a:solidFill>
                  <a:schemeClr val="dk1"/>
                </a:solidFill>
                <a:latin typeface="Calibri"/>
                <a:ea typeface="Calibri"/>
                <a:cs typeface="Calibri"/>
                <a:sym typeface="Calibri"/>
              </a:rPr>
              <a:t>à modéliser avec </a:t>
            </a:r>
            <a:r>
              <a:rPr lang="fr-FR" sz="1600" b="1" dirty="0" err="1">
                <a:solidFill>
                  <a:schemeClr val="dk1"/>
                </a:solidFill>
                <a:latin typeface="Calibri"/>
                <a:ea typeface="Calibri"/>
                <a:cs typeface="Calibri"/>
                <a:sym typeface="Calibri"/>
              </a:rPr>
              <a:t>libmol</a:t>
            </a:r>
            <a:r>
              <a:rPr lang="fr-FR" sz="1600" b="1" dirty="0">
                <a:solidFill>
                  <a:schemeClr val="dk1"/>
                </a:solidFill>
                <a:latin typeface="Calibri"/>
                <a:ea typeface="Calibri"/>
                <a:cs typeface="Calibri"/>
                <a:sym typeface="Calibri"/>
              </a:rPr>
              <a:t>/</a:t>
            </a:r>
            <a:r>
              <a:rPr lang="fr-FR" sz="1600" b="1" dirty="0" err="1">
                <a:solidFill>
                  <a:schemeClr val="dk1"/>
                </a:solidFill>
                <a:latin typeface="Calibri"/>
                <a:ea typeface="Calibri"/>
                <a:cs typeface="Calibri"/>
                <a:sym typeface="Calibri"/>
              </a:rPr>
              <a:t>rastop</a:t>
            </a:r>
            <a:r>
              <a:rPr lang="fr-FR" sz="1600" b="1" dirty="0">
                <a:solidFill>
                  <a:schemeClr val="dk1"/>
                </a:solidFill>
                <a:latin typeface="Calibri"/>
                <a:ea typeface="Calibri"/>
                <a:cs typeface="Calibri"/>
                <a:sym typeface="Calibri"/>
              </a:rPr>
              <a:t> avec pilule masculine et féminine</a:t>
            </a:r>
            <a:endParaRPr dirty="0"/>
          </a:p>
          <a:p>
            <a:pPr marL="0" marR="0" lvl="0" indent="0" algn="just" rtl="0">
              <a:spcBef>
                <a:spcPts val="0"/>
              </a:spcBef>
              <a:spcAft>
                <a:spcPts val="0"/>
              </a:spcAft>
              <a:buNone/>
            </a:pPr>
            <a:r>
              <a:rPr lang="fr-FR" sz="1600" b="1" dirty="0">
                <a:solidFill>
                  <a:schemeClr val="dk1"/>
                </a:solidFill>
                <a:latin typeface="Calibri"/>
                <a:ea typeface="Calibri"/>
                <a:cs typeface="Calibri"/>
                <a:sym typeface="Calibri"/>
              </a:rPr>
              <a:t>Jeu de rôle « médecin -cas concret» concernant PMA pour couple infertile</a:t>
            </a:r>
            <a:endParaRPr dirty="0"/>
          </a:p>
        </p:txBody>
      </p:sp>
      <p:sp>
        <p:nvSpPr>
          <p:cNvPr id="143" name="Google Shape;143;p18"/>
          <p:cNvSpPr txBox="1"/>
          <p:nvPr/>
        </p:nvSpPr>
        <p:spPr>
          <a:xfrm>
            <a:off x="5290456" y="3803814"/>
            <a:ext cx="6538686" cy="504625"/>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200" b="1">
                <a:solidFill>
                  <a:schemeClr val="dk1"/>
                </a:solidFill>
                <a:latin typeface="Calibri"/>
                <a:ea typeface="Calibri"/>
                <a:cs typeface="Calibri"/>
                <a:sym typeface="Calibri"/>
              </a:rPr>
              <a:t>Mots clés : Hormones et neuro-hormones hypothalamo-hypophysaires (FSH, LH et GnRH) ; modes d’action biologique des molécules exogènes.</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9"/>
          <p:cNvPicPr preferRelativeResize="0"/>
          <p:nvPr/>
        </p:nvPicPr>
        <p:blipFill>
          <a:blip r:embed="rId3">
            <a:alphaModFix/>
          </a:blip>
          <a:stretch>
            <a:fillRect/>
          </a:stretch>
        </p:blipFill>
        <p:spPr>
          <a:xfrm>
            <a:off x="135550" y="842825"/>
            <a:ext cx="4591050" cy="4619625"/>
          </a:xfrm>
          <a:prstGeom prst="rect">
            <a:avLst/>
          </a:prstGeom>
          <a:noFill/>
          <a:ln>
            <a:noFill/>
          </a:ln>
        </p:spPr>
      </p:pic>
      <p:pic>
        <p:nvPicPr>
          <p:cNvPr id="150" name="Google Shape;150;p19"/>
          <p:cNvPicPr preferRelativeResize="0"/>
          <p:nvPr/>
        </p:nvPicPr>
        <p:blipFill>
          <a:blip r:embed="rId4">
            <a:alphaModFix/>
          </a:blip>
          <a:stretch>
            <a:fillRect/>
          </a:stretch>
        </p:blipFill>
        <p:spPr>
          <a:xfrm>
            <a:off x="7438650" y="842825"/>
            <a:ext cx="4581525" cy="4619625"/>
          </a:xfrm>
          <a:prstGeom prst="rect">
            <a:avLst/>
          </a:prstGeom>
          <a:noFill/>
          <a:ln>
            <a:noFill/>
          </a:ln>
        </p:spPr>
      </p:pic>
      <p:pic>
        <p:nvPicPr>
          <p:cNvPr id="151" name="Google Shape;151;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79000" y="1617450"/>
            <a:ext cx="2407250" cy="2467647"/>
          </a:xfrm>
          <a:prstGeom prst="rect">
            <a:avLst/>
          </a:prstGeom>
          <a:noFill/>
          <a:ln>
            <a:noFill/>
          </a:ln>
        </p:spPr>
      </p:pic>
      <p:pic>
        <p:nvPicPr>
          <p:cNvPr id="152" name="Google Shape;152;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2375" y="5619475"/>
            <a:ext cx="2946100" cy="1090750"/>
          </a:xfrm>
          <a:prstGeom prst="rect">
            <a:avLst/>
          </a:prstGeom>
          <a:noFill/>
          <a:ln>
            <a:noFill/>
          </a:ln>
        </p:spPr>
      </p:pic>
      <p:pic>
        <p:nvPicPr>
          <p:cNvPr id="153" name="Google Shape;153;p1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100775" y="5619475"/>
            <a:ext cx="2285381" cy="1090750"/>
          </a:xfrm>
          <a:prstGeom prst="rect">
            <a:avLst/>
          </a:prstGeom>
          <a:noFill/>
          <a:ln>
            <a:noFill/>
          </a:ln>
        </p:spPr>
      </p:pic>
      <p:sp>
        <p:nvSpPr>
          <p:cNvPr id="154" name="Google Shape;154;p19"/>
          <p:cNvSpPr txBox="1"/>
          <p:nvPr/>
        </p:nvSpPr>
        <p:spPr>
          <a:xfrm>
            <a:off x="4129550" y="5763225"/>
            <a:ext cx="34941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fr-FR">
                <a:solidFill>
                  <a:srgbClr val="404040"/>
                </a:solidFill>
              </a:rPr>
              <a:t>2AM9: Testostérone sur son récepteur</a:t>
            </a:r>
            <a:endParaRPr>
              <a:solidFill>
                <a:srgbClr val="404040"/>
              </a:solidFill>
            </a:endParaRPr>
          </a:p>
          <a:p>
            <a:pPr marL="0" lvl="0" indent="0" algn="l" rtl="0">
              <a:spcBef>
                <a:spcPts val="0"/>
              </a:spcBef>
              <a:spcAft>
                <a:spcPts val="0"/>
              </a:spcAft>
              <a:buNone/>
            </a:pPr>
            <a:r>
              <a:rPr lang="fr-FR">
                <a:solidFill>
                  <a:srgbClr val="404040"/>
                </a:solidFill>
              </a:rPr>
              <a:t>2OZ7: Cyprotérone sur son récepteur</a:t>
            </a:r>
            <a:endParaRPr/>
          </a:p>
        </p:txBody>
      </p:sp>
      <p:sp>
        <p:nvSpPr>
          <p:cNvPr id="155" name="Google Shape;155;p19"/>
          <p:cNvSpPr txBox="1"/>
          <p:nvPr/>
        </p:nvSpPr>
        <p:spPr>
          <a:xfrm>
            <a:off x="1603425" y="287400"/>
            <a:ext cx="10059300" cy="6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b="1" u="sng">
                <a:latin typeface="Calibri"/>
                <a:ea typeface="Calibri"/>
                <a:cs typeface="Calibri"/>
                <a:sym typeface="Calibri"/>
              </a:rPr>
              <a:t>Modélisation avec un leurre de la testostérone chez l’homme:cyprotérone</a:t>
            </a:r>
            <a:endParaRPr sz="2400" b="1" u="sng">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8275" y="822563"/>
            <a:ext cx="4672975" cy="4469800"/>
          </a:xfrm>
          <a:prstGeom prst="rect">
            <a:avLst/>
          </a:prstGeom>
          <a:noFill/>
          <a:ln>
            <a:noFill/>
          </a:ln>
        </p:spPr>
      </p:pic>
      <p:pic>
        <p:nvPicPr>
          <p:cNvPr id="162" name="Google Shape;162;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519550" y="822574"/>
            <a:ext cx="5297174" cy="4603650"/>
          </a:xfrm>
          <a:prstGeom prst="rect">
            <a:avLst/>
          </a:prstGeom>
          <a:noFill/>
          <a:ln>
            <a:noFill/>
          </a:ln>
        </p:spPr>
      </p:pic>
      <p:sp>
        <p:nvSpPr>
          <p:cNvPr id="163" name="Google Shape;163;p20"/>
          <p:cNvSpPr txBox="1"/>
          <p:nvPr/>
        </p:nvSpPr>
        <p:spPr>
          <a:xfrm>
            <a:off x="2269000" y="272275"/>
            <a:ext cx="7260600" cy="6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b="1" u="sng">
                <a:latin typeface="Calibri"/>
                <a:ea typeface="Calibri"/>
                <a:cs typeface="Calibri"/>
                <a:sym typeface="Calibri"/>
              </a:rPr>
              <a:t>Modélisation avec un leurre chez la femme: la RU 486</a:t>
            </a:r>
            <a:endParaRPr sz="2400" b="1" u="sng">
              <a:latin typeface="Calibri"/>
              <a:ea typeface="Calibri"/>
              <a:cs typeface="Calibri"/>
              <a:sym typeface="Calibri"/>
            </a:endParaRPr>
          </a:p>
        </p:txBody>
      </p:sp>
      <p:sp>
        <p:nvSpPr>
          <p:cNvPr id="164" name="Google Shape;164;p20"/>
          <p:cNvSpPr txBox="1"/>
          <p:nvPr/>
        </p:nvSpPr>
        <p:spPr>
          <a:xfrm>
            <a:off x="620175" y="5292350"/>
            <a:ext cx="5975100" cy="176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fr-FR">
                <a:solidFill>
                  <a:srgbClr val="A53010"/>
                </a:solidFill>
              </a:rPr>
              <a:t>Noms fichiers: </a:t>
            </a:r>
            <a:endParaRPr>
              <a:solidFill>
                <a:srgbClr val="A53010"/>
              </a:solidFill>
            </a:endParaRPr>
          </a:p>
          <a:p>
            <a:pPr marL="0" lvl="0" indent="0" algn="l" rtl="0">
              <a:lnSpc>
                <a:spcPct val="115000"/>
              </a:lnSpc>
              <a:spcBef>
                <a:spcPts val="1000"/>
              </a:spcBef>
              <a:spcAft>
                <a:spcPts val="0"/>
              </a:spcAft>
              <a:buNone/>
            </a:pPr>
            <a:r>
              <a:rPr lang="fr-FR" b="1">
                <a:solidFill>
                  <a:srgbClr val="404040"/>
                </a:solidFill>
              </a:rPr>
              <a:t>1A28: </a:t>
            </a:r>
            <a:r>
              <a:rPr lang="fr-FR">
                <a:solidFill>
                  <a:srgbClr val="404040"/>
                </a:solidFill>
              </a:rPr>
              <a:t>Progestérone et son récepteur (monomère)</a:t>
            </a:r>
            <a:endParaRPr>
              <a:solidFill>
                <a:srgbClr val="404040"/>
              </a:solidFill>
            </a:endParaRPr>
          </a:p>
          <a:p>
            <a:pPr marL="0" lvl="0" indent="0" algn="l" rtl="0">
              <a:lnSpc>
                <a:spcPct val="115000"/>
              </a:lnSpc>
              <a:spcBef>
                <a:spcPts val="1000"/>
              </a:spcBef>
              <a:spcAft>
                <a:spcPts val="0"/>
              </a:spcAft>
              <a:buNone/>
            </a:pPr>
            <a:r>
              <a:rPr lang="fr-FR" b="1">
                <a:solidFill>
                  <a:srgbClr val="404040"/>
                </a:solidFill>
              </a:rPr>
              <a:t>2W8Y</a:t>
            </a:r>
            <a:r>
              <a:rPr lang="fr-FR">
                <a:solidFill>
                  <a:srgbClr val="404040"/>
                </a:solidFill>
              </a:rPr>
              <a:t>: RU 486 sur récepteur à progestérone</a:t>
            </a:r>
            <a:endParaRPr>
              <a:solidFill>
                <a:srgbClr val="404040"/>
              </a:solidFill>
            </a:endParaRPr>
          </a:p>
          <a:p>
            <a:pPr marL="0" lvl="0" indent="0" algn="l" rtl="0">
              <a:lnSpc>
                <a:spcPct val="115000"/>
              </a:lnSpc>
              <a:spcBef>
                <a:spcPts val="1000"/>
              </a:spcBef>
              <a:spcAft>
                <a:spcPts val="0"/>
              </a:spcAft>
              <a:buNone/>
            </a:pPr>
            <a:r>
              <a:rPr lang="fr-FR" b="1">
                <a:solidFill>
                  <a:srgbClr val="404040"/>
                </a:solidFill>
              </a:rPr>
              <a:t>1SQN</a:t>
            </a:r>
            <a:r>
              <a:rPr lang="fr-FR">
                <a:solidFill>
                  <a:srgbClr val="404040"/>
                </a:solidFill>
              </a:rPr>
              <a:t>: Progestatif (contraceptif) sur récepteur à progestérone</a:t>
            </a:r>
            <a:endParaRPr>
              <a:solidFill>
                <a:srgbClr val="40404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p:nvPr/>
        </p:nvSpPr>
        <p:spPr>
          <a:xfrm>
            <a:off x="150995" y="188176"/>
            <a:ext cx="2324576" cy="646331"/>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Classe de 2</a:t>
            </a:r>
            <a:r>
              <a:rPr lang="fr-FR" sz="1200" b="1" baseline="30000">
                <a:solidFill>
                  <a:schemeClr val="lt1"/>
                </a:solidFill>
                <a:latin typeface="Calibri"/>
                <a:ea typeface="Calibri"/>
                <a:cs typeface="Calibri"/>
                <a:sym typeface="Calibri"/>
              </a:rPr>
              <a:t>nde</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THEMATIQUE :</a:t>
            </a: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fr-FR" sz="1200" b="1">
                <a:solidFill>
                  <a:schemeClr val="lt1"/>
                </a:solidFill>
                <a:latin typeface="Calibri"/>
                <a:ea typeface="Calibri"/>
                <a:cs typeface="Calibri"/>
                <a:sym typeface="Calibri"/>
              </a:rPr>
              <a:t>Corps humain et santé</a:t>
            </a:r>
            <a:endParaRPr/>
          </a:p>
        </p:txBody>
      </p:sp>
      <p:sp>
        <p:nvSpPr>
          <p:cNvPr id="170" name="Google Shape;170;p21"/>
          <p:cNvSpPr txBox="1"/>
          <p:nvPr/>
        </p:nvSpPr>
        <p:spPr>
          <a:xfrm>
            <a:off x="5290456" y="204302"/>
            <a:ext cx="6538687"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a:solidFill>
                  <a:schemeClr val="lt1"/>
                </a:solidFill>
                <a:latin typeface="Calibri"/>
                <a:ea typeface="Calibri"/>
                <a:cs typeface="Calibri"/>
                <a:sym typeface="Calibri"/>
              </a:rPr>
              <a:t>Sous-thème : Agents pathogènes et maladies vectorielles</a:t>
            </a:r>
            <a:endParaRPr sz="1800" b="1">
              <a:solidFill>
                <a:schemeClr val="lt1"/>
              </a:solidFill>
              <a:latin typeface="Calibri"/>
              <a:ea typeface="Calibri"/>
              <a:cs typeface="Calibri"/>
              <a:sym typeface="Calibri"/>
            </a:endParaRPr>
          </a:p>
        </p:txBody>
      </p:sp>
      <p:sp>
        <p:nvSpPr>
          <p:cNvPr id="171" name="Google Shape;171;p21"/>
          <p:cNvSpPr txBox="1"/>
          <p:nvPr/>
        </p:nvSpPr>
        <p:spPr>
          <a:xfrm>
            <a:off x="2530164" y="188176"/>
            <a:ext cx="2694190" cy="276999"/>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a:solidFill>
                  <a:schemeClr val="lt1"/>
                </a:solidFill>
                <a:latin typeface="Calibri"/>
                <a:ea typeface="Calibri"/>
                <a:cs typeface="Calibri"/>
                <a:sym typeface="Calibri"/>
              </a:rPr>
              <a:t>Thème : Microorganismes et santé -4S</a:t>
            </a:r>
            <a:endParaRPr sz="1200" b="1">
              <a:solidFill>
                <a:schemeClr val="lt1"/>
              </a:solidFill>
              <a:latin typeface="Calibri"/>
              <a:ea typeface="Calibri"/>
              <a:cs typeface="Calibri"/>
              <a:sym typeface="Calibri"/>
            </a:endParaRPr>
          </a:p>
        </p:txBody>
      </p:sp>
      <p:sp>
        <p:nvSpPr>
          <p:cNvPr id="172" name="Google Shape;172;p21"/>
          <p:cNvSpPr txBox="1"/>
          <p:nvPr/>
        </p:nvSpPr>
        <p:spPr>
          <a:xfrm>
            <a:off x="5303912" y="692696"/>
            <a:ext cx="6538686" cy="326243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400" b="1">
                <a:solidFill>
                  <a:schemeClr val="dk1"/>
                </a:solidFill>
                <a:latin typeface="Calibri"/>
                <a:ea typeface="Calibri"/>
                <a:cs typeface="Calibri"/>
                <a:sym typeface="Calibri"/>
              </a:rPr>
              <a:t>Objectifs</a:t>
            </a:r>
            <a:r>
              <a:rPr lang="fr-FR" sz="1400" b="1">
                <a:solidFill>
                  <a:srgbClr val="FF0000"/>
                </a:solidFill>
                <a:latin typeface="Calibri"/>
                <a:ea typeface="Calibri"/>
                <a:cs typeface="Calibri"/>
                <a:sym typeface="Calibri"/>
              </a:rPr>
              <a:t> </a:t>
            </a:r>
            <a:r>
              <a:rPr lang="fr-FR" sz="1400" b="1">
                <a:solidFill>
                  <a:schemeClr val="dk1"/>
                </a:solidFill>
                <a:latin typeface="Calibri"/>
                <a:ea typeface="Calibri"/>
                <a:cs typeface="Calibri"/>
                <a:sym typeface="Calibri"/>
              </a:rPr>
              <a:t>du programme / </a:t>
            </a:r>
            <a:r>
              <a:rPr lang="fr-FR" sz="1400">
                <a:solidFill>
                  <a:schemeClr val="dk1"/>
                </a:solidFill>
                <a:latin typeface="Calibri"/>
                <a:ea typeface="Calibri"/>
                <a:cs typeface="Calibri"/>
                <a:sym typeface="Calibri"/>
              </a:rPr>
              <a:t>Les élèves apprennent :</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certaines maladies causées par des agents pathogènes sont transmises directement entre êtres humains ou par le biais d’animaux tels que les insectes (maladies vectorielles)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les agents pathogènes (virus, certaines bactéries ou certains eucaryotes) vivent aux dépens d’un autre organisme, appelé hôte (devenu leur milieu biologique), tout en lui portant préjudice (les symptômes)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la propagation du pathogène se fait par changement d’hôte. Il exige soit un contact entre hôtes, soit par le milieu ambiant (air, eau), soit un vecteur biologique qui est alors l’agent transmetteur indispensable du pathogène</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 réservoir de pathogènes peut être humain ou animal </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la propagation peut être plus ou moins rapide et provoquer une épidémie (principalement avec des virus)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la connaissance de la propagation du pathogène (voire, s’il y en a un, du vecteur) permet d’envisager les luttes individuelles et collectives</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les comportements individuels et collectifs permettent de limiter la propagation</a:t>
            </a:r>
            <a:endParaRPr/>
          </a:p>
          <a:p>
            <a:pPr marL="0" marR="0" lvl="0" indent="0" algn="just" rtl="0">
              <a:spcBef>
                <a:spcPts val="0"/>
              </a:spcBef>
              <a:spcAft>
                <a:spcPts val="0"/>
              </a:spcAft>
              <a:buNone/>
            </a:pPr>
            <a:r>
              <a:rPr lang="fr-FR" sz="1200">
                <a:solidFill>
                  <a:schemeClr val="dk1"/>
                </a:solidFill>
                <a:latin typeface="Calibri"/>
                <a:ea typeface="Calibri"/>
                <a:cs typeface="Calibri"/>
                <a:sym typeface="Calibri"/>
              </a:rPr>
              <a:t>- que le changement climatique peut étendre la transmission de certains pathogènes en dehors de leurs zones historiques</a:t>
            </a:r>
            <a:endParaRPr sz="1200">
              <a:solidFill>
                <a:schemeClr val="dk1"/>
              </a:solidFill>
              <a:latin typeface="Calibri"/>
              <a:ea typeface="Calibri"/>
              <a:cs typeface="Calibri"/>
              <a:sym typeface="Calibri"/>
            </a:endParaRPr>
          </a:p>
        </p:txBody>
      </p:sp>
      <p:sp>
        <p:nvSpPr>
          <p:cNvPr id="173" name="Google Shape;173;p21"/>
          <p:cNvSpPr txBox="1"/>
          <p:nvPr/>
        </p:nvSpPr>
        <p:spPr>
          <a:xfrm>
            <a:off x="205588" y="1115076"/>
            <a:ext cx="5018766" cy="1815882"/>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u="sng">
                <a:solidFill>
                  <a:schemeClr val="hlink"/>
                </a:solidFill>
                <a:latin typeface="Calibri"/>
                <a:ea typeface="Calibri"/>
                <a:cs typeface="Calibri"/>
                <a:sym typeface="Calibri"/>
                <a:hlinkClick r:id="rId3"/>
              </a:rPr>
              <a:t>Vu au collège</a:t>
            </a:r>
            <a:endParaRPr sz="1400" b="1">
              <a:solidFill>
                <a:srgbClr val="0070C0"/>
              </a:solidFill>
              <a:latin typeface="Calibri"/>
              <a:ea typeface="Calibri"/>
              <a:cs typeface="Calibri"/>
              <a:sym typeface="Calibri"/>
            </a:endParaRPr>
          </a:p>
          <a:p>
            <a:pPr marL="0" marR="0" lvl="0" indent="0" algn="l" rtl="0">
              <a:spcBef>
                <a:spcPts val="0"/>
              </a:spcBef>
              <a:spcAft>
                <a:spcPts val="0"/>
              </a:spcAft>
              <a:buNone/>
            </a:pPr>
            <a:r>
              <a:rPr lang="fr-FR" sz="1400" b="1">
                <a:solidFill>
                  <a:srgbClr val="0070C0"/>
                </a:solidFill>
                <a:latin typeface="Calibri"/>
                <a:ea typeface="Calibri"/>
                <a:cs typeface="Calibri"/>
                <a:sym typeface="Calibri"/>
              </a:rPr>
              <a:t>Cycle 3 : Les fonctions de nutrition</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Mettre en relation les paramètres physico- chimiques lors de la conservation des aliments et la limitation de la prolifération de microorganismes pathogènes.</a:t>
            </a:r>
            <a:endParaRPr/>
          </a:p>
          <a:p>
            <a:pPr marL="0" marR="0" lvl="0" indent="0" algn="l" rtl="0">
              <a:spcBef>
                <a:spcPts val="0"/>
              </a:spcBef>
              <a:spcAft>
                <a:spcPts val="0"/>
              </a:spcAft>
              <a:buNone/>
            </a:pPr>
            <a:r>
              <a:rPr lang="fr-FR" sz="1400" b="1">
                <a:solidFill>
                  <a:srgbClr val="0070C0"/>
                </a:solidFill>
                <a:latin typeface="Calibri"/>
                <a:ea typeface="Calibri"/>
                <a:cs typeface="Calibri"/>
                <a:sym typeface="Calibri"/>
              </a:rPr>
              <a:t>Cycle 4 : Le corps humain et la santé</a:t>
            </a:r>
            <a:endParaRPr/>
          </a:p>
          <a:p>
            <a:pPr marL="0" marR="0" lvl="0" indent="0" algn="l" rtl="0">
              <a:spcBef>
                <a:spcPts val="0"/>
              </a:spcBef>
              <a:spcAft>
                <a:spcPts val="0"/>
              </a:spcAft>
              <a:buNone/>
            </a:pPr>
            <a:r>
              <a:rPr lang="fr-FR" sz="1400">
                <a:solidFill>
                  <a:srgbClr val="0070C0"/>
                </a:solidFill>
                <a:latin typeface="Calibri"/>
                <a:ea typeface="Calibri"/>
                <a:cs typeface="Calibri"/>
                <a:sym typeface="Calibri"/>
              </a:rPr>
              <a:t>- Argumenter l’intérêt des politiques de prévention et de lutte contre la contamination et/ou l’infection.</a:t>
            </a:r>
            <a:endParaRPr sz="1400">
              <a:solidFill>
                <a:srgbClr val="0070C0"/>
              </a:solidFill>
              <a:latin typeface="Calibri"/>
              <a:ea typeface="Calibri"/>
              <a:cs typeface="Calibri"/>
              <a:sym typeface="Calibri"/>
            </a:endParaRPr>
          </a:p>
        </p:txBody>
      </p:sp>
      <p:sp>
        <p:nvSpPr>
          <p:cNvPr id="174" name="Google Shape;174;p21"/>
          <p:cNvSpPr txBox="1"/>
          <p:nvPr/>
        </p:nvSpPr>
        <p:spPr>
          <a:xfrm>
            <a:off x="205587" y="3042250"/>
            <a:ext cx="5018767" cy="3046988"/>
          </a:xfrm>
          <a:prstGeom prst="rect">
            <a:avLst/>
          </a:prstGeom>
          <a:solidFill>
            <a:srgbClr val="E1EFD8"/>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600" b="1">
                <a:solidFill>
                  <a:schemeClr val="dk1"/>
                </a:solidFill>
                <a:latin typeface="Calibri"/>
                <a:ea typeface="Calibri"/>
                <a:cs typeface="Calibri"/>
                <a:sym typeface="Calibri"/>
              </a:rPr>
              <a:t>Discussions et approches</a:t>
            </a:r>
            <a:endParaRPr sz="1600" b="1">
              <a:solidFill>
                <a:schemeClr val="dk1"/>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Questions sur les limites, les interprétations, les choix :</a:t>
            </a:r>
            <a:endParaRPr sz="1600" b="0" i="0" u="none" strike="noStrike" cap="none">
              <a:solidFill>
                <a:srgbClr val="FF0000"/>
              </a:solidFill>
              <a:latin typeface="Calibri"/>
              <a:ea typeface="Calibri"/>
              <a:cs typeface="Calibri"/>
              <a:sym typeface="Calibri"/>
            </a:endParaRPr>
          </a:p>
          <a:p>
            <a:pPr marL="0" marR="0" lvl="1" indent="0" algn="just" rtl="0">
              <a:spcBef>
                <a:spcPts val="0"/>
              </a:spcBef>
              <a:spcAft>
                <a:spcPts val="0"/>
              </a:spcAft>
              <a:buNone/>
            </a:pPr>
            <a:r>
              <a:rPr lang="fr-FR" sz="1600">
                <a:solidFill>
                  <a:srgbClr val="FF0000"/>
                </a:solidFill>
                <a:latin typeface="Calibri"/>
                <a:ea typeface="Calibri"/>
                <a:cs typeface="Calibri"/>
                <a:sym typeface="Calibri"/>
              </a:rPr>
              <a:t>Pas d’</a:t>
            </a:r>
            <a:r>
              <a:rPr lang="fr-FR" sz="1600" b="0" i="0" u="none" strike="noStrike" cap="none">
                <a:solidFill>
                  <a:srgbClr val="FF0000"/>
                </a:solidFill>
                <a:latin typeface="Calibri"/>
                <a:ea typeface="Calibri"/>
                <a:cs typeface="Calibri"/>
                <a:sym typeface="Calibri"/>
              </a:rPr>
              <a:t>exhaustivité: limiter à  2 études de cas ( + 1 en DS)</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Intérêt de la couverture vaccinale</a:t>
            </a:r>
            <a:endParaRPr/>
          </a:p>
          <a:p>
            <a:pPr marL="285750" marR="0" lvl="1" indent="-184150" algn="just" rtl="0">
              <a:spcBef>
                <a:spcPts val="0"/>
              </a:spcBef>
              <a:spcAft>
                <a:spcPts val="0"/>
              </a:spcAft>
              <a:buClr>
                <a:schemeClr val="dk1"/>
              </a:buClr>
              <a:buSzPts val="1600"/>
              <a:buFont typeface="Noto Sans Symbols"/>
              <a:buNone/>
            </a:pPr>
            <a:endParaRPr sz="1600" b="0" i="0" u="none" strike="noStrike" cap="none">
              <a:solidFill>
                <a:srgbClr val="FF0000"/>
              </a:solidFill>
              <a:latin typeface="Calibri"/>
              <a:ea typeface="Calibri"/>
              <a:cs typeface="Calibri"/>
              <a:sym typeface="Calibri"/>
            </a:endParaRPr>
          </a:p>
          <a:p>
            <a:pPr marL="285750" marR="0" lvl="1" indent="-285750" algn="just" rtl="0">
              <a:spcBef>
                <a:spcPts val="0"/>
              </a:spcBef>
              <a:spcAft>
                <a:spcPts val="0"/>
              </a:spcAft>
              <a:buClr>
                <a:srgbClr val="FF0000"/>
              </a:buClr>
              <a:buSzPts val="1600"/>
              <a:buFont typeface="Noto Sans Symbols"/>
              <a:buChar char="⮚"/>
            </a:pPr>
            <a:r>
              <a:rPr lang="fr-FR" sz="1600" b="0" i="0" u="none" strike="noStrike" cap="none">
                <a:solidFill>
                  <a:srgbClr val="FF0000"/>
                </a:solidFill>
                <a:latin typeface="Calibri"/>
                <a:ea typeface="Calibri"/>
                <a:cs typeface="Calibri"/>
                <a:sym typeface="Calibri"/>
              </a:rPr>
              <a:t>Eventuel fil conducteur</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S1 magistral 1/2h- cartes différences de vitesse de propagation de maladies avec et sans vecteur</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S1-1h-TP- maladies sans vecteur</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S2-1h-TP- maladies avec vecteur</a:t>
            </a:r>
            <a:endParaRPr/>
          </a:p>
          <a:p>
            <a:pPr marL="0" marR="0" lvl="1" indent="0" algn="just" rtl="0">
              <a:spcBef>
                <a:spcPts val="0"/>
              </a:spcBef>
              <a:spcAft>
                <a:spcPts val="0"/>
              </a:spcAft>
              <a:buNone/>
            </a:pPr>
            <a:r>
              <a:rPr lang="fr-FR" sz="1600" b="0" i="0" u="none" strike="noStrike" cap="none">
                <a:solidFill>
                  <a:srgbClr val="FF0000"/>
                </a:solidFill>
                <a:latin typeface="Calibri"/>
                <a:ea typeface="Calibri"/>
                <a:cs typeface="Calibri"/>
                <a:sym typeface="Calibri"/>
              </a:rPr>
              <a:t>S2- magistral 1/2h-  prévention et lutte selon les modes de propagation</a:t>
            </a:r>
            <a:endParaRPr sz="1600" b="0" i="0" u="none" strike="noStrike" cap="none">
              <a:solidFill>
                <a:srgbClr val="FF0000"/>
              </a:solidFill>
              <a:latin typeface="Calibri"/>
              <a:ea typeface="Calibri"/>
              <a:cs typeface="Calibri"/>
              <a:sym typeface="Calibri"/>
            </a:endParaRPr>
          </a:p>
        </p:txBody>
      </p:sp>
      <p:sp>
        <p:nvSpPr>
          <p:cNvPr id="175" name="Google Shape;175;p21"/>
          <p:cNvSpPr txBox="1"/>
          <p:nvPr/>
        </p:nvSpPr>
        <p:spPr>
          <a:xfrm>
            <a:off x="5303912" y="4653136"/>
            <a:ext cx="6538685" cy="1872208"/>
          </a:xfrm>
          <a:prstGeom prst="rect">
            <a:avLst/>
          </a:prstGeom>
          <a:solidFill>
            <a:srgbClr val="B3C6E7"/>
          </a:solid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000" b="1" dirty="0">
                <a:solidFill>
                  <a:schemeClr val="dk1"/>
                </a:solidFill>
                <a:latin typeface="Calibri"/>
                <a:ea typeface="Calibri"/>
                <a:cs typeface="Calibri"/>
                <a:sym typeface="Calibri"/>
              </a:rPr>
              <a:t>Activités possibles :</a:t>
            </a:r>
            <a:endParaRPr sz="1000" dirty="0"/>
          </a:p>
          <a:p>
            <a:pPr marL="285750" indent="-285750" algn="just">
              <a:buFont typeface="Arial" panose="020B0604020202020204" pitchFamily="34" charset="0"/>
              <a:buChar char="•"/>
            </a:pPr>
            <a:r>
              <a:rPr lang="fr-FR" sz="1000" b="1" spc="-1" dirty="0" smtClean="0">
                <a:latin typeface="Calibri"/>
                <a:ea typeface="Calibri"/>
              </a:rPr>
              <a:t>Accroche : Prix Nobel médecine 2015 vaccin paludisme (Tu Youyou)</a:t>
            </a:r>
          </a:p>
          <a:p>
            <a:pPr marL="285750" indent="-285750" algn="just">
              <a:buFont typeface="Arial" panose="020B0604020202020204" pitchFamily="34" charset="0"/>
              <a:buChar char="•"/>
            </a:pPr>
            <a:r>
              <a:rPr lang="fr-FR" sz="1000" b="1" spc="-1" dirty="0" smtClean="0">
                <a:latin typeface="Calibri"/>
                <a:ea typeface="Calibri"/>
              </a:rPr>
              <a:t>Site : </a:t>
            </a:r>
            <a:r>
              <a:rPr lang="fr-FR" sz="1000" b="1" spc="-1" dirty="0" smtClean="0">
                <a:latin typeface="Calibri"/>
                <a:ea typeface="Calibri"/>
                <a:hlinkClick r:id="rId4"/>
              </a:rPr>
              <a:t>https://www.inserm.fr/</a:t>
            </a:r>
            <a:r>
              <a:rPr lang="fr-FR" sz="1000" b="1" spc="-1" dirty="0" smtClean="0">
                <a:latin typeface="Calibri"/>
                <a:ea typeface="Calibri"/>
              </a:rPr>
              <a:t> </a:t>
            </a:r>
          </a:p>
          <a:p>
            <a:pPr marL="285750" indent="-285750" algn="just">
              <a:buFont typeface="Arial" panose="020B0604020202020204" pitchFamily="34" charset="0"/>
              <a:buChar char="•"/>
            </a:pPr>
            <a:r>
              <a:rPr lang="fr-FR" sz="1000" b="1" spc="-1" dirty="0" smtClean="0">
                <a:latin typeface="Calibri"/>
              </a:rPr>
              <a:t>Observation frottis sanguin normal vs. photo sang atteint de Palu,</a:t>
            </a:r>
            <a:endParaRPr lang="fr-FR" sz="1000" spc="-1" dirty="0" smtClean="0"/>
          </a:p>
          <a:p>
            <a:pPr marL="285750" indent="-285750" algn="just">
              <a:buFont typeface="Arial" panose="020B0604020202020204" pitchFamily="34" charset="0"/>
              <a:buChar char="•"/>
            </a:pPr>
            <a:r>
              <a:rPr lang="fr-FR" sz="1000" b="1" spc="-1" dirty="0" smtClean="0">
                <a:latin typeface="Calibri"/>
                <a:ea typeface="Calibri"/>
              </a:rPr>
              <a:t>Observation de pièces buccales insectes piqueur et suceur</a:t>
            </a:r>
            <a:endParaRPr lang="fr-FR" sz="1000" spc="-1" dirty="0" smtClean="0"/>
          </a:p>
          <a:p>
            <a:pPr marL="285750" indent="-285750" algn="just">
              <a:buFont typeface="Arial" panose="020B0604020202020204" pitchFamily="34" charset="0"/>
              <a:buChar char="•"/>
            </a:pPr>
            <a:r>
              <a:rPr lang="fr-FR" sz="1000" b="1" spc="-1" dirty="0" smtClean="0">
                <a:latin typeface="Calibri"/>
                <a:ea typeface="Calibri"/>
              </a:rPr>
              <a:t>Modélisation de la transmission maladie ( tube à essai soude) et intégration d’études statistiques (mathématiser les SVT) avec et sans vecteur (faire des moustiques avec pipettes) </a:t>
            </a:r>
          </a:p>
          <a:p>
            <a:endParaRPr lang="fr-FR" sz="1000" dirty="0" smtClean="0"/>
          </a:p>
          <a:p>
            <a:r>
              <a:rPr lang="fr-FR" sz="1000" b="1" dirty="0" smtClean="0"/>
              <a:t>Construction d’un jeu de 7 familles </a:t>
            </a:r>
          </a:p>
          <a:p>
            <a:r>
              <a:rPr lang="fr-FR" sz="1000" b="1" dirty="0" smtClean="0"/>
              <a:t>Travailler sur la puce du lac ? – récupération de données auprès du SILA (Syndicat des eaux du lac d’Annecy) </a:t>
            </a:r>
            <a:endParaRPr lang="fr-FR" sz="1000" spc="-1" dirty="0" smtClean="0"/>
          </a:p>
          <a:p>
            <a:pPr marL="0" marR="0" lvl="0" indent="0" algn="just" rtl="0">
              <a:spcBef>
                <a:spcPts val="0"/>
              </a:spcBef>
              <a:spcAft>
                <a:spcPts val="0"/>
              </a:spcAft>
              <a:buNone/>
            </a:pPr>
            <a:endParaRPr sz="1600" b="1" dirty="0">
              <a:solidFill>
                <a:schemeClr val="dk1"/>
              </a:solidFill>
              <a:latin typeface="Calibri"/>
              <a:ea typeface="Calibri"/>
              <a:cs typeface="Calibri"/>
              <a:sym typeface="Calibri"/>
            </a:endParaRPr>
          </a:p>
        </p:txBody>
      </p:sp>
      <p:sp>
        <p:nvSpPr>
          <p:cNvPr id="176" name="Google Shape;176;p21"/>
          <p:cNvSpPr txBox="1"/>
          <p:nvPr/>
        </p:nvSpPr>
        <p:spPr>
          <a:xfrm>
            <a:off x="5303912" y="4005064"/>
            <a:ext cx="6538686" cy="552459"/>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fr-FR" sz="1400" b="1">
                <a:solidFill>
                  <a:schemeClr val="dk1"/>
                </a:solidFill>
                <a:latin typeface="Calibri"/>
                <a:ea typeface="Calibri"/>
                <a:cs typeface="Calibri"/>
                <a:sym typeface="Calibri"/>
              </a:rPr>
              <a:t>Mots clés : </a:t>
            </a:r>
            <a:r>
              <a:rPr lang="fr-FR" sz="1200" b="1">
                <a:solidFill>
                  <a:schemeClr val="dk1"/>
                </a:solidFill>
                <a:latin typeface="Calibri"/>
                <a:ea typeface="Calibri"/>
                <a:cs typeface="Calibri"/>
                <a:sym typeface="Calibri"/>
              </a:rPr>
              <a:t>Pathogène, vecteur, réservoir à pathogène, cycle évolutif, épidémie/endémie, modes de transmission, traitements, prophylaxie, vaccins, porteur sain</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5700</Words>
  <Application>Microsoft Office PowerPoint</Application>
  <PresentationFormat>Grand écran</PresentationFormat>
  <Paragraphs>551</Paragraphs>
  <Slides>36</Slides>
  <Notes>29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Noto Sans Symbols</vt:lpstr>
      <vt:lpstr>Trebuchet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PC-HELENE</dc:creator>
  <cp:lastModifiedBy>jean-marc SIMON</cp:lastModifiedBy>
  <cp:revision>16</cp:revision>
  <dcterms:modified xsi:type="dcterms:W3CDTF">2019-09-15T18:23:04Z</dcterms:modified>
</cp:coreProperties>
</file>