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6" r:id="rId3"/>
    <p:sldId id="306" r:id="rId4"/>
    <p:sldId id="305" r:id="rId5"/>
    <p:sldId id="301" r:id="rId6"/>
    <p:sldId id="300" r:id="rId7"/>
    <p:sldId id="311" r:id="rId8"/>
    <p:sldId id="308" r:id="rId9"/>
    <p:sldId id="259" r:id="rId10"/>
    <p:sldId id="314" r:id="rId11"/>
    <p:sldId id="298" r:id="rId12"/>
    <p:sldId id="312" r:id="rId13"/>
    <p:sldId id="263" r:id="rId14"/>
    <p:sldId id="265" r:id="rId15"/>
    <p:sldId id="316" r:id="rId16"/>
    <p:sldId id="268" r:id="rId1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99CCFF"/>
    <a:srgbClr val="9999FF"/>
    <a:srgbClr val="9966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1" autoAdjust="0"/>
    <p:restoredTop sz="84810" autoAdjust="0"/>
  </p:normalViewPr>
  <p:slideViewPr>
    <p:cSldViewPr snapToGrid="0">
      <p:cViewPr varScale="1">
        <p:scale>
          <a:sx n="95" d="100"/>
          <a:sy n="95" d="100"/>
        </p:scale>
        <p:origin x="5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AF6EC9-F2A5-40A1-A057-A86E89EBDA4E}" type="datetimeFigureOut">
              <a:rPr lang="fr-FR" smtClean="0"/>
              <a:t>15/09/2019</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C9A8788-E2F8-4CCC-996C-8C2BFC8F8321}" type="slidenum">
              <a:rPr lang="fr-FR" smtClean="0"/>
              <a:t>‹N°›</a:t>
            </a:fld>
            <a:endParaRPr lang="fr-FR"/>
          </a:p>
        </p:txBody>
      </p:sp>
    </p:spTree>
    <p:extLst>
      <p:ext uri="{BB962C8B-B14F-4D97-AF65-F5344CB8AC3E}">
        <p14:creationId xmlns:p14="http://schemas.microsoft.com/office/powerpoint/2010/main" val="3765500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B6CBACE-6E94-4AF0-9D38-9CEA1969A3AF}" type="datetimeFigureOut">
              <a:rPr lang="fr-FR" smtClean="0"/>
              <a:pPr/>
              <a:t>15/09/2019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2FAA07-E649-41AB-BCDA-37B2686179E9}" type="slidenum">
              <a:rPr lang="fr-FR" smtClean="0"/>
              <a:pPr/>
              <a:t>‹N°›</a:t>
            </a:fld>
            <a:endParaRPr lang="fr-FR"/>
          </a:p>
        </p:txBody>
      </p:sp>
    </p:spTree>
    <p:extLst>
      <p:ext uri="{BB962C8B-B14F-4D97-AF65-F5344CB8AC3E}">
        <p14:creationId xmlns:p14="http://schemas.microsoft.com/office/powerpoint/2010/main" val="391159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diaporama s’appuie sur un grand</a:t>
            </a:r>
            <a:r>
              <a:rPr lang="fr-FR" baseline="0" dirty="0" smtClean="0"/>
              <a:t> nombre de travaux didactiques et sur des données fournies par les IA-IPR de Lettres</a:t>
            </a:r>
            <a:endParaRPr lang="fr-FR" dirty="0"/>
          </a:p>
        </p:txBody>
      </p:sp>
      <p:sp>
        <p:nvSpPr>
          <p:cNvPr id="4" name="Espace réservé du numéro de diapositive 3"/>
          <p:cNvSpPr>
            <a:spLocks noGrp="1"/>
          </p:cNvSpPr>
          <p:nvPr>
            <p:ph type="sldNum" sz="quarter" idx="10"/>
          </p:nvPr>
        </p:nvSpPr>
        <p:spPr/>
        <p:txBody>
          <a:bodyPr/>
          <a:lstStyle/>
          <a:p>
            <a:fld id="{EB998D7A-1992-47F5-8E62-4453E1D7B32F}" type="slidenum">
              <a:rPr lang="fr-FR" smtClean="0"/>
              <a:pPr/>
              <a:t>1</a:t>
            </a:fld>
            <a:endParaRPr lang="fr-FR" dirty="0"/>
          </a:p>
        </p:txBody>
      </p:sp>
    </p:spTree>
    <p:extLst>
      <p:ext uri="{BB962C8B-B14F-4D97-AF65-F5344CB8AC3E}">
        <p14:creationId xmlns:p14="http://schemas.microsoft.com/office/powerpoint/2010/main" val="112946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2FAA07-E649-41AB-BCDA-37B2686179E9}" type="slidenum">
              <a:rPr lang="fr-FR" smtClean="0"/>
              <a:pPr/>
              <a:t>14</a:t>
            </a:fld>
            <a:endParaRPr lang="fr-FR"/>
          </a:p>
        </p:txBody>
      </p:sp>
    </p:spTree>
    <p:extLst>
      <p:ext uri="{BB962C8B-B14F-4D97-AF65-F5344CB8AC3E}">
        <p14:creationId xmlns:p14="http://schemas.microsoft.com/office/powerpoint/2010/main" val="279584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spécialités se "musclent",</a:t>
            </a:r>
            <a:r>
              <a:rPr lang="fr-FR" baseline="0" dirty="0" smtClean="0"/>
              <a:t> notamment en maths et PC. Avec 6heures en terminale, il faudra que les élèves prennent conscience qu'il faut qu'ils aient un minimum de goût pour la discipline et surtout suffisamment de performance pour assurer la réussite au baccalauréat (16 coefficients et plus du tout de possibilités de "gratter" des points avec les options, sauf LCA.</a:t>
            </a:r>
          </a:p>
          <a:p>
            <a:endParaRPr lang="fr-FR" baseline="0" dirty="0" smtClean="0"/>
          </a:p>
          <a:p>
            <a:r>
              <a:rPr lang="fr-FR" baseline="0" dirty="0" smtClean="0"/>
              <a:t>L'enseignement scientifique fera l'objet d'une formation spécifique, interdisciplinaire. Nous en dirons quelques mots…</a:t>
            </a:r>
          </a:p>
          <a:p>
            <a:endParaRPr lang="fr-FR" baseline="0" dirty="0" smtClean="0"/>
          </a:p>
          <a:p>
            <a:r>
              <a:rPr lang="fr-FR" baseline="0" dirty="0" smtClean="0"/>
              <a:t>Idem avec SNT, enseignement très nouveau qui n'a aucun historique. Il ne faudrait pas que cela devienne un enseignement type "techno" et très technique.</a:t>
            </a:r>
          </a:p>
          <a:p>
            <a:endParaRPr lang="fr-FR" baseline="0" dirty="0" smtClean="0"/>
          </a:p>
          <a:p>
            <a:r>
              <a:rPr lang="fr-FR" baseline="0" dirty="0" smtClean="0"/>
              <a:t>Développer l'oral devient un enjeu majeur et transversal</a:t>
            </a:r>
            <a:endParaRPr lang="fr-FR" dirty="0"/>
          </a:p>
        </p:txBody>
      </p:sp>
      <p:sp>
        <p:nvSpPr>
          <p:cNvPr id="4" name="Espace réservé du numéro de diapositive 3"/>
          <p:cNvSpPr>
            <a:spLocks noGrp="1"/>
          </p:cNvSpPr>
          <p:nvPr>
            <p:ph type="sldNum" sz="quarter" idx="10"/>
          </p:nvPr>
        </p:nvSpPr>
        <p:spPr/>
        <p:txBody>
          <a:bodyPr/>
          <a:lstStyle/>
          <a:p>
            <a:fld id="{082FAA07-E649-41AB-BCDA-37B2686179E9}" type="slidenum">
              <a:rPr lang="fr-FR" smtClean="0"/>
              <a:pPr/>
              <a:t>2</a:t>
            </a:fld>
            <a:endParaRPr lang="fr-FR" dirty="0"/>
          </a:p>
        </p:txBody>
      </p:sp>
    </p:spTree>
    <p:extLst>
      <p:ext uri="{BB962C8B-B14F-4D97-AF65-F5344CB8AC3E}">
        <p14:creationId xmlns:p14="http://schemas.microsoft.com/office/powerpoint/2010/main" val="427661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2FAA07-E649-41AB-BCDA-37B2686179E9}" type="slidenum">
              <a:rPr lang="fr-FR" smtClean="0"/>
              <a:pPr/>
              <a:t>3</a:t>
            </a:fld>
            <a:endParaRPr lang="fr-FR"/>
          </a:p>
        </p:txBody>
      </p:sp>
    </p:spTree>
    <p:extLst>
      <p:ext uri="{BB962C8B-B14F-4D97-AF65-F5344CB8AC3E}">
        <p14:creationId xmlns:p14="http://schemas.microsoft.com/office/powerpoint/2010/main" val="94210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a:t>
            </a:r>
            <a:r>
              <a:rPr lang="fr-FR" baseline="0" dirty="0" smtClean="0"/>
              <a:t> établissements ayant proposé </a:t>
            </a:r>
            <a:r>
              <a:rPr lang="fr-FR" b="1" baseline="0" dirty="0" smtClean="0"/>
              <a:t>Mathématiques en spécialité de première </a:t>
            </a:r>
            <a:r>
              <a:rPr lang="fr-FR" baseline="0" dirty="0" smtClean="0"/>
              <a:t>(99,9%) </a:t>
            </a:r>
            <a:r>
              <a:rPr lang="fr-FR" b="1" baseline="0" dirty="0" smtClean="0"/>
              <a:t>DOIVENT</a:t>
            </a:r>
            <a:r>
              <a:rPr lang="fr-FR" baseline="0" dirty="0" smtClean="0"/>
              <a:t> proposer </a:t>
            </a:r>
            <a:r>
              <a:rPr lang="fr-FR" b="1" baseline="0" dirty="0" smtClean="0"/>
              <a:t>mathématiques complémentaires en option de terminale</a:t>
            </a:r>
            <a:r>
              <a:rPr lang="fr-FR" baseline="0" dirty="0" smtClean="0"/>
              <a:t>. Question : comment la "financer" en heures ? Réponse : en prenant sur les horaires d'effectifs allégés ! CQFD…</a:t>
            </a:r>
            <a:endParaRPr lang="fr-FR" dirty="0"/>
          </a:p>
        </p:txBody>
      </p:sp>
      <p:sp>
        <p:nvSpPr>
          <p:cNvPr id="4" name="Espace réservé du numéro de diapositive 3"/>
          <p:cNvSpPr>
            <a:spLocks noGrp="1"/>
          </p:cNvSpPr>
          <p:nvPr>
            <p:ph type="sldNum" sz="quarter" idx="10"/>
          </p:nvPr>
        </p:nvSpPr>
        <p:spPr/>
        <p:txBody>
          <a:bodyPr/>
          <a:lstStyle/>
          <a:p>
            <a:fld id="{082FAA07-E649-41AB-BCDA-37B2686179E9}" type="slidenum">
              <a:rPr lang="fr-FR" smtClean="0"/>
              <a:pPr/>
              <a:t>5</a:t>
            </a:fld>
            <a:endParaRPr lang="fr-FR" dirty="0"/>
          </a:p>
        </p:txBody>
      </p:sp>
    </p:spTree>
    <p:extLst>
      <p:ext uri="{BB962C8B-B14F-4D97-AF65-F5344CB8AC3E}">
        <p14:creationId xmlns:p14="http://schemas.microsoft.com/office/powerpoint/2010/main" val="362345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Mathématiques</a:t>
            </a:r>
            <a:r>
              <a:rPr lang="fr-FR" baseline="0" dirty="0" smtClean="0"/>
              <a:t> dans le tronc commun avec les ECS … mais peu d'implication des professeurs de mathématiques en tant que tels. Ce seront sans doute les professeurs de PC qui assureront, le plus souvent, cet enseignement de mathématiques. </a:t>
            </a:r>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smtClean="0">
                <a:solidFill>
                  <a:srgbClr val="FF0000"/>
                </a:solidFill>
              </a:rPr>
              <a:t>A évaluer avec les professeurs présents.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r>
              <a:rPr lang="fr-FR" b="1" dirty="0" smtClean="0"/>
              <a:t>Maths complémentaires</a:t>
            </a:r>
            <a:r>
              <a:rPr lang="fr-FR" dirty="0" smtClean="0"/>
              <a:t>" pourraient</a:t>
            </a:r>
            <a:r>
              <a:rPr lang="fr-FR" baseline="0" dirty="0" smtClean="0"/>
              <a:t> "</a:t>
            </a:r>
            <a:r>
              <a:rPr lang="fr-FR" b="1" baseline="0" dirty="0" smtClean="0"/>
              <a:t>remplacer</a:t>
            </a:r>
            <a:r>
              <a:rPr lang="fr-FR" baseline="0" dirty="0" smtClean="0"/>
              <a:t>" la spécialité mathématiques pour ceux qui l'abandonnent mais ont toujours besoin de </a:t>
            </a:r>
            <a:r>
              <a:rPr lang="fr-FR" baseline="0" dirty="0" err="1" smtClean="0"/>
              <a:t>mathérmatique</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r>
              <a:rPr lang="fr-FR" b="1" dirty="0" smtClean="0"/>
              <a:t>Maths expertes</a:t>
            </a:r>
            <a:r>
              <a:rPr lang="fr-FR" dirty="0" smtClean="0"/>
              <a:t>" est</a:t>
            </a:r>
            <a:r>
              <a:rPr lang="fr-FR" baseline="0" dirty="0" smtClean="0"/>
              <a:t> prévue pour </a:t>
            </a:r>
            <a:r>
              <a:rPr lang="fr-FR" b="1" baseline="0" dirty="0" smtClean="0"/>
              <a:t>compléter et renforcer </a:t>
            </a:r>
            <a:r>
              <a:rPr lang="fr-FR" baseline="0" dirty="0" smtClean="0"/>
              <a:t>la spécialité mathématiques.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82FAA07-E649-41AB-BCDA-37B2686179E9}" type="slidenum">
              <a:rPr lang="fr-FR" smtClean="0"/>
              <a:pPr/>
              <a:t>6</a:t>
            </a:fld>
            <a:endParaRPr lang="fr-FR"/>
          </a:p>
        </p:txBody>
      </p:sp>
    </p:spTree>
    <p:extLst>
      <p:ext uri="{BB962C8B-B14F-4D97-AF65-F5344CB8AC3E}">
        <p14:creationId xmlns:p14="http://schemas.microsoft.com/office/powerpoint/2010/main" val="271183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2FAA07-E649-41AB-BCDA-37B2686179E9}" type="slidenum">
              <a:rPr lang="fr-FR" smtClean="0"/>
              <a:pPr/>
              <a:t>8</a:t>
            </a:fld>
            <a:endParaRPr lang="fr-FR"/>
          </a:p>
        </p:txBody>
      </p:sp>
    </p:spTree>
    <p:extLst>
      <p:ext uri="{BB962C8B-B14F-4D97-AF65-F5344CB8AC3E}">
        <p14:creationId xmlns:p14="http://schemas.microsoft.com/office/powerpoint/2010/main" val="157415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82FAA07-E649-41AB-BCDA-37B2686179E9}"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2FAA07-E649-41AB-BCDA-37B2686179E9}" type="slidenum">
              <a:rPr lang="fr-FR" smtClean="0"/>
              <a:pPr/>
              <a:t>10</a:t>
            </a:fld>
            <a:endParaRPr lang="fr-FR"/>
          </a:p>
        </p:txBody>
      </p:sp>
    </p:spTree>
    <p:extLst>
      <p:ext uri="{BB962C8B-B14F-4D97-AF65-F5344CB8AC3E}">
        <p14:creationId xmlns:p14="http://schemas.microsoft.com/office/powerpoint/2010/main" val="1662585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2FAA07-E649-41AB-BCDA-37B2686179E9}" type="slidenum">
              <a:rPr lang="fr-FR" smtClean="0"/>
              <a:pPr/>
              <a:t>13</a:t>
            </a:fld>
            <a:endParaRPr lang="fr-FR"/>
          </a:p>
        </p:txBody>
      </p:sp>
    </p:spTree>
    <p:extLst>
      <p:ext uri="{BB962C8B-B14F-4D97-AF65-F5344CB8AC3E}">
        <p14:creationId xmlns:p14="http://schemas.microsoft.com/office/powerpoint/2010/main" val="260532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77CDAC0-F233-40C3-A3A1-F9CE001A9D7C}" type="datetimeFigureOut">
              <a:rPr lang="fr-FR" smtClean="0"/>
              <a:pPr/>
              <a:t>15/09/2019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C51ECC-8806-4DE4-8A6F-6127FB0872BD}" type="slidenum">
              <a:rPr lang="fr-FR" smtClean="0"/>
              <a:pPr/>
              <a:t>‹N°›</a:t>
            </a:fld>
            <a:endParaRPr lang="fr-FR"/>
          </a:p>
        </p:txBody>
      </p:sp>
    </p:spTree>
    <p:extLst>
      <p:ext uri="{BB962C8B-B14F-4D97-AF65-F5344CB8AC3E}">
        <p14:creationId xmlns:p14="http://schemas.microsoft.com/office/powerpoint/2010/main" val="105288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7CDAC0-F233-40C3-A3A1-F9CE001A9D7C}" type="datetimeFigureOut">
              <a:rPr lang="fr-FR" smtClean="0"/>
              <a:pPr/>
              <a:t>15/09/2019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C51ECC-8806-4DE4-8A6F-6127FB0872BD}" type="slidenum">
              <a:rPr lang="fr-FR" smtClean="0"/>
              <a:pPr/>
              <a:t>‹N°›</a:t>
            </a:fld>
            <a:endParaRPr lang="fr-FR"/>
          </a:p>
        </p:txBody>
      </p:sp>
    </p:spTree>
    <p:extLst>
      <p:ext uri="{BB962C8B-B14F-4D97-AF65-F5344CB8AC3E}">
        <p14:creationId xmlns:p14="http://schemas.microsoft.com/office/powerpoint/2010/main" val="252813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7CDAC0-F233-40C3-A3A1-F9CE001A9D7C}" type="datetimeFigureOut">
              <a:rPr lang="fr-FR" smtClean="0"/>
              <a:pPr/>
              <a:t>15/09/2019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C51ECC-8806-4DE4-8A6F-6127FB0872BD}" type="slidenum">
              <a:rPr lang="fr-FR" smtClean="0"/>
              <a:pPr/>
              <a:t>‹N°›</a:t>
            </a:fld>
            <a:endParaRPr lang="fr-FR"/>
          </a:p>
        </p:txBody>
      </p:sp>
    </p:spTree>
    <p:extLst>
      <p:ext uri="{BB962C8B-B14F-4D97-AF65-F5344CB8AC3E}">
        <p14:creationId xmlns:p14="http://schemas.microsoft.com/office/powerpoint/2010/main" val="194585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7CDAC0-F233-40C3-A3A1-F9CE001A9D7C}" type="datetimeFigureOut">
              <a:rPr lang="fr-FR" smtClean="0"/>
              <a:pPr/>
              <a:t>15/09/2019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C51ECC-8806-4DE4-8A6F-6127FB0872BD}" type="slidenum">
              <a:rPr lang="fr-FR" smtClean="0"/>
              <a:pPr/>
              <a:t>‹N°›</a:t>
            </a:fld>
            <a:endParaRPr lang="fr-FR"/>
          </a:p>
        </p:txBody>
      </p:sp>
    </p:spTree>
    <p:extLst>
      <p:ext uri="{BB962C8B-B14F-4D97-AF65-F5344CB8AC3E}">
        <p14:creationId xmlns:p14="http://schemas.microsoft.com/office/powerpoint/2010/main" val="70448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77CDAC0-F233-40C3-A3A1-F9CE001A9D7C}" type="datetimeFigureOut">
              <a:rPr lang="fr-FR" smtClean="0"/>
              <a:pPr/>
              <a:t>15/09/2019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C51ECC-8806-4DE4-8A6F-6127FB0872BD}" type="slidenum">
              <a:rPr lang="fr-FR" smtClean="0"/>
              <a:pPr/>
              <a:t>‹N°›</a:t>
            </a:fld>
            <a:endParaRPr lang="fr-FR"/>
          </a:p>
        </p:txBody>
      </p:sp>
    </p:spTree>
    <p:extLst>
      <p:ext uri="{BB962C8B-B14F-4D97-AF65-F5344CB8AC3E}">
        <p14:creationId xmlns:p14="http://schemas.microsoft.com/office/powerpoint/2010/main" val="319380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77CDAC0-F233-40C3-A3A1-F9CE001A9D7C}" type="datetimeFigureOut">
              <a:rPr lang="fr-FR" smtClean="0"/>
              <a:pPr/>
              <a:t>15/09/2019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C51ECC-8806-4DE4-8A6F-6127FB0872BD}" type="slidenum">
              <a:rPr lang="fr-FR" smtClean="0"/>
              <a:pPr/>
              <a:t>‹N°›</a:t>
            </a:fld>
            <a:endParaRPr lang="fr-FR"/>
          </a:p>
        </p:txBody>
      </p:sp>
    </p:spTree>
    <p:extLst>
      <p:ext uri="{BB962C8B-B14F-4D97-AF65-F5344CB8AC3E}">
        <p14:creationId xmlns:p14="http://schemas.microsoft.com/office/powerpoint/2010/main" val="159895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77CDAC0-F233-40C3-A3A1-F9CE001A9D7C}" type="datetimeFigureOut">
              <a:rPr lang="fr-FR" smtClean="0"/>
              <a:pPr/>
              <a:t>15/09/2019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EC51ECC-8806-4DE4-8A6F-6127FB0872BD}" type="slidenum">
              <a:rPr lang="fr-FR" smtClean="0"/>
              <a:pPr/>
              <a:t>‹N°›</a:t>
            </a:fld>
            <a:endParaRPr lang="fr-FR"/>
          </a:p>
        </p:txBody>
      </p:sp>
    </p:spTree>
    <p:extLst>
      <p:ext uri="{BB962C8B-B14F-4D97-AF65-F5344CB8AC3E}">
        <p14:creationId xmlns:p14="http://schemas.microsoft.com/office/powerpoint/2010/main" val="50281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77CDAC0-F233-40C3-A3A1-F9CE001A9D7C}" type="datetimeFigureOut">
              <a:rPr lang="fr-FR" smtClean="0"/>
              <a:pPr/>
              <a:t>15/09/2019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C51ECC-8806-4DE4-8A6F-6127FB0872BD}" type="slidenum">
              <a:rPr lang="fr-FR" smtClean="0"/>
              <a:pPr/>
              <a:t>‹N°›</a:t>
            </a:fld>
            <a:endParaRPr lang="fr-FR"/>
          </a:p>
        </p:txBody>
      </p:sp>
    </p:spTree>
    <p:extLst>
      <p:ext uri="{BB962C8B-B14F-4D97-AF65-F5344CB8AC3E}">
        <p14:creationId xmlns:p14="http://schemas.microsoft.com/office/powerpoint/2010/main" val="286487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7CDAC0-F233-40C3-A3A1-F9CE001A9D7C}" type="datetimeFigureOut">
              <a:rPr lang="fr-FR" smtClean="0"/>
              <a:pPr/>
              <a:t>15/09/2019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EC51ECC-8806-4DE4-8A6F-6127FB0872BD}" type="slidenum">
              <a:rPr lang="fr-FR" smtClean="0"/>
              <a:pPr/>
              <a:t>‹N°›</a:t>
            </a:fld>
            <a:endParaRPr lang="fr-FR"/>
          </a:p>
        </p:txBody>
      </p:sp>
    </p:spTree>
    <p:extLst>
      <p:ext uri="{BB962C8B-B14F-4D97-AF65-F5344CB8AC3E}">
        <p14:creationId xmlns:p14="http://schemas.microsoft.com/office/powerpoint/2010/main" val="223057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77CDAC0-F233-40C3-A3A1-F9CE001A9D7C}" type="datetimeFigureOut">
              <a:rPr lang="fr-FR" smtClean="0"/>
              <a:pPr/>
              <a:t>15/09/2019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C51ECC-8806-4DE4-8A6F-6127FB0872BD}" type="slidenum">
              <a:rPr lang="fr-FR" smtClean="0"/>
              <a:pPr/>
              <a:t>‹N°›</a:t>
            </a:fld>
            <a:endParaRPr lang="fr-FR"/>
          </a:p>
        </p:txBody>
      </p:sp>
    </p:spTree>
    <p:extLst>
      <p:ext uri="{BB962C8B-B14F-4D97-AF65-F5344CB8AC3E}">
        <p14:creationId xmlns:p14="http://schemas.microsoft.com/office/powerpoint/2010/main" val="102089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77CDAC0-F233-40C3-A3A1-F9CE001A9D7C}" type="datetimeFigureOut">
              <a:rPr lang="fr-FR" smtClean="0"/>
              <a:pPr/>
              <a:t>15/09/2019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C51ECC-8806-4DE4-8A6F-6127FB0872BD}" type="slidenum">
              <a:rPr lang="fr-FR" smtClean="0"/>
              <a:pPr/>
              <a:t>‹N°›</a:t>
            </a:fld>
            <a:endParaRPr lang="fr-FR"/>
          </a:p>
        </p:txBody>
      </p:sp>
    </p:spTree>
    <p:extLst>
      <p:ext uri="{BB962C8B-B14F-4D97-AF65-F5344CB8AC3E}">
        <p14:creationId xmlns:p14="http://schemas.microsoft.com/office/powerpoint/2010/main" val="215127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CDAC0-F233-40C3-A3A1-F9CE001A9D7C}" type="datetimeFigureOut">
              <a:rPr lang="fr-FR" smtClean="0"/>
              <a:pPr/>
              <a:t>15/09/2019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51ECC-8806-4DE4-8A6F-6127FB0872BD}" type="slidenum">
              <a:rPr lang="fr-FR" smtClean="0"/>
              <a:pPr/>
              <a:t>‹N°›</a:t>
            </a:fld>
            <a:endParaRPr lang="fr-FR"/>
          </a:p>
        </p:txBody>
      </p:sp>
    </p:spTree>
    <p:extLst>
      <p:ext uri="{BB962C8B-B14F-4D97-AF65-F5344CB8AC3E}">
        <p14:creationId xmlns:p14="http://schemas.microsoft.com/office/powerpoint/2010/main" val="3441918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tmp"/><Relationship Id="rId4" Type="http://schemas.openxmlformats.org/officeDocument/2006/relationships/image" Target="../media/image10.tm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3.tmp"/><Relationship Id="rId4" Type="http://schemas.openxmlformats.org/officeDocument/2006/relationships/image" Target="../media/image12.tm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606" y="6033079"/>
            <a:ext cx="11842957" cy="669448"/>
          </a:xfrm>
          <a:solidFill>
            <a:schemeClr val="accent3">
              <a:lumMod val="20000"/>
              <a:lumOff val="80000"/>
            </a:schemeClr>
          </a:solidFill>
        </p:spPr>
        <p:txBody>
          <a:bodyPr>
            <a:noAutofit/>
          </a:bodyPr>
          <a:lstStyle/>
          <a:p>
            <a:pPr marL="342900" indent="-342900" algn="l">
              <a:buFont typeface="Wingdings" panose="05000000000000000000" pitchFamily="2" charset="2"/>
              <a:buChar char="è"/>
            </a:pPr>
            <a:r>
              <a:rPr lang="fr-FR" sz="2000" b="1" dirty="0" smtClean="0">
                <a:solidFill>
                  <a:srgbClr val="002060"/>
                </a:solidFill>
                <a:latin typeface="Euphemia" panose="020B0503040102020104" pitchFamily="34" charset="0"/>
              </a:rPr>
              <a:t>LA REFORME DU LYCEE</a:t>
            </a:r>
            <a:r>
              <a:rPr lang="fr-FR" sz="2000" b="1" dirty="0">
                <a:solidFill>
                  <a:srgbClr val="002060"/>
                </a:solidFill>
                <a:latin typeface="Euphemia" panose="020B0503040102020104" pitchFamily="34" charset="0"/>
              </a:rPr>
              <a:t/>
            </a:r>
            <a:br>
              <a:rPr lang="fr-FR" sz="2000" b="1" dirty="0">
                <a:solidFill>
                  <a:srgbClr val="002060"/>
                </a:solidFill>
                <a:latin typeface="Euphemia" panose="020B0503040102020104" pitchFamily="34" charset="0"/>
              </a:rPr>
            </a:br>
            <a:r>
              <a:rPr lang="fr-FR" sz="2000" b="1" dirty="0" smtClean="0">
                <a:solidFill>
                  <a:srgbClr val="002060"/>
                </a:solidFill>
                <a:latin typeface="Euphemia" panose="020B0503040102020104" pitchFamily="34" charset="0"/>
              </a:rPr>
              <a:t>			LES NOUVEAUX PROGRAMMES de SECONDE et de PREMIERE SPECIALITE</a:t>
            </a:r>
            <a:endParaRPr lang="fr-FR" sz="2000" b="1" dirty="0">
              <a:solidFill>
                <a:srgbClr val="002060"/>
              </a:solidFill>
              <a:latin typeface="Euphemia" panose="020B0503040102020104" pitchFamily="34" charset="0"/>
            </a:endParaRPr>
          </a:p>
        </p:txBody>
      </p:sp>
      <p:sp>
        <p:nvSpPr>
          <p:cNvPr id="3" name="Sous-titre 2"/>
          <p:cNvSpPr>
            <a:spLocks noGrp="1"/>
          </p:cNvSpPr>
          <p:nvPr>
            <p:ph type="subTitle" idx="1"/>
          </p:nvPr>
        </p:nvSpPr>
        <p:spPr>
          <a:xfrm>
            <a:off x="723900" y="2060848"/>
            <a:ext cx="10972800" cy="3120752"/>
          </a:xfrm>
        </p:spPr>
        <p:txBody>
          <a:bodyPr>
            <a:normAutofit fontScale="92500" lnSpcReduction="20000"/>
          </a:bodyPr>
          <a:lstStyle/>
          <a:p>
            <a:endParaRPr lang="fr-FR" sz="1000" dirty="0">
              <a:solidFill>
                <a:srgbClr val="0070C0"/>
              </a:solidFill>
              <a:latin typeface="Arial" panose="020B0604020202020204" pitchFamily="34" charset="0"/>
              <a:cs typeface="Arial" panose="020B0604020202020204" pitchFamily="34" charset="0"/>
            </a:endParaRPr>
          </a:p>
          <a:p>
            <a:r>
              <a:rPr lang="fr-FR" sz="6400" dirty="0" smtClean="0">
                <a:solidFill>
                  <a:srgbClr val="FF0000"/>
                </a:solidFill>
                <a:latin typeface="Arial" panose="020B0604020202020204" pitchFamily="34" charset="0"/>
                <a:cs typeface="Arial" panose="020B0604020202020204" pitchFamily="34" charset="0"/>
              </a:rPr>
              <a:t>Journées de l’inspection </a:t>
            </a:r>
            <a:r>
              <a:rPr lang="fr-FR" sz="6400" dirty="0" smtClean="0">
                <a:solidFill>
                  <a:srgbClr val="0070C0"/>
                </a:solidFill>
                <a:latin typeface="Arial" panose="020B0604020202020204" pitchFamily="34" charset="0"/>
                <a:cs typeface="Arial" panose="020B0604020202020204" pitchFamily="34" charset="0"/>
              </a:rPr>
              <a:t>pédagogique académique </a:t>
            </a:r>
          </a:p>
          <a:p>
            <a:r>
              <a:rPr lang="fr-FR" sz="6400" dirty="0" smtClean="0">
                <a:solidFill>
                  <a:srgbClr val="0070C0"/>
                </a:solidFill>
                <a:latin typeface="Arial" panose="020B0604020202020204" pitchFamily="34" charset="0"/>
                <a:cs typeface="Arial" panose="020B0604020202020204" pitchFamily="34" charset="0"/>
              </a:rPr>
              <a:t>et régionale</a:t>
            </a:r>
          </a:p>
          <a:p>
            <a:r>
              <a:rPr lang="fr-FR" sz="4200" b="1" dirty="0" smtClean="0">
                <a:solidFill>
                  <a:schemeClr val="accent1">
                    <a:lumMod val="40000"/>
                    <a:lumOff val="60000"/>
                  </a:schemeClr>
                </a:solidFill>
                <a:latin typeface="Euphemia" panose="020B0503040102020104" pitchFamily="34" charset="0"/>
                <a:cs typeface="Arial" panose="020B0604020202020204" pitchFamily="34" charset="0"/>
              </a:rPr>
              <a:t>LYCEE 2019</a:t>
            </a:r>
            <a:endParaRPr lang="fr-FR" sz="4200" b="1" dirty="0">
              <a:solidFill>
                <a:schemeClr val="accent1">
                  <a:lumMod val="40000"/>
                  <a:lumOff val="60000"/>
                </a:schemeClr>
              </a:solidFill>
              <a:latin typeface="Euphemia" panose="020B0503040102020104" pitchFamily="34" charset="0"/>
              <a:cs typeface="Arial" panose="020B0604020202020204" pitchFamily="34" charset="0"/>
            </a:endParaRPr>
          </a:p>
          <a:p>
            <a:endParaRPr lang="fr-FR" sz="4800" dirty="0">
              <a:solidFill>
                <a:srgbClr val="0070C0"/>
              </a:solidFill>
              <a:latin typeface="Arial" panose="020B0604020202020204" pitchFamily="34" charset="0"/>
              <a:cs typeface="Arial" panose="020B0604020202020204" pitchFamily="34" charset="0"/>
            </a:endParaRPr>
          </a:p>
        </p:txBody>
      </p:sp>
      <p:grpSp>
        <p:nvGrpSpPr>
          <p:cNvPr id="4" name="Groupe 3"/>
          <p:cNvGrpSpPr/>
          <p:nvPr/>
        </p:nvGrpSpPr>
        <p:grpSpPr>
          <a:xfrm>
            <a:off x="169606" y="108870"/>
            <a:ext cx="12022394" cy="1100498"/>
            <a:chOff x="116805" y="-29142"/>
            <a:chExt cx="6206022" cy="717927"/>
          </a:xfrm>
        </p:grpSpPr>
        <p:pic>
          <p:nvPicPr>
            <p:cNvPr id="5" name="Picture 2" descr="C:\Documents and Settings\aboisbouvier\Bureau\image_diaporama.gi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1388761" y="116759"/>
              <a:ext cx="4934066" cy="572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6805" y="-29142"/>
              <a:ext cx="1153399" cy="7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06529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154399" cy="6858000"/>
          </a:xfrm>
          <a:prstGeom prst="rect">
            <a:avLst/>
          </a:prstGeom>
        </p:spPr>
      </p:pic>
      <p:pic>
        <p:nvPicPr>
          <p:cNvPr id="3" name="Image 2"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012" y="0"/>
            <a:ext cx="2882133" cy="6858000"/>
          </a:xfrm>
          <a:prstGeom prst="rect">
            <a:avLst/>
          </a:prstGeom>
        </p:spPr>
      </p:pic>
      <p:pic>
        <p:nvPicPr>
          <p:cNvPr id="4" name="Image 3"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8986" y="0"/>
            <a:ext cx="2838262" cy="6858000"/>
          </a:xfrm>
          <a:prstGeom prst="rect">
            <a:avLst/>
          </a:prstGeom>
        </p:spPr>
      </p:pic>
      <p:sp>
        <p:nvSpPr>
          <p:cNvPr id="5" name="Rectangle 4"/>
          <p:cNvSpPr/>
          <p:nvPr/>
        </p:nvSpPr>
        <p:spPr>
          <a:xfrm>
            <a:off x="939799" y="3098800"/>
            <a:ext cx="2214599"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961506" y="6159500"/>
            <a:ext cx="2214599"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H="1">
            <a:off x="3581400" y="2590800"/>
            <a:ext cx="787400" cy="1727200"/>
          </a:xfrm>
          <a:prstGeom prst="straightConnector1">
            <a:avLst/>
          </a:prstGeom>
          <a:ln w="5715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0" name="Connecteur droit avec flèche 9"/>
          <p:cNvCxnSpPr/>
          <p:nvPr/>
        </p:nvCxnSpPr>
        <p:spPr>
          <a:xfrm flipH="1">
            <a:off x="3581400" y="2590800"/>
            <a:ext cx="787400" cy="3124200"/>
          </a:xfrm>
          <a:prstGeom prst="straightConnector1">
            <a:avLst/>
          </a:prstGeom>
          <a:ln w="57150">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4386299" y="2222500"/>
            <a:ext cx="1328702" cy="4826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368801" y="5041900"/>
            <a:ext cx="1790700" cy="558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632699" y="2768600"/>
            <a:ext cx="1257301" cy="4064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632699" y="4318000"/>
            <a:ext cx="1587501"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632698" y="5269930"/>
            <a:ext cx="1788704"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2929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69606" y="108870"/>
            <a:ext cx="12022394" cy="1100498"/>
            <a:chOff x="116805" y="-29142"/>
            <a:chExt cx="6206022" cy="717927"/>
          </a:xfrm>
        </p:grpSpPr>
        <p:pic>
          <p:nvPicPr>
            <p:cNvPr id="5" name="Picture 2" descr="C:\Documents and Settings\aboisbouvier\Bureau\image_diaporama.gif"/>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1388761" y="116759"/>
              <a:ext cx="4934066" cy="572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6805" y="-29142"/>
              <a:ext cx="1153399" cy="7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Image 7"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3" y="1317064"/>
            <a:ext cx="12060000" cy="1014287"/>
          </a:xfrm>
          <a:prstGeom prst="rect">
            <a:avLst/>
          </a:prstGeom>
        </p:spPr>
      </p:pic>
      <p:pic>
        <p:nvPicPr>
          <p:cNvPr id="12" name="Image 11"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77" y="2492274"/>
            <a:ext cx="12168000" cy="3371081"/>
          </a:xfrm>
          <a:prstGeom prst="rect">
            <a:avLst/>
          </a:prstGeom>
        </p:spPr>
      </p:pic>
      <p:sp>
        <p:nvSpPr>
          <p:cNvPr id="2" name="ZoneTexte 1"/>
          <p:cNvSpPr txBox="1"/>
          <p:nvPr/>
        </p:nvSpPr>
        <p:spPr>
          <a:xfrm>
            <a:off x="50103" y="6083300"/>
            <a:ext cx="12060000" cy="646331"/>
          </a:xfrm>
          <a:prstGeom prst="rect">
            <a:avLst/>
          </a:prstGeom>
          <a:noFill/>
        </p:spPr>
        <p:txBody>
          <a:bodyPr wrap="square" rtlCol="0">
            <a:spAutoFit/>
          </a:bodyPr>
          <a:lstStyle/>
          <a:p>
            <a:r>
              <a:rPr lang="fr-FR" sz="3600" dirty="0" smtClean="0">
                <a:solidFill>
                  <a:srgbClr val="FF0000"/>
                </a:solidFill>
              </a:rPr>
              <a:t>Voir </a:t>
            </a:r>
            <a:r>
              <a:rPr lang="fr-FR" sz="3600" dirty="0" err="1" smtClean="0">
                <a:solidFill>
                  <a:srgbClr val="FF0000"/>
                </a:solidFill>
              </a:rPr>
              <a:t>Jdi</a:t>
            </a:r>
            <a:r>
              <a:rPr lang="fr-FR" sz="3600" dirty="0" smtClean="0">
                <a:solidFill>
                  <a:srgbClr val="FF0000"/>
                </a:solidFill>
              </a:rPr>
              <a:t> ESC en juin… (3 professeurs par lycée)</a:t>
            </a:r>
            <a:endParaRPr lang="fr-FR" sz="3600" dirty="0">
              <a:solidFill>
                <a:srgbClr val="FF0000"/>
              </a:solidFill>
            </a:endParaRPr>
          </a:p>
        </p:txBody>
      </p:sp>
      <p:sp>
        <p:nvSpPr>
          <p:cNvPr id="9" name="Rectangle 8"/>
          <p:cNvSpPr/>
          <p:nvPr/>
        </p:nvSpPr>
        <p:spPr>
          <a:xfrm>
            <a:off x="622299" y="2794570"/>
            <a:ext cx="11487804" cy="6344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7230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69606" y="108870"/>
            <a:ext cx="12022394" cy="1100498"/>
            <a:chOff x="116805" y="-29142"/>
            <a:chExt cx="6206022" cy="717927"/>
          </a:xfrm>
        </p:grpSpPr>
        <p:pic>
          <p:nvPicPr>
            <p:cNvPr id="5" name="Picture 2" descr="C:\Documents and Settings\aboisbouvier\Bureau\image_diaporama.gif"/>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1388761" y="116759"/>
              <a:ext cx="4934066" cy="572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6805" y="-29142"/>
              <a:ext cx="1153399" cy="7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Image 7"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46" y="1229382"/>
            <a:ext cx="12096000" cy="1017315"/>
          </a:xfrm>
          <a:prstGeom prst="rect">
            <a:avLst/>
          </a:prstGeom>
        </p:spPr>
      </p:pic>
      <p:pic>
        <p:nvPicPr>
          <p:cNvPr id="2" name="Image 1"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371850"/>
            <a:ext cx="12132000" cy="4485608"/>
          </a:xfrm>
          <a:prstGeom prst="rect">
            <a:avLst/>
          </a:prstGeom>
        </p:spPr>
      </p:pic>
      <p:sp>
        <p:nvSpPr>
          <p:cNvPr id="7" name="Rectangle 6"/>
          <p:cNvSpPr/>
          <p:nvPr/>
        </p:nvSpPr>
        <p:spPr>
          <a:xfrm>
            <a:off x="-1" y="5067300"/>
            <a:ext cx="8267701" cy="292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4346" y="5651229"/>
            <a:ext cx="9442554" cy="305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946899" y="3582324"/>
            <a:ext cx="2540001" cy="271695"/>
          </a:xfrm>
          <a:prstGeom prst="rect">
            <a:avLst/>
          </a:prstGeom>
          <a:no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965199" y="3879418"/>
            <a:ext cx="1244601" cy="263877"/>
          </a:xfrm>
          <a:prstGeom prst="rect">
            <a:avLst/>
          </a:prstGeom>
          <a:no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302387" y="3871600"/>
            <a:ext cx="2739513" cy="271695"/>
          </a:xfrm>
          <a:prstGeom prst="rect">
            <a:avLst/>
          </a:prstGeom>
          <a:no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806700" y="4176427"/>
            <a:ext cx="1828800" cy="2586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17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équence de présence dans les attendus des 46 mentions de Licence"/>
          <p:cNvSpPr txBox="1"/>
          <p:nvPr/>
        </p:nvSpPr>
        <p:spPr>
          <a:xfrm>
            <a:off x="17148" y="53678"/>
            <a:ext cx="12136336"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defTabSz="825500" hangingPunct="0"/>
            <a:r>
              <a:rPr lang="fr-FR" sz="2800" b="1" kern="0" dirty="0" smtClean="0">
                <a:solidFill>
                  <a:srgbClr val="000000"/>
                </a:solidFill>
                <a:latin typeface="Helvetica Neue"/>
                <a:sym typeface="Helvetica Neue"/>
              </a:rPr>
              <a:t>Fréquence de présence dans les attendus des 46 mentions de Licence</a:t>
            </a:r>
            <a:endParaRPr lang="fr-FR" sz="2800" b="1" kern="0" dirty="0">
              <a:solidFill>
                <a:srgbClr val="000000"/>
              </a:solidFill>
              <a:latin typeface="Helvetica Neue"/>
              <a:sym typeface="Helvetica Neue"/>
            </a:endParaRPr>
          </a:p>
        </p:txBody>
      </p:sp>
      <p:sp>
        <p:nvSpPr>
          <p:cNvPr id="14" name="Les Attendus du SUP"/>
          <p:cNvSpPr txBox="1"/>
          <p:nvPr/>
        </p:nvSpPr>
        <p:spPr>
          <a:xfrm>
            <a:off x="384006" y="6199591"/>
            <a:ext cx="3486917" cy="595035"/>
          </a:xfrm>
          <a:prstGeom prst="rect">
            <a:avLst/>
          </a:prstGeom>
          <a:solidFill>
            <a:schemeClr val="accent1">
              <a:lumOff val="-1357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200" b="0">
                <a:solidFill>
                  <a:srgbClr val="FFFFFF"/>
                </a:solidFill>
                <a:latin typeface="+mn-lt"/>
                <a:ea typeface="+mn-ea"/>
                <a:cs typeface="+mn-cs"/>
                <a:sym typeface="Helvetica Neue Medium"/>
              </a:defRPr>
            </a:lvl1pPr>
          </a:lstStyle>
          <a:p>
            <a:r>
              <a:rPr dirty="0"/>
              <a:t>Les </a:t>
            </a:r>
            <a:r>
              <a:rPr lang="fr-FR" dirty="0" smtClean="0"/>
              <a:t>attendus</a:t>
            </a:r>
            <a:r>
              <a:rPr dirty="0" smtClean="0"/>
              <a:t> </a:t>
            </a:r>
            <a:r>
              <a:rPr dirty="0"/>
              <a:t>du SUP</a:t>
            </a:r>
          </a:p>
        </p:txBody>
      </p:sp>
      <p:pic>
        <p:nvPicPr>
          <p:cNvPr id="15" name="Image 1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8" y="635857"/>
            <a:ext cx="12060000" cy="5603893"/>
          </a:xfrm>
          <a:prstGeom prst="rect">
            <a:avLst/>
          </a:prstGeom>
        </p:spPr>
      </p:pic>
      <p:sp>
        <p:nvSpPr>
          <p:cNvPr id="2" name="Rectangle 1"/>
          <p:cNvSpPr/>
          <p:nvPr/>
        </p:nvSpPr>
        <p:spPr>
          <a:xfrm>
            <a:off x="152400" y="2542092"/>
            <a:ext cx="5156200" cy="29742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362200" y="738692"/>
            <a:ext cx="2946400" cy="355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1671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0" y="108870"/>
            <a:ext cx="12022394" cy="1100498"/>
            <a:chOff x="116805" y="-29142"/>
            <a:chExt cx="6206022" cy="717927"/>
          </a:xfrm>
        </p:grpSpPr>
        <p:pic>
          <p:nvPicPr>
            <p:cNvPr id="5" name="Picture 2" descr="C:\Documents and Settings\aboisbouvier\Bureau\image_diaporama.gi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1388761" y="116759"/>
              <a:ext cx="4934066" cy="572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6805" y="-29142"/>
              <a:ext cx="1153399" cy="7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re 1"/>
          <p:cNvSpPr txBox="1">
            <a:spLocks/>
          </p:cNvSpPr>
          <p:nvPr/>
        </p:nvSpPr>
        <p:spPr>
          <a:xfrm>
            <a:off x="838200" y="1209368"/>
            <a:ext cx="10939457" cy="468825"/>
          </a:xfrm>
          <a:prstGeom prst="rect">
            <a:avLst/>
          </a:prstGeom>
          <a:solidFill>
            <a:srgbClr val="CCCC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FF0000"/>
                </a:solidFill>
              </a:rPr>
              <a:t>ATELIERS : Les programmations et progressions</a:t>
            </a:r>
            <a:endParaRPr lang="fr-FR" b="1" dirty="0">
              <a:solidFill>
                <a:srgbClr val="FF0000"/>
              </a:solidFill>
            </a:endParaRPr>
          </a:p>
        </p:txBody>
      </p:sp>
      <p:sp>
        <p:nvSpPr>
          <p:cNvPr id="2" name="ZoneTexte 1"/>
          <p:cNvSpPr txBox="1"/>
          <p:nvPr/>
        </p:nvSpPr>
        <p:spPr>
          <a:xfrm>
            <a:off x="75304" y="1901528"/>
            <a:ext cx="11947090" cy="4893647"/>
          </a:xfrm>
          <a:prstGeom prst="rect">
            <a:avLst/>
          </a:prstGeom>
          <a:noFill/>
        </p:spPr>
        <p:txBody>
          <a:bodyPr wrap="square" rtlCol="0">
            <a:spAutoFit/>
          </a:bodyPr>
          <a:lstStyle/>
          <a:p>
            <a:pPr marL="2333625" indent="-2333625"/>
            <a:r>
              <a:rPr lang="fr-FR" sz="2400" b="1" i="1" dirty="0" smtClean="0">
                <a:solidFill>
                  <a:srgbClr val="00B050"/>
                </a:solidFill>
              </a:rPr>
              <a:t>Programme seconde </a:t>
            </a:r>
            <a:r>
              <a:rPr lang="fr-FR" sz="2400" b="1" i="1" dirty="0" smtClean="0"/>
              <a:t>/ </a:t>
            </a:r>
            <a:r>
              <a:rPr lang="fr-FR" sz="2400" b="1" i="1" dirty="0" smtClean="0">
                <a:solidFill>
                  <a:srgbClr val="0070C0"/>
                </a:solidFill>
              </a:rPr>
              <a:t>programme première spécialité</a:t>
            </a:r>
          </a:p>
          <a:p>
            <a:pPr marL="3141663" indent="-3141663"/>
            <a:r>
              <a:rPr lang="fr-FR" sz="2400" b="1" dirty="0" smtClean="0"/>
              <a:t>Atelier 1 </a:t>
            </a:r>
            <a:r>
              <a:rPr lang="fr-FR" sz="2400" dirty="0" smtClean="0"/>
              <a:t>(Métabolisme) : </a:t>
            </a:r>
            <a:r>
              <a:rPr lang="fr-FR" sz="2400" b="1" dirty="0">
                <a:solidFill>
                  <a:srgbClr val="00B050"/>
                </a:solidFill>
              </a:rPr>
              <a:t>L'organisation fonctionnelle du </a:t>
            </a:r>
            <a:r>
              <a:rPr lang="fr-FR" sz="2400" b="1" dirty="0" smtClean="0">
                <a:solidFill>
                  <a:srgbClr val="00B050"/>
                </a:solidFill>
              </a:rPr>
              <a:t>vivant </a:t>
            </a:r>
            <a:r>
              <a:rPr lang="fr-FR" sz="2400" b="1" dirty="0" smtClean="0"/>
              <a:t>/ </a:t>
            </a:r>
            <a:r>
              <a:rPr lang="fr-FR" sz="2400" b="1" dirty="0">
                <a:solidFill>
                  <a:srgbClr val="0070C0"/>
                </a:solidFill>
              </a:rPr>
              <a:t>Transmission, variation et expression du patrimoine génétique</a:t>
            </a:r>
            <a:endParaRPr lang="fr-FR" sz="2400" dirty="0" smtClean="0">
              <a:solidFill>
                <a:srgbClr val="0070C0"/>
              </a:solidFill>
            </a:endParaRPr>
          </a:p>
          <a:p>
            <a:pPr marL="4668838" indent="-4668838"/>
            <a:r>
              <a:rPr lang="fr-FR" sz="2400" b="1" dirty="0"/>
              <a:t>Atelier </a:t>
            </a:r>
            <a:r>
              <a:rPr lang="fr-FR" sz="2400" b="1" dirty="0" smtClean="0"/>
              <a:t>2</a:t>
            </a:r>
            <a:r>
              <a:rPr lang="fr-FR" sz="2400" dirty="0" smtClean="0"/>
              <a:t> </a:t>
            </a:r>
            <a:r>
              <a:rPr lang="fr-FR" sz="2400" dirty="0"/>
              <a:t>(</a:t>
            </a:r>
            <a:r>
              <a:rPr lang="fr-FR" sz="2400" dirty="0" smtClean="0"/>
              <a:t>géologie </a:t>
            </a:r>
            <a:r>
              <a:rPr lang="fr-FR" sz="2400" dirty="0" err="1"/>
              <a:t>ext</a:t>
            </a:r>
            <a:r>
              <a:rPr lang="fr-FR" sz="2400" dirty="0"/>
              <a:t>/ </a:t>
            </a:r>
            <a:r>
              <a:rPr lang="fr-FR" sz="2400" dirty="0" smtClean="0"/>
              <a:t>biodiversité) : </a:t>
            </a:r>
            <a:r>
              <a:rPr lang="fr-FR" sz="2400" b="1" dirty="0">
                <a:solidFill>
                  <a:srgbClr val="00B050"/>
                </a:solidFill>
              </a:rPr>
              <a:t>Biodiversité, résultat et étape de </a:t>
            </a:r>
            <a:r>
              <a:rPr lang="fr-FR" sz="2400" b="1" dirty="0" smtClean="0">
                <a:solidFill>
                  <a:srgbClr val="00B050"/>
                </a:solidFill>
              </a:rPr>
              <a:t>l’évolution / </a:t>
            </a:r>
            <a:r>
              <a:rPr lang="fr-FR" sz="2400" b="1" dirty="0">
                <a:solidFill>
                  <a:srgbClr val="00B050"/>
                </a:solidFill>
              </a:rPr>
              <a:t>Géosciences et dynamiques des paysages</a:t>
            </a:r>
            <a:endParaRPr lang="fr-FR" sz="2400" dirty="0" smtClean="0">
              <a:solidFill>
                <a:srgbClr val="00B050"/>
              </a:solidFill>
            </a:endParaRPr>
          </a:p>
          <a:p>
            <a:pPr marL="4754563" indent="-4754563"/>
            <a:r>
              <a:rPr lang="fr-FR" sz="2400" b="1" dirty="0" smtClean="0"/>
              <a:t>Atelier 3</a:t>
            </a:r>
            <a:r>
              <a:rPr lang="fr-FR" sz="2400" dirty="0" smtClean="0"/>
              <a:t> (Agrosystèmes/</a:t>
            </a:r>
            <a:r>
              <a:rPr lang="fr-FR" sz="2400" dirty="0"/>
              <a:t>é</a:t>
            </a:r>
            <a:r>
              <a:rPr lang="fr-FR" sz="2400" dirty="0" smtClean="0"/>
              <a:t>cosystème) : </a:t>
            </a:r>
            <a:r>
              <a:rPr lang="fr-FR" sz="2400" b="1" dirty="0">
                <a:solidFill>
                  <a:srgbClr val="00B050"/>
                </a:solidFill>
              </a:rPr>
              <a:t>Agrosystème et développement </a:t>
            </a:r>
            <a:r>
              <a:rPr lang="fr-FR" sz="2400" b="1" dirty="0" smtClean="0">
                <a:solidFill>
                  <a:srgbClr val="00B050"/>
                </a:solidFill>
              </a:rPr>
              <a:t>durable </a:t>
            </a:r>
            <a:r>
              <a:rPr lang="fr-FR" sz="2400" b="1" dirty="0" smtClean="0"/>
              <a:t>/ </a:t>
            </a:r>
            <a:r>
              <a:rPr lang="fr-FR" sz="2400" b="1" dirty="0">
                <a:solidFill>
                  <a:srgbClr val="0070C0"/>
                </a:solidFill>
              </a:rPr>
              <a:t>Ecosystèmes et services environnementaux</a:t>
            </a:r>
            <a:endParaRPr lang="fr-FR" sz="2400" dirty="0" smtClean="0">
              <a:solidFill>
                <a:srgbClr val="0070C0"/>
              </a:solidFill>
            </a:endParaRPr>
          </a:p>
          <a:p>
            <a:pPr marL="3227388" indent="-3227388"/>
            <a:r>
              <a:rPr lang="fr-FR" sz="2400" b="1" dirty="0" smtClean="0"/>
              <a:t>Atelier 4 </a:t>
            </a:r>
            <a:r>
              <a:rPr lang="fr-FR" sz="2400" dirty="0"/>
              <a:t>(</a:t>
            </a:r>
            <a:r>
              <a:rPr lang="fr-FR" sz="2400" dirty="0" smtClean="0"/>
              <a:t>Corps humain) : </a:t>
            </a:r>
            <a:r>
              <a:rPr lang="fr-FR" sz="2400" b="1" dirty="0">
                <a:solidFill>
                  <a:srgbClr val="00B050"/>
                </a:solidFill>
              </a:rPr>
              <a:t>Microorganismes et </a:t>
            </a:r>
            <a:r>
              <a:rPr lang="fr-FR" sz="2400" b="1" dirty="0" smtClean="0">
                <a:solidFill>
                  <a:srgbClr val="00B050"/>
                </a:solidFill>
              </a:rPr>
              <a:t>santé / </a:t>
            </a:r>
            <a:r>
              <a:rPr lang="fr-FR" sz="2400" b="1" i="1" dirty="0" smtClean="0">
                <a:solidFill>
                  <a:srgbClr val="00B050"/>
                </a:solidFill>
              </a:rPr>
              <a:t>Procréation </a:t>
            </a:r>
            <a:r>
              <a:rPr lang="fr-FR" sz="2400" b="1" i="1" dirty="0">
                <a:solidFill>
                  <a:srgbClr val="00B050"/>
                </a:solidFill>
              </a:rPr>
              <a:t>et sexualité humaine </a:t>
            </a:r>
            <a:r>
              <a:rPr lang="fr-FR" sz="2400" b="1" dirty="0" smtClean="0"/>
              <a:t>/ </a:t>
            </a:r>
            <a:r>
              <a:rPr lang="fr-FR" sz="2400" b="1" dirty="0">
                <a:solidFill>
                  <a:srgbClr val="0070C0"/>
                </a:solidFill>
              </a:rPr>
              <a:t>Variation génétique et </a:t>
            </a:r>
            <a:r>
              <a:rPr lang="fr-FR" sz="2400" b="1" dirty="0" smtClean="0">
                <a:solidFill>
                  <a:srgbClr val="0070C0"/>
                </a:solidFill>
              </a:rPr>
              <a:t>santé / </a:t>
            </a:r>
            <a:r>
              <a:rPr lang="fr-FR" sz="2400" b="1" dirty="0">
                <a:solidFill>
                  <a:srgbClr val="0070C0"/>
                </a:solidFill>
              </a:rPr>
              <a:t>Le fonctionnement du système immunitaire </a:t>
            </a:r>
            <a:r>
              <a:rPr lang="fr-FR" sz="2400" b="1" dirty="0" smtClean="0">
                <a:solidFill>
                  <a:srgbClr val="0070C0"/>
                </a:solidFill>
              </a:rPr>
              <a:t>humain</a:t>
            </a:r>
          </a:p>
          <a:p>
            <a:pPr marL="2420938" indent="-2420938"/>
            <a:endParaRPr lang="fr-FR" sz="2400" b="1" dirty="0">
              <a:solidFill>
                <a:srgbClr val="0070C0"/>
              </a:solidFill>
            </a:endParaRPr>
          </a:p>
          <a:p>
            <a:pPr marL="2420938" indent="-2420938"/>
            <a:r>
              <a:rPr lang="fr-FR" sz="2400" b="1" dirty="0" smtClean="0"/>
              <a:t>Ne seront pas traités en atelier :</a:t>
            </a:r>
            <a:endParaRPr lang="fr-FR" sz="2400" b="1" dirty="0" smtClean="0">
              <a:solidFill>
                <a:srgbClr val="00B050"/>
              </a:solidFill>
            </a:endParaRPr>
          </a:p>
          <a:p>
            <a:pPr>
              <a:buFontTx/>
              <a:buChar char="-"/>
            </a:pPr>
            <a:r>
              <a:rPr lang="fr-FR" sz="2400" b="1" dirty="0" smtClean="0">
                <a:solidFill>
                  <a:srgbClr val="0070C0"/>
                </a:solidFill>
              </a:rPr>
              <a:t> La </a:t>
            </a:r>
            <a:r>
              <a:rPr lang="fr-FR" sz="2400" b="1" dirty="0">
                <a:solidFill>
                  <a:srgbClr val="0070C0"/>
                </a:solidFill>
              </a:rPr>
              <a:t>dynamique interne de la </a:t>
            </a:r>
            <a:r>
              <a:rPr lang="fr-FR" sz="2400" b="1" dirty="0" smtClean="0">
                <a:solidFill>
                  <a:srgbClr val="0070C0"/>
                </a:solidFill>
              </a:rPr>
              <a:t>Terre</a:t>
            </a:r>
          </a:p>
        </p:txBody>
      </p:sp>
    </p:spTree>
    <p:extLst>
      <p:ext uri="{BB962C8B-B14F-4D97-AF65-F5344CB8AC3E}">
        <p14:creationId xmlns:p14="http://schemas.microsoft.com/office/powerpoint/2010/main" val="285152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150995" y="188176"/>
            <a:ext cx="232457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2</a:t>
            </a:r>
            <a:r>
              <a:rPr lang="fr-FR" sz="1200" b="1" baseline="30000" dirty="0"/>
              <a:t>nde</a:t>
            </a:r>
            <a:endParaRPr lang="fr-FR" sz="1200" b="1" dirty="0"/>
          </a:p>
          <a:p>
            <a:r>
              <a:rPr lang="fr-FR" sz="1200" b="1" dirty="0"/>
              <a:t>THEMATIQUE </a:t>
            </a:r>
            <a:r>
              <a:rPr lang="fr-FR" sz="1200" b="1" dirty="0" smtClean="0"/>
              <a:t>:</a:t>
            </a:r>
            <a:endParaRPr lang="fr-FR" sz="1200" b="1" dirty="0"/>
          </a:p>
        </p:txBody>
      </p:sp>
      <p:sp>
        <p:nvSpPr>
          <p:cNvPr id="6" name="ZoneTexte 5">
            <a:extLst>
              <a:ext uri="{FF2B5EF4-FFF2-40B4-BE49-F238E27FC236}">
                <a16:creationId xmlns:a16="http://schemas.microsoft.com/office/drawing/2014/main" id="{5A7319B2-606A-4F76-8F07-1755347D2A2A}"/>
              </a:ext>
            </a:extLst>
          </p:cNvPr>
          <p:cNvSpPr txBox="1"/>
          <p:nvPr/>
        </p:nvSpPr>
        <p:spPr>
          <a:xfrm>
            <a:off x="5290456" y="204302"/>
            <a:ext cx="653868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a:t>
            </a:r>
            <a:r>
              <a:rPr lang="fr-FR" b="1" dirty="0" smtClean="0"/>
              <a:t>:</a:t>
            </a:r>
            <a:endParaRPr lang="fr-FR" b="1" dirty="0"/>
          </a:p>
        </p:txBody>
      </p:sp>
      <p:sp>
        <p:nvSpPr>
          <p:cNvPr id="7" name="ZoneTexte 6">
            <a:extLst>
              <a:ext uri="{FF2B5EF4-FFF2-40B4-BE49-F238E27FC236}">
                <a16:creationId xmlns:a16="http://schemas.microsoft.com/office/drawing/2014/main" id="{B848954D-4914-420B-B386-BD2788029894}"/>
              </a:ext>
            </a:extLst>
          </p:cNvPr>
          <p:cNvSpPr txBox="1"/>
          <p:nvPr/>
        </p:nvSpPr>
        <p:spPr>
          <a:xfrm>
            <a:off x="2530164" y="188176"/>
            <a:ext cx="2694190" cy="2769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a:t>
            </a:r>
            <a:r>
              <a:rPr lang="fr-FR" sz="1200" b="1" dirty="0" smtClean="0"/>
              <a:t>:</a:t>
            </a:r>
            <a:endParaRPr lang="fr-FR" sz="1200" b="1" dirty="0"/>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7" y="813210"/>
            <a:ext cx="6538686" cy="738664"/>
          </a:xfrm>
          <a:prstGeom prst="rect">
            <a:avLst/>
          </a:prstGeom>
          <a:noFill/>
          <a:ln w="19050">
            <a:solidFill>
              <a:srgbClr val="FF0000"/>
            </a:solidFill>
          </a:ln>
        </p:spPr>
        <p:txBody>
          <a:bodyPr wrap="square" rtlCol="0">
            <a:spAutoFit/>
          </a:bodyPr>
          <a:lstStyle/>
          <a:p>
            <a:r>
              <a:rPr lang="fr-FR" sz="1400" b="1" dirty="0"/>
              <a:t>Objectifs</a:t>
            </a:r>
            <a:r>
              <a:rPr lang="fr-FR" sz="1400" b="1" dirty="0">
                <a:solidFill>
                  <a:srgbClr val="FF0000"/>
                </a:solidFill>
              </a:rPr>
              <a:t> </a:t>
            </a:r>
            <a:r>
              <a:rPr lang="fr-FR" sz="1400" b="1" dirty="0"/>
              <a:t>du programme </a:t>
            </a:r>
            <a:r>
              <a:rPr lang="fr-FR" sz="1400" b="1" dirty="0" smtClean="0"/>
              <a:t>/ </a:t>
            </a:r>
            <a:r>
              <a:rPr lang="fr-FR" sz="1400" dirty="0" smtClean="0">
                <a:sym typeface="Wingdings 3" panose="05040102010807070707" pitchFamily="18" charset="2"/>
              </a:rPr>
              <a:t>Les </a:t>
            </a:r>
            <a:r>
              <a:rPr lang="fr-FR" sz="1400" dirty="0">
                <a:sym typeface="Wingdings 3" panose="05040102010807070707" pitchFamily="18" charset="2"/>
              </a:rPr>
              <a:t>élèves apprennent :</a:t>
            </a:r>
          </a:p>
          <a:p>
            <a:r>
              <a:rPr lang="fr-FR" sz="1400" dirty="0" smtClean="0">
                <a:sym typeface="Wingdings 3" panose="05040102010807070707" pitchFamily="18" charset="2"/>
              </a:rPr>
              <a:t>- Que</a:t>
            </a:r>
          </a:p>
          <a:p>
            <a:r>
              <a:rPr lang="fr-FR" sz="1400" dirty="0" smtClean="0">
                <a:solidFill>
                  <a:srgbClr val="FF0000"/>
                </a:solidFill>
                <a:sym typeface="Wingdings 3" panose="05040102010807070707" pitchFamily="18" charset="2"/>
              </a:rPr>
              <a:t>Ce sont toutes les </a:t>
            </a:r>
            <a:r>
              <a:rPr lang="fr-FR" sz="1400" b="1" u="sng" dirty="0" smtClean="0">
                <a:solidFill>
                  <a:srgbClr val="FF0000"/>
                </a:solidFill>
                <a:sym typeface="Wingdings 3" panose="05040102010807070707" pitchFamily="18" charset="2"/>
              </a:rPr>
              <a:t>notions</a:t>
            </a:r>
            <a:r>
              <a:rPr lang="fr-FR" sz="1400" dirty="0" smtClean="0">
                <a:solidFill>
                  <a:srgbClr val="FF0000"/>
                </a:solidFill>
                <a:sym typeface="Wingdings 3" panose="05040102010807070707" pitchFamily="18" charset="2"/>
              </a:rPr>
              <a:t> du programme pour ce sous-thème (= "</a:t>
            </a:r>
            <a:r>
              <a:rPr lang="fr-FR" sz="1400" b="1" dirty="0" smtClean="0">
                <a:solidFill>
                  <a:srgbClr val="FF0000"/>
                </a:solidFill>
                <a:sym typeface="Wingdings 3" panose="05040102010807070707" pitchFamily="18" charset="2"/>
              </a:rPr>
              <a:t>connaissances")</a:t>
            </a:r>
            <a:endParaRPr lang="fr-FR" sz="1400" dirty="0" smtClean="0">
              <a:solidFill>
                <a:srgbClr val="FF0000"/>
              </a:solidFill>
              <a:sym typeface="Wingdings 3" panose="05040102010807070707" pitchFamily="18" charset="2"/>
            </a:endParaRPr>
          </a:p>
        </p:txBody>
      </p:sp>
      <p:sp>
        <p:nvSpPr>
          <p:cNvPr id="9" name="ZoneTexte 8">
            <a:extLst>
              <a:ext uri="{FF2B5EF4-FFF2-40B4-BE49-F238E27FC236}">
                <a16:creationId xmlns:a16="http://schemas.microsoft.com/office/drawing/2014/main" id="{C18FB186-6BF0-4507-A6A2-CCDE0525F375}"/>
              </a:ext>
            </a:extLst>
          </p:cNvPr>
          <p:cNvSpPr txBox="1"/>
          <p:nvPr/>
        </p:nvSpPr>
        <p:spPr>
          <a:xfrm>
            <a:off x="150995" y="792836"/>
            <a:ext cx="5018766" cy="1600438"/>
          </a:xfrm>
          <a:prstGeom prst="rect">
            <a:avLst/>
          </a:prstGeom>
          <a:noFill/>
          <a:ln w="19050">
            <a:solidFill>
              <a:srgbClr val="7030A0"/>
            </a:solidFill>
          </a:ln>
        </p:spPr>
        <p:txBody>
          <a:bodyPr wrap="square" rtlCol="0">
            <a:spAutoFit/>
          </a:bodyPr>
          <a:lstStyle/>
          <a:p>
            <a:r>
              <a:rPr lang="fr-FR" sz="1400" b="1" dirty="0" smtClean="0">
                <a:solidFill>
                  <a:srgbClr val="0070C0"/>
                </a:solidFill>
                <a:hlinkClick r:id="rId2"/>
              </a:rPr>
              <a:t>Vu au collège</a:t>
            </a:r>
            <a:endParaRPr lang="fr-FR" sz="1400" b="1" dirty="0" smtClean="0">
              <a:solidFill>
                <a:srgbClr val="0070C0"/>
              </a:solidFill>
            </a:endParaRPr>
          </a:p>
          <a:p>
            <a:endParaRPr lang="fr-FR" sz="1400" b="1" dirty="0">
              <a:solidFill>
                <a:srgbClr val="0070C0"/>
              </a:solidFill>
            </a:endParaRPr>
          </a:p>
          <a:p>
            <a:r>
              <a:rPr lang="fr-FR" sz="1400" dirty="0" smtClean="0">
                <a:solidFill>
                  <a:srgbClr val="FF0000"/>
                </a:solidFill>
              </a:rPr>
              <a:t>Ce sont les </a:t>
            </a:r>
            <a:r>
              <a:rPr lang="fr-FR" sz="1400" b="1" u="sng" dirty="0" smtClean="0">
                <a:solidFill>
                  <a:srgbClr val="FF0000"/>
                </a:solidFill>
              </a:rPr>
              <a:t>acquis</a:t>
            </a:r>
            <a:r>
              <a:rPr lang="fr-FR" sz="1400" dirty="0" smtClean="0">
                <a:solidFill>
                  <a:srgbClr val="FF0000"/>
                </a:solidFill>
              </a:rPr>
              <a:t> (théoriques) sur lesquels on devrait pouvoir s'appuyer, dont certains doivent être </a:t>
            </a:r>
            <a:r>
              <a:rPr lang="fr-FR" sz="1400" dirty="0" err="1" smtClean="0">
                <a:solidFill>
                  <a:srgbClr val="FF0000"/>
                </a:solidFill>
              </a:rPr>
              <a:t>re-mobilisés</a:t>
            </a:r>
            <a:r>
              <a:rPr lang="fr-FR" sz="1400" dirty="0" smtClean="0">
                <a:solidFill>
                  <a:srgbClr val="FF0000"/>
                </a:solidFill>
              </a:rPr>
              <a:t> et d'autres mériteront d'être revisités, mais pas repris à zéro.</a:t>
            </a:r>
          </a:p>
          <a:p>
            <a:r>
              <a:rPr lang="fr-FR" sz="1400" dirty="0" smtClean="0">
                <a:solidFill>
                  <a:srgbClr val="FF0000"/>
                </a:solidFill>
              </a:rPr>
              <a:t>Il faut que les </a:t>
            </a:r>
            <a:r>
              <a:rPr lang="fr-FR" sz="1400" b="1" u="sng" dirty="0" smtClean="0">
                <a:solidFill>
                  <a:srgbClr val="FF0000"/>
                </a:solidFill>
              </a:rPr>
              <a:t>conceptions et représentations initiales </a:t>
            </a:r>
            <a:r>
              <a:rPr lang="fr-FR" sz="1400" dirty="0" smtClean="0">
                <a:solidFill>
                  <a:srgbClr val="FF0000"/>
                </a:solidFill>
              </a:rPr>
              <a:t>ainsi que les connaissances soient davantage explorées et identifiées. </a:t>
            </a:r>
            <a:endParaRPr lang="fr-FR" sz="1400" dirty="0">
              <a:solidFill>
                <a:srgbClr val="FF0000"/>
              </a:solidFill>
            </a:endParaRPr>
          </a:p>
        </p:txBody>
      </p:sp>
      <p:sp>
        <p:nvSpPr>
          <p:cNvPr id="11" name="ZoneTexte 10">
            <a:extLst>
              <a:ext uri="{FF2B5EF4-FFF2-40B4-BE49-F238E27FC236}">
                <a16:creationId xmlns:a16="http://schemas.microsoft.com/office/drawing/2014/main" id="{32351943-116F-4DAC-A099-7015F482EFED}"/>
              </a:ext>
            </a:extLst>
          </p:cNvPr>
          <p:cNvSpPr txBox="1"/>
          <p:nvPr/>
        </p:nvSpPr>
        <p:spPr>
          <a:xfrm>
            <a:off x="158119" y="2536269"/>
            <a:ext cx="5018766" cy="3046988"/>
          </a:xfrm>
          <a:prstGeom prst="rect">
            <a:avLst/>
          </a:prstGeom>
          <a:solidFill>
            <a:schemeClr val="accent6">
              <a:lumMod val="20000"/>
              <a:lumOff val="80000"/>
            </a:schemeClr>
          </a:solidFill>
          <a:ln w="19050">
            <a:solidFill>
              <a:schemeClr val="tx1"/>
            </a:solidFill>
          </a:ln>
        </p:spPr>
        <p:txBody>
          <a:bodyPr wrap="square" rtlCol="0">
            <a:spAutoFit/>
          </a:bodyPr>
          <a:lstStyle/>
          <a:p>
            <a:r>
              <a:rPr lang="fr-FR" sz="2400" b="1" dirty="0" smtClean="0"/>
              <a:t>Discussions et approches</a:t>
            </a:r>
            <a:endParaRPr lang="fr-FR" sz="2400" b="1" dirty="0"/>
          </a:p>
          <a:p>
            <a:pPr marL="285750" indent="-285750">
              <a:buFont typeface="Wingdings" panose="05000000000000000000" pitchFamily="2" charset="2"/>
              <a:buChar char="Ø"/>
            </a:pPr>
            <a:r>
              <a:rPr lang="fr-FR" sz="2400" dirty="0" smtClean="0">
                <a:solidFill>
                  <a:srgbClr val="000000"/>
                </a:solidFill>
              </a:rPr>
              <a:t> </a:t>
            </a:r>
          </a:p>
          <a:p>
            <a:r>
              <a:rPr lang="fr-FR" sz="2400" dirty="0" smtClean="0">
                <a:solidFill>
                  <a:srgbClr val="FF0000"/>
                </a:solidFill>
              </a:rPr>
              <a:t>Ce sont toutes les considérations issues des </a:t>
            </a:r>
            <a:r>
              <a:rPr lang="fr-FR" sz="2400" b="1" u="sng" dirty="0" smtClean="0">
                <a:solidFill>
                  <a:srgbClr val="FF0000"/>
                </a:solidFill>
              </a:rPr>
              <a:t>échanges et discussions </a:t>
            </a:r>
            <a:r>
              <a:rPr lang="fr-FR" sz="2400" dirty="0" smtClean="0">
                <a:solidFill>
                  <a:srgbClr val="FF0000"/>
                </a:solidFill>
              </a:rPr>
              <a:t>qui pourront faire gagner temps et énergie aux professeurs.</a:t>
            </a:r>
          </a:p>
          <a:p>
            <a:r>
              <a:rPr lang="fr-FR" sz="2400" dirty="0" smtClean="0">
                <a:solidFill>
                  <a:srgbClr val="FF0000"/>
                </a:solidFill>
              </a:rPr>
              <a:t>Aussi les </a:t>
            </a:r>
            <a:r>
              <a:rPr lang="fr-FR" sz="2400" b="1" dirty="0" smtClean="0">
                <a:solidFill>
                  <a:srgbClr val="FF0000"/>
                </a:solidFill>
              </a:rPr>
              <a:t>limites</a:t>
            </a:r>
            <a:r>
              <a:rPr lang="fr-FR" sz="2400" dirty="0" smtClean="0">
                <a:solidFill>
                  <a:srgbClr val="FF0000"/>
                </a:solidFill>
              </a:rPr>
              <a:t>, du programme ou exprimées durant l'atelier.</a:t>
            </a:r>
            <a:endParaRPr lang="fr-FR" sz="2400" dirty="0">
              <a:solidFill>
                <a:srgbClr val="FF0000"/>
              </a:solidFill>
            </a:endParaRP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5" y="2536269"/>
            <a:ext cx="6538687" cy="3416320"/>
          </a:xfrm>
          <a:prstGeom prst="rect">
            <a:avLst/>
          </a:prstGeom>
          <a:solidFill>
            <a:schemeClr val="accent5">
              <a:lumMod val="40000"/>
              <a:lumOff val="60000"/>
            </a:schemeClr>
          </a:solidFill>
          <a:ln w="19050">
            <a:solidFill>
              <a:srgbClr val="0070C0"/>
            </a:solidFill>
          </a:ln>
        </p:spPr>
        <p:txBody>
          <a:bodyPr wrap="square" rtlCol="0">
            <a:spAutoFit/>
          </a:bodyPr>
          <a:lstStyle/>
          <a:p>
            <a:pPr algn="just"/>
            <a:r>
              <a:rPr lang="fr-FR" sz="2400" b="1" dirty="0" smtClean="0"/>
              <a:t>Activités possibles</a:t>
            </a:r>
          </a:p>
          <a:p>
            <a:pPr algn="just"/>
            <a:endParaRPr lang="fr-FR" sz="2400" b="1" dirty="0"/>
          </a:p>
          <a:p>
            <a:pPr algn="just"/>
            <a:r>
              <a:rPr lang="fr-FR" sz="2400" dirty="0" smtClean="0">
                <a:solidFill>
                  <a:srgbClr val="FF0000"/>
                </a:solidFill>
              </a:rPr>
              <a:t>Ce sont les </a:t>
            </a:r>
            <a:r>
              <a:rPr lang="fr-FR" sz="2400" b="1" u="sng" dirty="0" smtClean="0">
                <a:solidFill>
                  <a:srgbClr val="FF0000"/>
                </a:solidFill>
              </a:rPr>
              <a:t>activités</a:t>
            </a:r>
            <a:r>
              <a:rPr lang="fr-FR" sz="2400" dirty="0" smtClean="0">
                <a:solidFill>
                  <a:srgbClr val="FF0000"/>
                </a:solidFill>
              </a:rPr>
              <a:t>, si possible et en priorité pratiques, sur du </a:t>
            </a:r>
            <a:r>
              <a:rPr lang="fr-FR" sz="2400" b="1" dirty="0" smtClean="0">
                <a:solidFill>
                  <a:srgbClr val="FF0000"/>
                </a:solidFill>
              </a:rPr>
              <a:t>concret</a:t>
            </a:r>
            <a:r>
              <a:rPr lang="fr-FR" sz="2400" dirty="0" smtClean="0">
                <a:solidFill>
                  <a:srgbClr val="FF0000"/>
                </a:solidFill>
              </a:rPr>
              <a:t> et du </a:t>
            </a:r>
            <a:r>
              <a:rPr lang="fr-FR" sz="2400" b="1" dirty="0" smtClean="0">
                <a:solidFill>
                  <a:srgbClr val="FF0000"/>
                </a:solidFill>
              </a:rPr>
              <a:t>réel</a:t>
            </a:r>
            <a:r>
              <a:rPr lang="fr-FR" sz="2400" dirty="0" smtClean="0">
                <a:solidFill>
                  <a:srgbClr val="FF0000"/>
                </a:solidFill>
              </a:rPr>
              <a:t>, qui peuvent être proposées. </a:t>
            </a:r>
          </a:p>
          <a:p>
            <a:pPr algn="just"/>
            <a:r>
              <a:rPr lang="fr-FR" sz="2400" i="1" dirty="0" smtClean="0">
                <a:solidFill>
                  <a:srgbClr val="FF0000"/>
                </a:solidFill>
              </a:rPr>
              <a:t>Il faut éviter de "refiler" ce qu'on sait faire si ce n'est plus dans l'esprit du programme.</a:t>
            </a:r>
          </a:p>
          <a:p>
            <a:pPr algn="just"/>
            <a:r>
              <a:rPr lang="fr-FR" sz="2400" dirty="0" smtClean="0">
                <a:solidFill>
                  <a:srgbClr val="FF0000"/>
                </a:solidFill>
              </a:rPr>
              <a:t>Il faut introduire ce qui est nouveau, notamment (mais pas que), numérique. </a:t>
            </a:r>
          </a:p>
        </p:txBody>
      </p:sp>
      <p:sp>
        <p:nvSpPr>
          <p:cNvPr id="14" name="ZoneTexte 13">
            <a:extLst>
              <a:ext uri="{FF2B5EF4-FFF2-40B4-BE49-F238E27FC236}">
                <a16:creationId xmlns:a16="http://schemas.microsoft.com/office/drawing/2014/main" id="{A91216B6-67BD-4E37-9757-61A3E2CBCAAC}"/>
              </a:ext>
            </a:extLst>
          </p:cNvPr>
          <p:cNvSpPr txBox="1"/>
          <p:nvPr/>
        </p:nvSpPr>
        <p:spPr>
          <a:xfrm>
            <a:off x="5290458" y="2053181"/>
            <a:ext cx="6538685" cy="340093"/>
          </a:xfrm>
          <a:prstGeom prst="rect">
            <a:avLst/>
          </a:prstGeom>
          <a:noFill/>
          <a:ln w="19050">
            <a:solidFill>
              <a:srgbClr val="0070C0"/>
            </a:solidFill>
          </a:ln>
        </p:spPr>
        <p:txBody>
          <a:bodyPr wrap="square" rtlCol="0">
            <a:spAutoFit/>
          </a:bodyPr>
          <a:lstStyle/>
          <a:p>
            <a:pPr>
              <a:lnSpc>
                <a:spcPct val="115000"/>
              </a:lnSpc>
              <a:spcAft>
                <a:spcPts val="1000"/>
              </a:spcAft>
            </a:pPr>
            <a:r>
              <a:rPr lang="fr-FR" sz="1400" b="1" dirty="0" smtClean="0">
                <a:latin typeface="Calibri" panose="020F0502020204030204" pitchFamily="34" charset="0"/>
                <a:ea typeface="Calibri" panose="020F0502020204030204" pitchFamily="34" charset="0"/>
                <a:cs typeface="Calibri" panose="020F0502020204030204" pitchFamily="34" charset="0"/>
              </a:rPr>
              <a:t>Mots clés : </a:t>
            </a:r>
            <a:r>
              <a:rPr lang="fr-FR" sz="1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issus du programme </a:t>
            </a:r>
            <a:r>
              <a:rPr lang="fr-FR" sz="1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("notions fondamentales")</a:t>
            </a:r>
            <a:endParaRPr lang="fr-FR" sz="1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ZoneTexte 1"/>
          <p:cNvSpPr txBox="1"/>
          <p:nvPr/>
        </p:nvSpPr>
        <p:spPr>
          <a:xfrm>
            <a:off x="0" y="6000109"/>
            <a:ext cx="12192000" cy="830997"/>
          </a:xfrm>
          <a:prstGeom prst="rect">
            <a:avLst/>
          </a:prstGeom>
          <a:solidFill>
            <a:srgbClr val="FFC000"/>
          </a:solidFill>
        </p:spPr>
        <p:txBody>
          <a:bodyPr wrap="square" rtlCol="0">
            <a:spAutoFit/>
          </a:bodyPr>
          <a:lstStyle/>
          <a:p>
            <a:r>
              <a:rPr lang="fr-FR" sz="2400" b="1" dirty="0" smtClean="0"/>
              <a:t>MERCI</a:t>
            </a:r>
            <a:r>
              <a:rPr lang="fr-FR" sz="2400" dirty="0" smtClean="0"/>
              <a:t> aux </a:t>
            </a:r>
            <a:r>
              <a:rPr lang="fr-FR" sz="2400" b="1" dirty="0" smtClean="0"/>
              <a:t>animatrices et animateurs </a:t>
            </a:r>
            <a:r>
              <a:rPr lang="fr-FR" sz="2400" dirty="0" smtClean="0"/>
              <a:t>d'ateliers qui ont fourni un énorme travail de mise en forme des idées et discussions pour anticiper celles que vous aurez avec elles et eux …</a:t>
            </a:r>
            <a:endParaRPr lang="fr-FR" sz="2400" dirty="0"/>
          </a:p>
        </p:txBody>
      </p:sp>
    </p:spTree>
    <p:extLst>
      <p:ext uri="{BB962C8B-B14F-4D97-AF65-F5344CB8AC3E}">
        <p14:creationId xmlns:p14="http://schemas.microsoft.com/office/powerpoint/2010/main" val="218079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r>
              <a:rPr lang="fr-FR" dirty="0" err="1" smtClean="0"/>
              <a:t>M@gistere</a:t>
            </a:r>
            <a:endParaRPr lang="fr-FR" dirty="0" smtClean="0"/>
          </a:p>
          <a:p>
            <a:r>
              <a:rPr lang="fr-FR" dirty="0" smtClean="0"/>
              <a:t>Site académique</a:t>
            </a:r>
          </a:p>
          <a:p>
            <a:pPr>
              <a:buNone/>
            </a:pPr>
            <a:endParaRPr lang="fr-FR" dirty="0" smtClean="0"/>
          </a:p>
          <a:p>
            <a:pPr>
              <a:buNone/>
            </a:pPr>
            <a:endParaRPr lang="fr-FR" dirty="0"/>
          </a:p>
        </p:txBody>
      </p:sp>
      <p:grpSp>
        <p:nvGrpSpPr>
          <p:cNvPr id="4" name="Groupe 3"/>
          <p:cNvGrpSpPr/>
          <p:nvPr/>
        </p:nvGrpSpPr>
        <p:grpSpPr>
          <a:xfrm>
            <a:off x="169606" y="108870"/>
            <a:ext cx="12022394" cy="1100498"/>
            <a:chOff x="116805" y="-29142"/>
            <a:chExt cx="6206022" cy="717927"/>
          </a:xfrm>
        </p:grpSpPr>
        <p:pic>
          <p:nvPicPr>
            <p:cNvPr id="5" name="Picture 2" descr="C:\Documents and Settings\aboisbouvier\Bureau\image_diaporama.gif"/>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1388761" y="116759"/>
              <a:ext cx="4934066" cy="572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6805" y="-29142"/>
              <a:ext cx="1153399" cy="7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re 1"/>
          <p:cNvSpPr txBox="1">
            <a:spLocks/>
          </p:cNvSpPr>
          <p:nvPr/>
        </p:nvSpPr>
        <p:spPr>
          <a:xfrm>
            <a:off x="381000" y="1209368"/>
            <a:ext cx="11478546" cy="974725"/>
          </a:xfrm>
          <a:prstGeom prst="rect">
            <a:avLst/>
          </a:prstGeom>
          <a:solidFill>
            <a:srgbClr val="CCCCFF"/>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marR="0" lvl="0" indent="-22860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5 LES RESSOURCES</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Image 7" descr="parcours.JPG"/>
          <p:cNvPicPr>
            <a:picLocks noChangeAspect="1"/>
          </p:cNvPicPr>
          <p:nvPr/>
        </p:nvPicPr>
        <p:blipFill>
          <a:blip r:embed="rId4" cstate="print"/>
          <a:stretch>
            <a:fillRect/>
          </a:stretch>
        </p:blipFill>
        <p:spPr>
          <a:xfrm>
            <a:off x="6244922" y="2037144"/>
            <a:ext cx="5137091" cy="2598215"/>
          </a:xfrm>
          <a:prstGeom prst="rect">
            <a:avLst/>
          </a:prstGeom>
        </p:spPr>
      </p:pic>
      <p:pic>
        <p:nvPicPr>
          <p:cNvPr id="9" name="Image 8" descr="logo svt grenoble.JPG"/>
          <p:cNvPicPr>
            <a:picLocks noChangeAspect="1"/>
          </p:cNvPicPr>
          <p:nvPr/>
        </p:nvPicPr>
        <p:blipFill>
          <a:blip r:embed="rId5" cstate="print"/>
          <a:stretch>
            <a:fillRect/>
          </a:stretch>
        </p:blipFill>
        <p:spPr>
          <a:xfrm>
            <a:off x="695325" y="3568065"/>
            <a:ext cx="4987845" cy="1680209"/>
          </a:xfrm>
          <a:prstGeom prst="rect">
            <a:avLst/>
          </a:prstGeom>
        </p:spPr>
      </p:pic>
    </p:spTree>
    <p:extLst>
      <p:ext uri="{BB962C8B-B14F-4D97-AF65-F5344CB8AC3E}">
        <p14:creationId xmlns:p14="http://schemas.microsoft.com/office/powerpoint/2010/main" val="350094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33657" y="1142289"/>
            <a:ext cx="9144000" cy="648929"/>
          </a:xfrm>
          <a:solidFill>
            <a:srgbClr val="CCCCFF"/>
          </a:solidFill>
        </p:spPr>
        <p:txBody>
          <a:bodyPr>
            <a:normAutofit/>
          </a:bodyPr>
          <a:lstStyle/>
          <a:p>
            <a:r>
              <a:rPr lang="fr-FR" sz="4000" dirty="0" smtClean="0"/>
              <a:t>L’esprit de la réforme</a:t>
            </a:r>
            <a:endParaRPr lang="fr-FR" sz="4000" dirty="0"/>
          </a:p>
        </p:txBody>
      </p:sp>
      <p:sp>
        <p:nvSpPr>
          <p:cNvPr id="3" name="Sous-titre 2"/>
          <p:cNvSpPr>
            <a:spLocks noGrp="1"/>
          </p:cNvSpPr>
          <p:nvPr>
            <p:ph type="subTitle" idx="1"/>
          </p:nvPr>
        </p:nvSpPr>
        <p:spPr>
          <a:xfrm>
            <a:off x="0" y="2298701"/>
            <a:ext cx="12192000" cy="4178299"/>
          </a:xfrm>
        </p:spPr>
        <p:txBody>
          <a:bodyPr>
            <a:noAutofit/>
          </a:bodyPr>
          <a:lstStyle/>
          <a:p>
            <a:pPr algn="l">
              <a:buFont typeface="Arial" panose="020B0604020202020204" pitchFamily="34" charset="0"/>
              <a:buChar char="•"/>
            </a:pPr>
            <a:r>
              <a:rPr lang="fr-FR" sz="2800" b="1" dirty="0" smtClean="0"/>
              <a:t>Spécialisation progressive </a:t>
            </a:r>
            <a:r>
              <a:rPr lang="fr-FR" sz="2800" dirty="0" smtClean="0"/>
              <a:t>: 3 SPECIALITES en PREMIERE </a:t>
            </a:r>
            <a:r>
              <a:rPr lang="fr-FR" sz="2800" b="1" dirty="0" smtClean="0">
                <a:sym typeface="Wingdings" panose="05000000000000000000" pitchFamily="2" charset="2"/>
              </a:rPr>
              <a:t></a:t>
            </a:r>
            <a:r>
              <a:rPr lang="fr-FR" sz="2800" dirty="0" smtClean="0">
                <a:sym typeface="Wingdings" panose="05000000000000000000" pitchFamily="2" charset="2"/>
              </a:rPr>
              <a:t> 2 en TERMINALE</a:t>
            </a:r>
            <a:endParaRPr lang="fr-FR" sz="2800" dirty="0" smtClean="0"/>
          </a:p>
          <a:p>
            <a:pPr marL="723900" algn="l"/>
            <a:r>
              <a:rPr lang="fr-FR" sz="2800" dirty="0" smtClean="0">
                <a:sym typeface="Wingdings" panose="05000000000000000000" pitchFamily="2" charset="2"/>
              </a:rPr>
              <a:t> </a:t>
            </a:r>
            <a:r>
              <a:rPr lang="fr-FR" sz="2800" dirty="0" smtClean="0"/>
              <a:t>Choix </a:t>
            </a:r>
            <a:r>
              <a:rPr lang="fr-FR" sz="2800" dirty="0"/>
              <a:t>d</a:t>
            </a:r>
            <a:r>
              <a:rPr lang="fr-FR" sz="2800" dirty="0" smtClean="0"/>
              <a:t>es couplages en fonction de ses choix d’orientation, de ses appétences, de ses compétences … et performances (32 % des coefficients)</a:t>
            </a:r>
          </a:p>
          <a:p>
            <a:pPr algn="l">
              <a:buFont typeface="Arial" pitchFamily="34" charset="0"/>
              <a:buChar char="•"/>
            </a:pPr>
            <a:r>
              <a:rPr lang="fr-FR" sz="2800" dirty="0" smtClean="0"/>
              <a:t> "</a:t>
            </a:r>
            <a:r>
              <a:rPr lang="fr-FR" sz="2800" b="1" dirty="0" smtClean="0"/>
              <a:t>Remuscler</a:t>
            </a:r>
            <a:r>
              <a:rPr lang="fr-FR" sz="2800" dirty="0" smtClean="0"/>
              <a:t>" le contenu scientifique : demandes du supérieur</a:t>
            </a:r>
          </a:p>
          <a:p>
            <a:pPr algn="l">
              <a:buFont typeface="Arial" pitchFamily="34" charset="0"/>
              <a:buChar char="•"/>
            </a:pPr>
            <a:r>
              <a:rPr lang="fr-FR" sz="2800" dirty="0" smtClean="0"/>
              <a:t> Un </a:t>
            </a:r>
            <a:r>
              <a:rPr lang="fr-FR" sz="2800" b="1" dirty="0" smtClean="0"/>
              <a:t>tronc commun </a:t>
            </a:r>
            <a:r>
              <a:rPr lang="fr-FR" sz="2800" dirty="0" smtClean="0"/>
              <a:t>identique pour tous</a:t>
            </a:r>
          </a:p>
          <a:p>
            <a:pPr algn="l">
              <a:buFont typeface="Arial" pitchFamily="34" charset="0"/>
              <a:buChar char="•"/>
            </a:pPr>
            <a:r>
              <a:rPr lang="fr-FR" sz="2800" dirty="0" smtClean="0"/>
              <a:t> Un "</a:t>
            </a:r>
            <a:r>
              <a:rPr lang="fr-FR" sz="2800" b="1" dirty="0" smtClean="0"/>
              <a:t>enseignement scientifique</a:t>
            </a:r>
            <a:r>
              <a:rPr lang="fr-FR" sz="2800" dirty="0" smtClean="0"/>
              <a:t>" (SVT-PC-Maths) commun à tous</a:t>
            </a:r>
          </a:p>
          <a:p>
            <a:pPr algn="l">
              <a:buFont typeface="Arial" pitchFamily="34" charset="0"/>
              <a:buChar char="•"/>
            </a:pPr>
            <a:r>
              <a:rPr lang="fr-FR" sz="2800" dirty="0"/>
              <a:t> </a:t>
            </a:r>
            <a:r>
              <a:rPr lang="fr-FR" sz="2800" b="1" dirty="0" smtClean="0"/>
              <a:t>SNT</a:t>
            </a:r>
            <a:r>
              <a:rPr lang="fr-FR" sz="2800" dirty="0" smtClean="0"/>
              <a:t> : un enseignement nouveau </a:t>
            </a:r>
          </a:p>
          <a:p>
            <a:pPr algn="l">
              <a:buFont typeface="Arial" pitchFamily="34" charset="0"/>
              <a:buChar char="•"/>
            </a:pPr>
            <a:r>
              <a:rPr lang="fr-FR" sz="2800" dirty="0" smtClean="0"/>
              <a:t> Développer ses </a:t>
            </a:r>
            <a:r>
              <a:rPr lang="fr-FR" sz="2800" b="1" dirty="0" smtClean="0"/>
              <a:t>compétences orales </a:t>
            </a:r>
            <a:r>
              <a:rPr lang="fr-FR" sz="2800" dirty="0" smtClean="0"/>
              <a:t>tout au long du lycée</a:t>
            </a:r>
            <a:endParaRPr lang="fr-FR" sz="2800" dirty="0"/>
          </a:p>
        </p:txBody>
      </p:sp>
      <p:grpSp>
        <p:nvGrpSpPr>
          <p:cNvPr id="4" name="Groupe 3"/>
          <p:cNvGrpSpPr/>
          <p:nvPr/>
        </p:nvGrpSpPr>
        <p:grpSpPr>
          <a:xfrm>
            <a:off x="169606" y="18261"/>
            <a:ext cx="12022394" cy="1100498"/>
            <a:chOff x="116805" y="-29142"/>
            <a:chExt cx="6206022" cy="717927"/>
          </a:xfrm>
        </p:grpSpPr>
        <p:pic>
          <p:nvPicPr>
            <p:cNvPr id="5" name="Picture 2" descr="C:\Documents and Settings\aboisbouvier\Bureau\image_diaporama.gi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1388761" y="116759"/>
              <a:ext cx="4934066" cy="572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6805" y="-29142"/>
              <a:ext cx="1153399" cy="7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37074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7782"/>
          <a:stretch/>
        </p:blipFill>
        <p:spPr>
          <a:xfrm>
            <a:off x="0" y="2480674"/>
            <a:ext cx="12061028" cy="4377326"/>
          </a:xfrm>
        </p:spPr>
      </p:pic>
      <p:grpSp>
        <p:nvGrpSpPr>
          <p:cNvPr id="4" name="Groupe 3"/>
          <p:cNvGrpSpPr/>
          <p:nvPr/>
        </p:nvGrpSpPr>
        <p:grpSpPr>
          <a:xfrm>
            <a:off x="169606" y="394620"/>
            <a:ext cx="12022394" cy="1100498"/>
            <a:chOff x="116805" y="-29142"/>
            <a:chExt cx="6206022" cy="717927"/>
          </a:xfrm>
        </p:grpSpPr>
        <p:pic>
          <p:nvPicPr>
            <p:cNvPr id="5" name="Picture 2" descr="C:\Documents and Settings\aboisbouvier\Bureau\image_diaporama.gif"/>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1270204" y="116758"/>
              <a:ext cx="5052623" cy="572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6805" y="-29142"/>
              <a:ext cx="1153399" cy="7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re 1"/>
          <p:cNvSpPr txBox="1">
            <a:spLocks/>
          </p:cNvSpPr>
          <p:nvPr/>
        </p:nvSpPr>
        <p:spPr>
          <a:xfrm>
            <a:off x="1121570" y="1620033"/>
            <a:ext cx="10939458" cy="968682"/>
          </a:xfrm>
          <a:prstGeom prst="rect">
            <a:avLst/>
          </a:prstGeom>
          <a:solidFill>
            <a:srgbClr val="CCCCFF"/>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smtClean="0"/>
              <a:t>Les horaires de première et terminale</a:t>
            </a:r>
            <a:endParaRPr lang="fr-FR" sz="4000" b="1" dirty="0"/>
          </a:p>
        </p:txBody>
      </p:sp>
      <p:sp>
        <p:nvSpPr>
          <p:cNvPr id="3" name="Rectangle 2"/>
          <p:cNvSpPr/>
          <p:nvPr/>
        </p:nvSpPr>
        <p:spPr>
          <a:xfrm>
            <a:off x="6794500" y="3632200"/>
            <a:ext cx="4495800" cy="469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050093" y="5087656"/>
            <a:ext cx="3573207" cy="373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692900" y="5537200"/>
            <a:ext cx="3962400" cy="317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0681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260" t="21780" r="1450"/>
          <a:stretch/>
        </p:blipFill>
        <p:spPr>
          <a:xfrm>
            <a:off x="368657" y="2133600"/>
            <a:ext cx="11625890" cy="4724400"/>
          </a:xfrm>
        </p:spPr>
      </p:pic>
      <p:grpSp>
        <p:nvGrpSpPr>
          <p:cNvPr id="4" name="Groupe 3"/>
          <p:cNvGrpSpPr/>
          <p:nvPr/>
        </p:nvGrpSpPr>
        <p:grpSpPr>
          <a:xfrm>
            <a:off x="169606" y="394620"/>
            <a:ext cx="12022394" cy="1100498"/>
            <a:chOff x="116805" y="-29142"/>
            <a:chExt cx="6206022" cy="717927"/>
          </a:xfrm>
        </p:grpSpPr>
        <p:pic>
          <p:nvPicPr>
            <p:cNvPr id="5" name="Picture 2" descr="C:\Documents and Settings\aboisbouvier\Bureau\image_diaporama.gi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1388761" y="116759"/>
              <a:ext cx="4934066" cy="572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6805" y="-29142"/>
              <a:ext cx="1153399" cy="7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re 1"/>
          <p:cNvSpPr txBox="1">
            <a:spLocks/>
          </p:cNvSpPr>
          <p:nvPr/>
        </p:nvSpPr>
        <p:spPr>
          <a:xfrm>
            <a:off x="876300" y="1495118"/>
            <a:ext cx="10901357" cy="638482"/>
          </a:xfrm>
          <a:prstGeom prst="rect">
            <a:avLst/>
          </a:prstGeom>
          <a:solidFill>
            <a:srgbClr val="CCCCFF"/>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smtClean="0"/>
              <a:t>Les horaires au lycée</a:t>
            </a:r>
            <a:endParaRPr lang="fr-FR" sz="4000" b="1" dirty="0"/>
          </a:p>
        </p:txBody>
      </p:sp>
      <p:sp>
        <p:nvSpPr>
          <p:cNvPr id="8" name="Rectangle 7"/>
          <p:cNvSpPr/>
          <p:nvPr/>
        </p:nvSpPr>
        <p:spPr>
          <a:xfrm>
            <a:off x="6832600" y="4254500"/>
            <a:ext cx="4495800" cy="469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336800" y="6007100"/>
            <a:ext cx="76327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15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2755"/>
          <a:stretch/>
        </p:blipFill>
        <p:spPr>
          <a:xfrm>
            <a:off x="141016" y="2159000"/>
            <a:ext cx="11898788" cy="4541838"/>
          </a:xfrm>
        </p:spPr>
      </p:pic>
      <p:grpSp>
        <p:nvGrpSpPr>
          <p:cNvPr id="4" name="Groupe 3"/>
          <p:cNvGrpSpPr/>
          <p:nvPr/>
        </p:nvGrpSpPr>
        <p:grpSpPr>
          <a:xfrm>
            <a:off x="80706" y="127920"/>
            <a:ext cx="12022394" cy="1100498"/>
            <a:chOff x="116805" y="-29142"/>
            <a:chExt cx="6206022" cy="717927"/>
          </a:xfrm>
        </p:grpSpPr>
        <p:pic>
          <p:nvPicPr>
            <p:cNvPr id="5" name="Picture 2" descr="C:\Documents and Settings\aboisbouvier\Bureau\image_diaporama.gif"/>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1388761" y="116759"/>
              <a:ext cx="4934066" cy="572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6805" y="-29142"/>
              <a:ext cx="1153399" cy="7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re 1"/>
          <p:cNvSpPr txBox="1">
            <a:spLocks/>
          </p:cNvSpPr>
          <p:nvPr/>
        </p:nvSpPr>
        <p:spPr>
          <a:xfrm>
            <a:off x="704850" y="1393518"/>
            <a:ext cx="11072807" cy="574982"/>
          </a:xfrm>
          <a:prstGeom prst="rect">
            <a:avLst/>
          </a:prstGeom>
          <a:solidFill>
            <a:srgbClr val="CCCCFF"/>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smtClean="0"/>
              <a:t>Les options  </a:t>
            </a:r>
            <a:endParaRPr lang="fr-FR" sz="4000" b="1" dirty="0"/>
          </a:p>
        </p:txBody>
      </p:sp>
      <p:sp>
        <p:nvSpPr>
          <p:cNvPr id="9" name="Rectangle 8"/>
          <p:cNvSpPr/>
          <p:nvPr/>
        </p:nvSpPr>
        <p:spPr>
          <a:xfrm>
            <a:off x="141016" y="5372100"/>
            <a:ext cx="11822588" cy="6477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17216" y="2133599"/>
            <a:ext cx="9866584" cy="5334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17216" y="3114981"/>
            <a:ext cx="11034984" cy="1152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17216" y="6350000"/>
            <a:ext cx="11822588" cy="203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306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9607" y="2228850"/>
            <a:ext cx="11850328" cy="4629150"/>
          </a:xfrm>
        </p:spPr>
        <p:txBody>
          <a:bodyPr>
            <a:normAutofit lnSpcReduction="10000"/>
          </a:bodyPr>
          <a:lstStyle/>
          <a:p>
            <a:pPr>
              <a:buFont typeface="Calibri" panose="020F0502020204030204" pitchFamily="34" charset="0"/>
              <a:buChar char="①"/>
            </a:pPr>
            <a:r>
              <a:rPr lang="fr-FR" dirty="0" smtClean="0"/>
              <a:t> Présence d’un </a:t>
            </a:r>
            <a:r>
              <a:rPr lang="fr-FR" b="1" dirty="0" smtClean="0">
                <a:solidFill>
                  <a:srgbClr val="FF0000"/>
                </a:solidFill>
              </a:rPr>
              <a:t>enseignement scientifique </a:t>
            </a:r>
            <a:r>
              <a:rPr lang="fr-FR" dirty="0" smtClean="0"/>
              <a:t>dans le tronc commun incluant les SVT + SPC + Maths  </a:t>
            </a:r>
          </a:p>
          <a:p>
            <a:pPr marL="0" indent="0" algn="r">
              <a:buNone/>
            </a:pPr>
            <a:r>
              <a:rPr lang="fr-FR" dirty="0" smtClean="0">
                <a:solidFill>
                  <a:srgbClr val="9999FF"/>
                </a:solidFill>
              </a:rPr>
              <a:t>Mise en œuvre de cet enseignement sur le terrain (modalités, contenu etc. )</a:t>
            </a:r>
            <a:r>
              <a:rPr lang="fr-FR" dirty="0"/>
              <a:t>	</a:t>
            </a:r>
            <a:r>
              <a:rPr lang="fr-FR" dirty="0" smtClean="0"/>
              <a:t>							</a:t>
            </a:r>
            <a:r>
              <a:rPr lang="fr-FR" dirty="0" smtClean="0">
                <a:solidFill>
                  <a:srgbClr val="FF0000"/>
                </a:solidFill>
              </a:rPr>
              <a:t>JDI spécifiques début juin 2019</a:t>
            </a:r>
          </a:p>
          <a:p>
            <a:pPr>
              <a:buFont typeface="Calibri" panose="020F0502020204030204" pitchFamily="34" charset="0"/>
              <a:buChar char="②"/>
            </a:pPr>
            <a:r>
              <a:rPr lang="fr-FR" dirty="0" smtClean="0"/>
              <a:t>  Changements dans les modalités d’évaluation des élèves </a:t>
            </a:r>
          </a:p>
          <a:p>
            <a:pPr marL="623888" indent="0">
              <a:spcBef>
                <a:spcPts val="0"/>
              </a:spcBef>
              <a:buNone/>
            </a:pPr>
            <a:r>
              <a:rPr lang="fr-FR" dirty="0">
                <a:solidFill>
                  <a:srgbClr val="9999FF"/>
                </a:solidFill>
              </a:rPr>
              <a:t> </a:t>
            </a:r>
            <a:r>
              <a:rPr lang="fr-FR" dirty="0" smtClean="0">
                <a:solidFill>
                  <a:srgbClr val="9999FF"/>
                </a:solidFill>
              </a:rPr>
              <a:t>        Les E3C (épreuves communes de contrôle continu) et la banque de sujets </a:t>
            </a:r>
          </a:p>
          <a:p>
            <a:pPr marL="623888" indent="0">
              <a:spcBef>
                <a:spcPts val="0"/>
              </a:spcBef>
              <a:buNone/>
            </a:pPr>
            <a:r>
              <a:rPr lang="fr-FR" dirty="0" smtClean="0">
                <a:solidFill>
                  <a:srgbClr val="9999FF"/>
                </a:solidFill>
              </a:rPr>
              <a:t>          </a:t>
            </a:r>
            <a:r>
              <a:rPr lang="fr-FR" dirty="0" smtClean="0">
                <a:solidFill>
                  <a:srgbClr val="FF0000"/>
                </a:solidFill>
                <a:sym typeface="Wingdings" panose="05000000000000000000" pitchFamily="2" charset="2"/>
              </a:rPr>
              <a:t></a:t>
            </a:r>
            <a:r>
              <a:rPr lang="fr-FR" dirty="0" smtClean="0">
                <a:solidFill>
                  <a:srgbClr val="FF0000"/>
                </a:solidFill>
              </a:rPr>
              <a:t> poids des épreuves ponctuelles terminales (sujets d’examen) </a:t>
            </a:r>
          </a:p>
          <a:p>
            <a:pPr marL="623888" indent="0">
              <a:spcBef>
                <a:spcPts val="0"/>
              </a:spcBef>
              <a:buNone/>
            </a:pPr>
            <a:r>
              <a:rPr lang="fr-FR" dirty="0">
                <a:solidFill>
                  <a:srgbClr val="FF0000"/>
                </a:solidFill>
              </a:rPr>
              <a:t> </a:t>
            </a:r>
            <a:r>
              <a:rPr lang="fr-FR" dirty="0" smtClean="0">
                <a:solidFill>
                  <a:srgbClr val="FF0000"/>
                </a:solidFill>
              </a:rPr>
              <a:t>         </a:t>
            </a:r>
            <a:r>
              <a:rPr lang="fr-FR" dirty="0" smtClean="0">
                <a:solidFill>
                  <a:srgbClr val="FF0000"/>
                </a:solidFill>
                <a:sym typeface="Wingdings" panose="05000000000000000000" pitchFamily="2" charset="2"/>
              </a:rPr>
              <a:t> </a:t>
            </a:r>
            <a:r>
              <a:rPr lang="fr-FR" dirty="0" smtClean="0">
                <a:solidFill>
                  <a:srgbClr val="FF0000"/>
                </a:solidFill>
              </a:rPr>
              <a:t>place et intérêt formatif des contrôles dans le futur lycée ?</a:t>
            </a:r>
          </a:p>
          <a:p>
            <a:pPr>
              <a:buFont typeface="Calibri" panose="020F0502020204030204" pitchFamily="34" charset="0"/>
              <a:buChar char="③"/>
            </a:pPr>
            <a:r>
              <a:rPr lang="fr-FR" dirty="0" smtClean="0"/>
              <a:t> Nouvelle épreuve : LE GRAND ORAL </a:t>
            </a:r>
          </a:p>
          <a:p>
            <a:pPr marL="0" indent="0">
              <a:buNone/>
            </a:pPr>
            <a:r>
              <a:rPr lang="fr-FR" dirty="0" smtClean="0">
                <a:solidFill>
                  <a:srgbClr val="9999FF"/>
                </a:solidFill>
              </a:rPr>
              <a:t>         Basé sur l’argumentation / spécialité(s)</a:t>
            </a:r>
            <a:endParaRPr lang="fr-FR" dirty="0">
              <a:solidFill>
                <a:srgbClr val="9999FF"/>
              </a:solidFill>
            </a:endParaRPr>
          </a:p>
        </p:txBody>
      </p:sp>
      <p:grpSp>
        <p:nvGrpSpPr>
          <p:cNvPr id="4" name="Groupe 3"/>
          <p:cNvGrpSpPr/>
          <p:nvPr/>
        </p:nvGrpSpPr>
        <p:grpSpPr>
          <a:xfrm>
            <a:off x="169606" y="108870"/>
            <a:ext cx="12022394" cy="1100498"/>
            <a:chOff x="116805" y="-29142"/>
            <a:chExt cx="6206022" cy="717927"/>
          </a:xfrm>
        </p:grpSpPr>
        <p:pic>
          <p:nvPicPr>
            <p:cNvPr id="5" name="Picture 2" descr="C:\Documents and Settings\aboisbouvier\Bureau\image_diaporama.gi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1388761" y="116759"/>
              <a:ext cx="4934066" cy="572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6805" y="-29142"/>
              <a:ext cx="1153399" cy="7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re 1"/>
          <p:cNvSpPr txBox="1">
            <a:spLocks/>
          </p:cNvSpPr>
          <p:nvPr/>
        </p:nvSpPr>
        <p:spPr>
          <a:xfrm>
            <a:off x="2633657" y="1209368"/>
            <a:ext cx="9144000" cy="853920"/>
          </a:xfrm>
          <a:prstGeom prst="rect">
            <a:avLst/>
          </a:prstGeom>
          <a:solidFill>
            <a:srgbClr val="CCCCFF"/>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smtClean="0"/>
              <a:t>Les nouveautés</a:t>
            </a:r>
            <a:endParaRPr lang="fr-FR" sz="4000" b="1" dirty="0"/>
          </a:p>
        </p:txBody>
      </p:sp>
    </p:spTree>
    <p:extLst>
      <p:ext uri="{BB962C8B-B14F-4D97-AF65-F5344CB8AC3E}">
        <p14:creationId xmlns:p14="http://schemas.microsoft.com/office/powerpoint/2010/main" val="28219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1684001" y="64019"/>
            <a:ext cx="10352754" cy="592102"/>
          </a:xfrm>
          <a:prstGeom prst="rect">
            <a:avLst/>
          </a:prstGeom>
          <a:solidFill>
            <a:srgbClr val="CCCCFF"/>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smtClean="0"/>
              <a:t>Le contrôle continu et les épreuves terminales</a:t>
            </a:r>
            <a:endParaRPr lang="fr-FR" sz="4000" b="1" dirty="0"/>
          </a:p>
        </p:txBody>
      </p:sp>
      <p:pic>
        <p:nvPicPr>
          <p:cNvPr id="8" name="Image 7"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538" y="656121"/>
            <a:ext cx="8986925" cy="6201880"/>
          </a:xfrm>
          <a:prstGeom prst="rect">
            <a:avLst/>
          </a:prstGeom>
        </p:spPr>
      </p:pic>
      <p:sp>
        <p:nvSpPr>
          <p:cNvPr id="9" name="Ellipse 8"/>
          <p:cNvSpPr/>
          <p:nvPr/>
        </p:nvSpPr>
        <p:spPr>
          <a:xfrm>
            <a:off x="7766137" y="3043825"/>
            <a:ext cx="1152395" cy="7265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7705594" y="5137760"/>
            <a:ext cx="1152395" cy="7265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2730420" y="4999973"/>
            <a:ext cx="2352805" cy="7265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333875" y="2591632"/>
            <a:ext cx="1939447" cy="5936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555289" y="5814029"/>
            <a:ext cx="1338447" cy="99373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001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19008" y="422030"/>
            <a:ext cx="11908868" cy="1096017"/>
            <a:chOff x="116805" y="-29142"/>
            <a:chExt cx="6206022" cy="717927"/>
          </a:xfrm>
        </p:grpSpPr>
        <p:pic>
          <p:nvPicPr>
            <p:cNvPr id="5" name="Picture 2" descr="C:\Documents and Settings\aboisbouvier\Bureau\image_diaporama.gi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1388761" y="116759"/>
              <a:ext cx="4934066" cy="572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6805" y="-29142"/>
              <a:ext cx="1271956" cy="7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re 1"/>
          <p:cNvSpPr txBox="1">
            <a:spLocks/>
          </p:cNvSpPr>
          <p:nvPr/>
        </p:nvSpPr>
        <p:spPr>
          <a:xfrm>
            <a:off x="1684001" y="66429"/>
            <a:ext cx="10254994" cy="589691"/>
          </a:xfrm>
          <a:prstGeom prst="rect">
            <a:avLst/>
          </a:prstGeom>
          <a:solidFill>
            <a:srgbClr val="CCCCFF"/>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smtClean="0"/>
              <a:t>Le contrôle continu et les épreuves terminales</a:t>
            </a:r>
            <a:endParaRPr lang="fr-FR" sz="4000" b="1" dirty="0"/>
          </a:p>
        </p:txBody>
      </p:sp>
      <p:pic>
        <p:nvPicPr>
          <p:cNvPr id="8" name="Image 7"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130" y="1750311"/>
            <a:ext cx="11778346" cy="2107704"/>
          </a:xfrm>
          <a:prstGeom prst="rect">
            <a:avLst/>
          </a:prstGeom>
        </p:spPr>
      </p:pic>
      <p:pic>
        <p:nvPicPr>
          <p:cNvPr id="9" name="Image 8" descr="Capture d’écra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129" y="4092583"/>
            <a:ext cx="11478274" cy="2671472"/>
          </a:xfrm>
          <a:prstGeom prst="rect">
            <a:avLst/>
          </a:prstGeom>
        </p:spPr>
      </p:pic>
      <p:sp>
        <p:nvSpPr>
          <p:cNvPr id="10" name="Rectangle 9"/>
          <p:cNvSpPr/>
          <p:nvPr/>
        </p:nvSpPr>
        <p:spPr>
          <a:xfrm>
            <a:off x="188767" y="3162151"/>
            <a:ext cx="11710949" cy="645063"/>
          </a:xfrm>
          <a:prstGeom prst="rect">
            <a:avLst/>
          </a:prstGeom>
          <a:no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p:cNvSpPr/>
          <p:nvPr/>
        </p:nvSpPr>
        <p:spPr>
          <a:xfrm>
            <a:off x="3429000" y="3373978"/>
            <a:ext cx="817705" cy="595860"/>
          </a:xfrm>
          <a:prstGeom prst="ellipse">
            <a:avLst/>
          </a:prstGeom>
          <a:no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484167" y="2756723"/>
            <a:ext cx="6430135" cy="3519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5997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3008" y="1834382"/>
            <a:ext cx="11918992" cy="5023617"/>
          </a:xfrm>
        </p:spPr>
        <p:txBody>
          <a:bodyPr>
            <a:normAutofit/>
          </a:bodyPr>
          <a:lstStyle/>
          <a:p>
            <a:pPr marL="0" indent="0">
              <a:buNone/>
            </a:pPr>
            <a:r>
              <a:rPr lang="fr-FR" sz="3600" dirty="0" smtClean="0"/>
              <a:t>Les </a:t>
            </a:r>
            <a:r>
              <a:rPr lang="fr-FR" sz="3600" b="1" dirty="0" smtClean="0">
                <a:solidFill>
                  <a:srgbClr val="FF0000"/>
                </a:solidFill>
              </a:rPr>
              <a:t>E3C</a:t>
            </a:r>
            <a:r>
              <a:rPr lang="fr-FR" sz="3600" dirty="0" smtClean="0"/>
              <a:t> :</a:t>
            </a:r>
          </a:p>
          <a:p>
            <a:pPr>
              <a:buFontTx/>
              <a:buChar char="-"/>
            </a:pPr>
            <a:r>
              <a:rPr lang="fr-FR" sz="3600" dirty="0" smtClean="0">
                <a:solidFill>
                  <a:srgbClr val="FF0000"/>
                </a:solidFill>
              </a:rPr>
              <a:t>Durée</a:t>
            </a:r>
            <a:r>
              <a:rPr lang="fr-FR" sz="3600" dirty="0" smtClean="0"/>
              <a:t> : 2 heures</a:t>
            </a:r>
          </a:p>
          <a:p>
            <a:pPr>
              <a:buFontTx/>
              <a:buChar char="-"/>
            </a:pPr>
            <a:r>
              <a:rPr lang="fr-FR" sz="3600" dirty="0" smtClean="0">
                <a:solidFill>
                  <a:srgbClr val="FF0000"/>
                </a:solidFill>
              </a:rPr>
              <a:t>Dates</a:t>
            </a:r>
            <a:r>
              <a:rPr lang="fr-FR" sz="3600" dirty="0" smtClean="0"/>
              <a:t> de passation : Février et Avril … sauf pour </a:t>
            </a:r>
            <a:r>
              <a:rPr lang="fr-FR" sz="3600" dirty="0" smtClean="0">
                <a:solidFill>
                  <a:srgbClr val="FF0000"/>
                </a:solidFill>
              </a:rPr>
              <a:t>Enseignement scientifique </a:t>
            </a:r>
            <a:r>
              <a:rPr lang="fr-FR" sz="3600" dirty="0">
                <a:solidFill>
                  <a:srgbClr val="FF0000"/>
                </a:solidFill>
              </a:rPr>
              <a:t>commun (</a:t>
            </a:r>
            <a:r>
              <a:rPr lang="fr-FR" sz="3600" dirty="0" smtClean="0">
                <a:solidFill>
                  <a:srgbClr val="FF0000"/>
                </a:solidFill>
              </a:rPr>
              <a:t>ESC) </a:t>
            </a:r>
            <a:r>
              <a:rPr lang="fr-FR" sz="3600" dirty="0" smtClean="0"/>
              <a:t>de première générale </a:t>
            </a:r>
            <a:r>
              <a:rPr lang="fr-FR" sz="3600" dirty="0" smtClean="0">
                <a:solidFill>
                  <a:srgbClr val="FF0000"/>
                </a:solidFill>
              </a:rPr>
              <a:t>uniquement en fin d’année car </a:t>
            </a:r>
            <a:r>
              <a:rPr lang="fr-FR" sz="3600" dirty="0">
                <a:solidFill>
                  <a:srgbClr val="FF0000"/>
                </a:solidFill>
              </a:rPr>
              <a:t>"</a:t>
            </a:r>
            <a:r>
              <a:rPr lang="fr-FR" sz="3600" dirty="0" smtClean="0">
                <a:solidFill>
                  <a:srgbClr val="FF0000"/>
                </a:solidFill>
              </a:rPr>
              <a:t>nouvelle discipline</a:t>
            </a:r>
            <a:r>
              <a:rPr lang="fr-FR" sz="3600" dirty="0">
                <a:solidFill>
                  <a:srgbClr val="FF0000"/>
                </a:solidFill>
              </a:rPr>
              <a:t>"</a:t>
            </a:r>
            <a:endParaRPr lang="fr-FR" sz="3600" dirty="0" smtClean="0"/>
          </a:p>
          <a:p>
            <a:pPr>
              <a:buFontTx/>
              <a:buChar char="-"/>
            </a:pPr>
            <a:r>
              <a:rPr lang="fr-FR" sz="3600" dirty="0" smtClean="0">
                <a:solidFill>
                  <a:srgbClr val="FF0000"/>
                </a:solidFill>
              </a:rPr>
              <a:t>Coefficient 5 </a:t>
            </a:r>
            <a:r>
              <a:rPr lang="fr-FR" sz="3600" dirty="0" smtClean="0"/>
              <a:t>pour première + terminale</a:t>
            </a:r>
          </a:p>
          <a:p>
            <a:pPr marL="0" indent="0">
              <a:buNone/>
            </a:pPr>
            <a:r>
              <a:rPr lang="fr-FR" sz="3600" u="sng" dirty="0" smtClean="0">
                <a:solidFill>
                  <a:srgbClr val="FF0000"/>
                </a:solidFill>
              </a:rPr>
              <a:t>Banque de (350 ?) sujets </a:t>
            </a:r>
            <a:r>
              <a:rPr lang="fr-FR" sz="3600" dirty="0" smtClean="0"/>
              <a:t>pour l'ESC et la SPE abandonnée en première</a:t>
            </a:r>
          </a:p>
        </p:txBody>
      </p:sp>
      <p:grpSp>
        <p:nvGrpSpPr>
          <p:cNvPr id="4" name="Groupe 3"/>
          <p:cNvGrpSpPr/>
          <p:nvPr/>
        </p:nvGrpSpPr>
        <p:grpSpPr>
          <a:xfrm>
            <a:off x="169606" y="108870"/>
            <a:ext cx="12022394" cy="1100498"/>
            <a:chOff x="116805" y="-29142"/>
            <a:chExt cx="6206022" cy="717927"/>
          </a:xfrm>
        </p:grpSpPr>
        <p:pic>
          <p:nvPicPr>
            <p:cNvPr id="5" name="Picture 2" descr="C:\Documents and Settings\aboisbouvier\Bureau\image_diaporama.gi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a:off x="1388761" y="116759"/>
              <a:ext cx="4934066" cy="572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6805" y="-29142"/>
              <a:ext cx="1153399" cy="7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re 1"/>
          <p:cNvSpPr txBox="1">
            <a:spLocks/>
          </p:cNvSpPr>
          <p:nvPr/>
        </p:nvSpPr>
        <p:spPr>
          <a:xfrm>
            <a:off x="2633657" y="1209368"/>
            <a:ext cx="9144000" cy="531750"/>
          </a:xfrm>
          <a:prstGeom prst="rect">
            <a:avLst/>
          </a:prstGeom>
          <a:solidFill>
            <a:srgbClr val="CCCCFF"/>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smtClean="0"/>
              <a:t>L’évaluation des élèves</a:t>
            </a:r>
            <a:endParaRPr lang="fr-FR" sz="4000" b="1" dirty="0"/>
          </a:p>
        </p:txBody>
      </p:sp>
    </p:spTree>
    <p:extLst>
      <p:ext uri="{BB962C8B-B14F-4D97-AF65-F5344CB8AC3E}">
        <p14:creationId xmlns:p14="http://schemas.microsoft.com/office/powerpoint/2010/main" val="612116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6979</TotalTime>
  <Words>862</Words>
  <Application>Microsoft Office PowerPoint</Application>
  <PresentationFormat>Grand écran</PresentationFormat>
  <Paragraphs>94</Paragraphs>
  <Slides>16</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Arial</vt:lpstr>
      <vt:lpstr>Calibri</vt:lpstr>
      <vt:lpstr>Calibri Light</vt:lpstr>
      <vt:lpstr>Euphemia</vt:lpstr>
      <vt:lpstr>Helvetica Neue</vt:lpstr>
      <vt:lpstr>Helvetica Neue Medium</vt:lpstr>
      <vt:lpstr>Wingdings</vt:lpstr>
      <vt:lpstr>Wingdings 3</vt:lpstr>
      <vt:lpstr>Thème Office</vt:lpstr>
      <vt:lpstr>LA REFORME DU LYCEE    LES NOUVEAUX PROGRAMMES de SECONDE et de PREMIERE SPECIALITE</vt:lpstr>
      <vt:lpstr>L’esprit de la réforme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Rectorat 38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ABBS</dc:creator>
  <cp:lastModifiedBy>jean-marc SIMON</cp:lastModifiedBy>
  <cp:revision>106</cp:revision>
  <cp:lastPrinted>2019-05-16T12:14:33Z</cp:lastPrinted>
  <dcterms:created xsi:type="dcterms:W3CDTF">2019-03-21T07:29:28Z</dcterms:created>
  <dcterms:modified xsi:type="dcterms:W3CDTF">2019-09-15T18:26:47Z</dcterms:modified>
</cp:coreProperties>
</file>