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64" r:id="rId3"/>
    <p:sldId id="258" r:id="rId4"/>
    <p:sldId id="263" r:id="rId5"/>
  </p:sldIdLst>
  <p:sldSz cx="9144000" cy="6858000" type="screen4x3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6017" tIns="48009" rIns="96017" bIns="4800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5"/>
          </a:xfrm>
          <a:prstGeom prst="rect">
            <a:avLst/>
          </a:prstGeom>
        </p:spPr>
        <p:txBody>
          <a:bodyPr vert="horz" lIns="96017" tIns="48009" rIns="96017" bIns="48009" rtlCol="0"/>
          <a:lstStyle>
            <a:lvl1pPr algn="r">
              <a:defRPr sz="1300"/>
            </a:lvl1pPr>
          </a:lstStyle>
          <a:p>
            <a:fld id="{CF2E5FFF-0A9C-40CE-BD13-945EF5B4E1B7}" type="datetimeFigureOut">
              <a:rPr lang="fr-FR" smtClean="0"/>
              <a:pPr/>
              <a:t>01/10/2016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7" tIns="48009" rIns="96017" bIns="4800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6017" tIns="48009" rIns="96017" bIns="48009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5"/>
          </a:xfrm>
          <a:prstGeom prst="rect">
            <a:avLst/>
          </a:prstGeom>
        </p:spPr>
        <p:txBody>
          <a:bodyPr vert="horz" lIns="96017" tIns="48009" rIns="96017" bIns="4800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5"/>
          </a:xfrm>
          <a:prstGeom prst="rect">
            <a:avLst/>
          </a:prstGeom>
        </p:spPr>
        <p:txBody>
          <a:bodyPr vert="horz" lIns="96017" tIns="48009" rIns="96017" bIns="48009" rtlCol="0" anchor="b"/>
          <a:lstStyle>
            <a:lvl1pPr algn="r">
              <a:defRPr sz="1300"/>
            </a:lvl1pPr>
          </a:lstStyle>
          <a:p>
            <a:fld id="{9AF9EEF3-E1F7-4093-9F81-81B918FC9B3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3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SANS ANIMATIONS</a:t>
            </a:r>
            <a:r>
              <a:rPr lang="fr-FR" baseline="0" dirty="0" smtClean="0"/>
              <a:t> si pas de synchronisation avec les explications orales en bandes son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EEF3-E1F7-4093-9F81-81B918FC9B3C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15FA-C079-460F-BCA0-E2BE247EA673}" type="datetimeFigureOut">
              <a:rPr lang="fr-FR" smtClean="0"/>
              <a:pPr/>
              <a:t>01/10/2016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FC50-559F-4B31-924F-F214395CA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15FA-C079-460F-BCA0-E2BE247EA673}" type="datetimeFigureOut">
              <a:rPr lang="fr-FR" smtClean="0"/>
              <a:pPr/>
              <a:t>01/10/2016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FC50-559F-4B31-924F-F214395CA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15FA-C079-460F-BCA0-E2BE247EA673}" type="datetimeFigureOut">
              <a:rPr lang="fr-FR" smtClean="0"/>
              <a:pPr/>
              <a:t>01/10/2016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FC50-559F-4B31-924F-F214395CA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15FA-C079-460F-BCA0-E2BE247EA673}" type="datetimeFigureOut">
              <a:rPr lang="fr-FR" smtClean="0"/>
              <a:pPr/>
              <a:t>01/10/2016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FC50-559F-4B31-924F-F214395CA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15FA-C079-460F-BCA0-E2BE247EA673}" type="datetimeFigureOut">
              <a:rPr lang="fr-FR" smtClean="0"/>
              <a:pPr/>
              <a:t>01/10/2016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FC50-559F-4B31-924F-F214395CA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15FA-C079-460F-BCA0-E2BE247EA673}" type="datetimeFigureOut">
              <a:rPr lang="fr-FR" smtClean="0"/>
              <a:pPr/>
              <a:t>01/10/2016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FC50-559F-4B31-924F-F214395CA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15FA-C079-460F-BCA0-E2BE247EA673}" type="datetimeFigureOut">
              <a:rPr lang="fr-FR" smtClean="0"/>
              <a:pPr/>
              <a:t>01/10/2016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FC50-559F-4B31-924F-F214395CA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15FA-C079-460F-BCA0-E2BE247EA673}" type="datetimeFigureOut">
              <a:rPr lang="fr-FR" smtClean="0"/>
              <a:pPr/>
              <a:t>01/10/2016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FC50-559F-4B31-924F-F214395CA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15FA-C079-460F-BCA0-E2BE247EA673}" type="datetimeFigureOut">
              <a:rPr lang="fr-FR" smtClean="0"/>
              <a:pPr/>
              <a:t>01/10/2016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FC50-559F-4B31-924F-F214395CA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15FA-C079-460F-BCA0-E2BE247EA673}" type="datetimeFigureOut">
              <a:rPr lang="fr-FR" smtClean="0"/>
              <a:pPr/>
              <a:t>01/10/2016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FC50-559F-4B31-924F-F214395CA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15FA-C079-460F-BCA0-E2BE247EA673}" type="datetimeFigureOut">
              <a:rPr lang="fr-FR" smtClean="0"/>
              <a:pPr/>
              <a:t>01/10/2016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FC50-559F-4B31-924F-F214395CA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A15FA-C079-460F-BCA0-E2BE247EA673}" type="datetimeFigureOut">
              <a:rPr lang="fr-FR" smtClean="0"/>
              <a:pPr/>
              <a:t>01/10/2016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6FC50-559F-4B31-924F-F214395CA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slideLayout" Target="../slideLayouts/slideLayout2.xml"/><Relationship Id="rId18" Type="http://schemas.openxmlformats.org/officeDocument/2006/relationships/hyperlink" Target="/RNA/DNL/EnTS/Productions_Eleves/Test_connaissancesPOI_Evolution/Raph_evalEOC_ProfLV.pdf" TargetMode="External"/><Relationship Id="rId26" Type="http://schemas.openxmlformats.org/officeDocument/2006/relationships/image" Target="../media/image6.jpeg"/><Relationship Id="rId3" Type="http://schemas.microsoft.com/office/2007/relationships/media" Target="../media/media3.WAV"/><Relationship Id="rId21" Type="http://schemas.openxmlformats.org/officeDocument/2006/relationships/hyperlink" Target="ftp://ftp.ac-grenoble.fr/svt/RNA/DNL/EnTS/Productions_Eleves/Test_connaissancesPOI_Evolution/Sar_Q1_Q2_Q3.wma" TargetMode="External"/><Relationship Id="rId34" Type="http://schemas.openxmlformats.org/officeDocument/2006/relationships/image" Target="../media/image14.jpeg"/><Relationship Id="rId7" Type="http://schemas.microsoft.com/office/2007/relationships/media" Target="../media/media5.WAV"/><Relationship Id="rId12" Type="http://schemas.openxmlformats.org/officeDocument/2006/relationships/audio" Target="../media/media7.WAV"/><Relationship Id="rId17" Type="http://schemas.openxmlformats.org/officeDocument/2006/relationships/hyperlink" Target="ftp://ftp.ac-grenoble.fr/svt/RNA/DNL/EnTS/Productions_Eleves/Test_connaissancesPOI_Evolution/Raph_EOC_Q1_Q2_Q3.3gp" TargetMode="External"/><Relationship Id="rId25" Type="http://schemas.openxmlformats.org/officeDocument/2006/relationships/image" Target="../media/image5.jpeg"/><Relationship Id="rId33" Type="http://schemas.openxmlformats.org/officeDocument/2006/relationships/image" Target="../media/image13.jpeg"/><Relationship Id="rId2" Type="http://schemas.openxmlformats.org/officeDocument/2006/relationships/audio" Target="../media/media2.WAV"/><Relationship Id="rId16" Type="http://schemas.openxmlformats.org/officeDocument/2006/relationships/hyperlink" Target="questions_eval_intermed_connaissances.pdf" TargetMode="External"/><Relationship Id="rId20" Type="http://schemas.openxmlformats.org/officeDocument/2006/relationships/hyperlink" Target="/RNA/DNL/EnTS/Productions_Eleves/Test_connaissancesPOI_Evolution/Sar_Q1_Q2_Q3.wma" TargetMode="External"/><Relationship Id="rId29" Type="http://schemas.openxmlformats.org/officeDocument/2006/relationships/image" Target="../media/image9.jpe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microsoft.com/office/2007/relationships/media" Target="../media/media7.WAV"/><Relationship Id="rId24" Type="http://schemas.openxmlformats.org/officeDocument/2006/relationships/image" Target="../media/image4.jpeg"/><Relationship Id="rId32" Type="http://schemas.openxmlformats.org/officeDocument/2006/relationships/image" Target="../media/image12.jpeg"/><Relationship Id="rId5" Type="http://schemas.microsoft.com/office/2007/relationships/media" Target="../media/media4.WAV"/><Relationship Id="rId15" Type="http://schemas.openxmlformats.org/officeDocument/2006/relationships/hyperlink" Target="ftp://ftp.ac-grenoble.fr/svt/RNA/DNL/EnTS/questions_eval_intermed_connaissances.pdf" TargetMode="External"/><Relationship Id="rId23" Type="http://schemas.openxmlformats.org/officeDocument/2006/relationships/image" Target="../media/image3.jpeg"/><Relationship Id="rId28" Type="http://schemas.openxmlformats.org/officeDocument/2006/relationships/image" Target="../media/image8.jpeg"/><Relationship Id="rId10" Type="http://schemas.openxmlformats.org/officeDocument/2006/relationships/audio" Target="../media/media6.WAV"/><Relationship Id="rId19" Type="http://schemas.openxmlformats.org/officeDocument/2006/relationships/hyperlink" Target="ftp://ftp.ac-grenoble.fr/svt/RNA/DNL/EnTS/Productions_Eleves/Test_connaissancesPOI_Evolution/Raph_evalEOC_ProfLV.pdf" TargetMode="External"/><Relationship Id="rId31" Type="http://schemas.openxmlformats.org/officeDocument/2006/relationships/image" Target="../media/image11.jpeg"/><Relationship Id="rId4" Type="http://schemas.openxmlformats.org/officeDocument/2006/relationships/audio" Target="../media/media3.WAV"/><Relationship Id="rId9" Type="http://schemas.microsoft.com/office/2007/relationships/media" Target="../media/media6.WAV"/><Relationship Id="rId14" Type="http://schemas.openxmlformats.org/officeDocument/2006/relationships/notesSlide" Target="../notesSlides/notesSlide1.xml"/><Relationship Id="rId22" Type="http://schemas.openxmlformats.org/officeDocument/2006/relationships/hyperlink" Target="ftp://ftp.ac-grenoble.fr/svt/RNA/DNL/EnTS/Productions_Eleves/Test_connaissancesPOI_Evolution/Sar_evalEOC_profLV.pdf" TargetMode="External"/><Relationship Id="rId27" Type="http://schemas.openxmlformats.org/officeDocument/2006/relationships/image" Target="../media/image7.jpeg"/><Relationship Id="rId30" Type="http://schemas.openxmlformats.org/officeDocument/2006/relationships/image" Target="../media/image10.jpeg"/><Relationship Id="rId35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anglais.ac-orleans-tours.fr/college/evaluer_les_5_activites_langagiere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3648" y="1439186"/>
            <a:ext cx="9144000" cy="164305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 smtClean="0">
                <a:solidFill>
                  <a:srgbClr val="00B0F0"/>
                </a:solidFill>
              </a:rPr>
              <a:t>EXEMPLE DE PROJET PÉDAGOGIQUE EN </a:t>
            </a:r>
            <a:br>
              <a:rPr lang="fr-FR" sz="3600" b="1" dirty="0" smtClean="0">
                <a:solidFill>
                  <a:srgbClr val="00B0F0"/>
                </a:solidFill>
              </a:rPr>
            </a:br>
            <a:r>
              <a:rPr lang="fr-FR" sz="3600" b="1" dirty="0" smtClean="0">
                <a:solidFill>
                  <a:srgbClr val="00B0F0"/>
                </a:solidFill>
              </a:rPr>
              <a:t>SECTION EUROPÉENNE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100" i="1" u="sng" dirty="0" smtClean="0">
                <a:solidFill>
                  <a:schemeClr val="tx2">
                    <a:lumMod val="75000"/>
                  </a:schemeClr>
                </a:solidFill>
              </a:rPr>
              <a:t>DNL</a:t>
            </a:r>
            <a:r>
              <a:rPr lang="fr-FR" sz="3100" i="1" dirty="0" smtClean="0">
                <a:solidFill>
                  <a:schemeClr val="tx2">
                    <a:lumMod val="75000"/>
                  </a:schemeClr>
                </a:solidFill>
              </a:rPr>
              <a:t>: SVT-Anglais 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100" i="1" u="sng" dirty="0" smtClean="0">
                <a:solidFill>
                  <a:schemeClr val="tx2">
                    <a:lumMod val="75000"/>
                  </a:schemeClr>
                </a:solidFill>
              </a:rPr>
              <a:t>Thème</a:t>
            </a:r>
            <a:r>
              <a:rPr lang="fr-FR" sz="3100" dirty="0" smtClean="0">
                <a:solidFill>
                  <a:schemeClr val="tx2">
                    <a:lumMod val="75000"/>
                  </a:schemeClr>
                </a:solidFill>
              </a:rPr>
              <a:t> :</a:t>
            </a:r>
            <a:r>
              <a:rPr lang="fr-FR" sz="3100" i="1" dirty="0" smtClean="0">
                <a:solidFill>
                  <a:schemeClr val="tx2">
                    <a:lumMod val="75000"/>
                  </a:schemeClr>
                </a:solidFill>
              </a:rPr>
              <a:t>EVOLUTION </a:t>
            </a:r>
            <a:br>
              <a:rPr lang="fr-FR" sz="31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3100" i="1" u="sng" dirty="0" smtClean="0">
                <a:solidFill>
                  <a:schemeClr val="tx2">
                    <a:lumMod val="75000"/>
                  </a:schemeClr>
                </a:solidFill>
              </a:rPr>
              <a:t>Niveau</a:t>
            </a:r>
            <a:r>
              <a:rPr lang="fr-FR" sz="3100" i="1" dirty="0" smtClean="0">
                <a:solidFill>
                  <a:schemeClr val="tx2">
                    <a:lumMod val="75000"/>
                  </a:schemeClr>
                </a:solidFill>
              </a:rPr>
              <a:t> : Terminale Scientifique 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507207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une coopération DNL</a:t>
            </a:r>
            <a:r>
              <a:rPr lang="fr-FR" sz="2000" b="1" dirty="0" smtClean="0"/>
              <a:t>(discipline non linguistique) </a:t>
            </a:r>
            <a:r>
              <a:rPr lang="fr-FR" sz="3200" b="1" dirty="0" smtClean="0"/>
              <a:t>- LV </a:t>
            </a:r>
            <a:r>
              <a:rPr lang="fr-FR" sz="2000" b="1" dirty="0" smtClean="0"/>
              <a:t>(langue vivante) </a:t>
            </a:r>
            <a:endParaRPr lang="fr-FR" sz="3200" b="1" dirty="0"/>
          </a:p>
        </p:txBody>
      </p:sp>
      <p:pic>
        <p:nvPicPr>
          <p:cNvPr id="5122" name="Picture 2" descr="http://www.thewriteworkshopnyc.com/wp-content/uploads/2013/06/ppp_prd_087_3d_people-cooperation.png"/>
          <p:cNvPicPr>
            <a:picLocks noChangeAspect="1" noChangeArrowheads="1"/>
          </p:cNvPicPr>
          <p:nvPr/>
        </p:nvPicPr>
        <p:blipFill>
          <a:blip r:embed="rId4" cstate="print"/>
          <a:srcRect t="11163" b="8837"/>
          <a:stretch>
            <a:fillRect/>
          </a:stretch>
        </p:blipFill>
        <p:spPr bwMode="auto">
          <a:xfrm>
            <a:off x="2285984" y="2143116"/>
            <a:ext cx="4762502" cy="2857519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14282" y="5000636"/>
            <a:ext cx="8929718" cy="1643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d’après un travail de réflexion mené par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Elsa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Orfeuille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+ Valérie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Gillier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+ Christelle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Marécaux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>
                <a:latin typeface="+mj-lt"/>
                <a:ea typeface="+mj-ea"/>
                <a:cs typeface="+mj-cs"/>
              </a:rPr>
              <a:t>(académie de Grenoble) 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REC005_IN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07732"/>
            <a:ext cx="487363" cy="440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971600" y="1844824"/>
            <a:ext cx="714948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Pour avoir les commentaires audio</a:t>
            </a:r>
            <a:r>
              <a:rPr kumimoji="0" lang="fr-F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explicatifs, cliquer sur l’icône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 smtClean="0">
                <a:latin typeface="+mj-lt"/>
                <a:ea typeface="+mj-ea"/>
                <a:cs typeface="+mj-cs"/>
              </a:rPr>
              <a:t>positionnée</a:t>
            </a:r>
            <a:r>
              <a:rPr lang="fr-FR" sz="4400" noProof="0" dirty="0" smtClean="0">
                <a:latin typeface="+mj-lt"/>
                <a:ea typeface="+mj-ea"/>
                <a:cs typeface="+mj-cs"/>
              </a:rPr>
              <a:t> sur chaque semaine du planning</a:t>
            </a:r>
            <a:r>
              <a:rPr kumimoji="0" lang="fr-F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REC010_SEM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537527"/>
            <a:ext cx="487363" cy="440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091961"/>
              </p:ext>
            </p:extLst>
          </p:nvPr>
        </p:nvGraphicFramePr>
        <p:xfrm>
          <a:off x="0" y="46602"/>
          <a:ext cx="9157462" cy="7705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276"/>
                <a:gridCol w="3319468"/>
                <a:gridCol w="633292"/>
                <a:gridCol w="4095078"/>
                <a:gridCol w="714348"/>
              </a:tblGrid>
              <a:tr h="383371"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</a:rPr>
                        <a:t>semaine</a:t>
                      </a:r>
                      <a:endParaRPr lang="fr-FR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LV  ANGLAIS</a:t>
                      </a:r>
                      <a:r>
                        <a:rPr lang="fr-F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fr-FR" sz="1600" b="0" i="1" dirty="0" smtClean="0">
                          <a:solidFill>
                            <a:schemeClr val="bg1"/>
                          </a:solidFill>
                        </a:rPr>
                        <a:t>Valérie </a:t>
                      </a:r>
                      <a:r>
                        <a:rPr lang="fr-FR" sz="1600" b="0" i="1" dirty="0" err="1" smtClean="0">
                          <a:solidFill>
                            <a:schemeClr val="bg1"/>
                          </a:solidFill>
                        </a:rPr>
                        <a:t>Gillier</a:t>
                      </a:r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1" dirty="0" smtClean="0"/>
                        <a:t>Activités</a:t>
                      </a:r>
                      <a:r>
                        <a:rPr lang="fr-FR" sz="700" b="1" baseline="0" dirty="0" smtClean="0"/>
                        <a:t> langagières</a:t>
                      </a:r>
                      <a:endParaRPr lang="fr-FR" sz="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DNL SVT (</a:t>
                      </a:r>
                      <a:r>
                        <a:rPr lang="fr-FR" sz="1600" b="0" i="1" dirty="0" smtClean="0">
                          <a:solidFill>
                            <a:schemeClr val="bg1"/>
                          </a:solidFill>
                        </a:rPr>
                        <a:t>Christelle </a:t>
                      </a:r>
                      <a:r>
                        <a:rPr lang="fr-FR" sz="1600" b="0" i="1" dirty="0" err="1" smtClean="0">
                          <a:solidFill>
                            <a:schemeClr val="bg1"/>
                          </a:solidFill>
                        </a:rPr>
                        <a:t>Marécaux</a:t>
                      </a:r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Activités langagières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768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Vision du monde et de la société avant Darwin</a:t>
                      </a:r>
                    </a:p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CO+ EOI</a:t>
                      </a:r>
                    </a:p>
                    <a:p>
                      <a:endParaRPr lang="fr-FR" sz="1200" dirty="0" smtClean="0"/>
                    </a:p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Publication de Darwin en 1859: une vision ‘révolutionnaire’</a:t>
                      </a:r>
                    </a:p>
                    <a:p>
                      <a:r>
                        <a:rPr lang="fr-FR" sz="1200" dirty="0" smtClean="0"/>
                        <a:t>                - Questions pour récapitulatif  </a:t>
                      </a:r>
                      <a:r>
                        <a:rPr lang="fr-FR" sz="1200" baseline="0" dirty="0" smtClean="0"/>
                        <a:t>du cours 1 LV</a:t>
                      </a:r>
                      <a:endParaRPr lang="fr-FR" sz="1200" dirty="0" smtClean="0"/>
                    </a:p>
                    <a:p>
                      <a:r>
                        <a:rPr lang="fr-FR" sz="1200" dirty="0" smtClean="0"/>
                        <a:t>                - Jeux sur concepts Darwin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EOC  +CO</a:t>
                      </a:r>
                    </a:p>
                    <a:p>
                      <a:r>
                        <a:rPr lang="fr-FR" sz="1200" dirty="0" smtClean="0"/>
                        <a:t>+ EOI</a:t>
                      </a:r>
                    </a:p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828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2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fr-FR" sz="1200" dirty="0" smtClean="0"/>
                        <a:t>Récapitulatif</a:t>
                      </a:r>
                      <a:r>
                        <a:rPr lang="fr-FR" sz="1200" baseline="0" dirty="0" smtClean="0"/>
                        <a:t> du cours 1 DNL sous forme d’un jeu sur concepts de Darwin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200" b="1" u="sng" baseline="0" dirty="0" smtClean="0"/>
                        <a:t>D</a:t>
                      </a:r>
                      <a:r>
                        <a:rPr lang="fr-FR" sz="1200" b="1" u="sng" dirty="0" smtClean="0"/>
                        <a:t>arwinisme</a:t>
                      </a:r>
                      <a:r>
                        <a:rPr lang="fr-FR" sz="1200" b="1" u="sng" baseline="0" dirty="0" smtClean="0"/>
                        <a:t> social </a:t>
                      </a:r>
                      <a:r>
                        <a:rPr lang="fr-FR" sz="1200" baseline="0" dirty="0" smtClean="0"/>
                        <a:t>: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100" baseline="0" dirty="0" smtClean="0"/>
                        <a:t>survie du plus apte,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fr-FR" sz="1100" baseline="0" dirty="0" smtClean="0"/>
                        <a:t>compte tenu de son hérédité et  non de son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fr-FR" sz="1100" baseline="0" dirty="0" smtClean="0"/>
                        <a:t>éducation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EOI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+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u="sng" dirty="0" smtClean="0"/>
                        <a:t>3 exemples d’évolution des espèces</a:t>
                      </a:r>
                    </a:p>
                    <a:p>
                      <a:r>
                        <a:rPr lang="fr-FR" sz="1200" b="0" u="none" dirty="0" smtClean="0"/>
                        <a:t>                  -1</a:t>
                      </a:r>
                      <a:r>
                        <a:rPr lang="fr-FR" sz="1200" b="0" u="none" baseline="0" dirty="0" smtClean="0"/>
                        <a:t> élève par exemple</a:t>
                      </a:r>
                    </a:p>
                    <a:p>
                      <a:r>
                        <a:rPr lang="fr-FR" sz="1200" b="0" u="none" baseline="0" dirty="0" smtClean="0"/>
                        <a:t>                  - mise en commun par  groupes de 3</a:t>
                      </a:r>
                      <a:endParaRPr lang="fr-FR" sz="1200" b="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CO ou CE</a:t>
                      </a:r>
                    </a:p>
                    <a:p>
                      <a:r>
                        <a:rPr lang="fr-FR" sz="1200" dirty="0" smtClean="0"/>
                        <a:t>+ EOI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709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3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Mise en commun,</a:t>
                      </a:r>
                      <a:r>
                        <a:rPr lang="fr-FR" sz="1200" baseline="0" dirty="0" smtClean="0"/>
                        <a:t> échanges, synthèse sur darwinisme social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EOI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          -Les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="1" u="sng" baseline="0" dirty="0" smtClean="0"/>
                        <a:t>erreurs d’interprétation </a:t>
                      </a:r>
                      <a:r>
                        <a:rPr lang="fr-FR" sz="1200" b="0" u="none" baseline="0" dirty="0" smtClean="0"/>
                        <a:t>de la </a:t>
                      </a:r>
                      <a:r>
                        <a:rPr lang="fr-FR" sz="1200" baseline="0" dirty="0" smtClean="0"/>
                        <a:t>théorie de Darwin </a:t>
                      </a:r>
                    </a:p>
                    <a:p>
                      <a:r>
                        <a:rPr lang="fr-FR" sz="1200" dirty="0" smtClean="0"/>
                        <a:t>          -</a:t>
                      </a:r>
                      <a:r>
                        <a:rPr lang="fr-FR" sz="1200" b="1" u="sng" dirty="0" smtClean="0"/>
                        <a:t>Techniques d’étude </a:t>
                      </a:r>
                      <a:r>
                        <a:rPr lang="fr-FR" sz="1200" dirty="0" smtClean="0"/>
                        <a:t>de Darwin</a:t>
                      </a:r>
                    </a:p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CO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768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4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u="sng" dirty="0" smtClean="0"/>
                        <a:t>Jeu de rôle: débat/dispute</a:t>
                      </a:r>
                      <a:r>
                        <a:rPr lang="fr-FR" sz="1200" b="1" u="sng" baseline="0" dirty="0" smtClean="0"/>
                        <a:t> entre Darwin et </a:t>
                      </a:r>
                    </a:p>
                    <a:p>
                      <a:r>
                        <a:rPr lang="fr-FR" sz="1200" b="1" u="sng" baseline="0" dirty="0" smtClean="0"/>
                        <a:t>son cousin Galton </a:t>
                      </a:r>
                      <a:r>
                        <a:rPr lang="fr-FR" sz="1200" baseline="0" dirty="0" smtClean="0"/>
                        <a:t>(eugéniste)  </a:t>
                      </a:r>
                    </a:p>
                    <a:p>
                      <a:r>
                        <a:rPr lang="fr-FR" sz="1200" baseline="0" dirty="0" smtClean="0"/>
                        <a:t>~PREPARATION Tâche Finale</a:t>
                      </a:r>
                    </a:p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EOI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fr-FR" sz="1200" dirty="0" smtClean="0"/>
                        <a:t>         -Les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="1" u="sng" baseline="0" dirty="0" smtClean="0"/>
                        <a:t>nouvelles techniques</a:t>
                      </a:r>
                      <a:r>
                        <a:rPr lang="fr-FR" sz="1200" baseline="0" dirty="0" smtClean="0"/>
                        <a:t>, en soutien de la théorie de 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fr-FR" sz="1200" baseline="0" dirty="0" smtClean="0"/>
                        <a:t>          Darwin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fr-FR" sz="1200" baseline="0" dirty="0" smtClean="0"/>
                        <a:t>             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fr-FR" sz="1200" baseline="0" dirty="0" smtClean="0"/>
                        <a:t>           -conception carte heuristique  récapitulative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CO + CE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768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5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fr-FR" sz="1200" dirty="0" smtClean="0"/>
                        <a:t>Travail de prononciation</a:t>
                      </a:r>
                    </a:p>
                    <a:p>
                      <a:pPr>
                        <a:buFontTx/>
                        <a:buChar char="-"/>
                      </a:pPr>
                      <a:endParaRPr lang="fr-FR" sz="120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fr-FR" sz="1200" b="1" u="sng" baseline="0" dirty="0" smtClean="0"/>
                        <a:t>Contexte religieux aux Etats-Unis, laïcité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EOI</a:t>
                      </a:r>
                    </a:p>
                    <a:p>
                      <a:endParaRPr lang="fr-FR" sz="1200" dirty="0" smtClean="0"/>
                    </a:p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200" dirty="0" smtClean="0"/>
                        <a:t>EVALUATION de connaissances : </a:t>
                      </a:r>
                      <a:r>
                        <a:rPr lang="fr-FR" sz="1200" dirty="0" err="1" smtClean="0"/>
                        <a:t>co</a:t>
                      </a:r>
                      <a:r>
                        <a:rPr lang="fr-FR" sz="1200" dirty="0" smtClean="0"/>
                        <a:t>-évaluation asynchrone (MP3)</a:t>
                      </a:r>
                    </a:p>
                    <a:p>
                      <a:r>
                        <a:rPr lang="fr-FR" sz="1200" dirty="0" smtClean="0"/>
                        <a:t>                       </a:t>
                      </a:r>
                      <a:r>
                        <a:rPr lang="fr-FR" sz="1200" dirty="0" smtClean="0">
                          <a:hlinkClick r:id="rId15"/>
                        </a:rPr>
                        <a:t>questions_eval_intermed_connaissances.pdf</a:t>
                      </a:r>
                      <a:endParaRPr lang="fr-FR" sz="1200" dirty="0" smtClean="0">
                        <a:hlinkClick r:id="rId16" action="ppaction://hlinkfile"/>
                      </a:endParaRPr>
                    </a:p>
                    <a:p>
                      <a:r>
                        <a:rPr lang="fr-FR" sz="1050" i="1" baseline="0" dirty="0" err="1" smtClean="0">
                          <a:solidFill>
                            <a:srgbClr val="00B050"/>
                          </a:solidFill>
                          <a:hlinkClick r:id="rId16" action="ppaction://hlinkfile"/>
                        </a:rPr>
                        <a:t>Producti</a:t>
                      </a:r>
                      <a:r>
                        <a:rPr lang="fr-FR" sz="1050" i="1" baseline="0" dirty="0" smtClean="0">
                          <a:solidFill>
                            <a:srgbClr val="00B050"/>
                          </a:solidFill>
                        </a:rPr>
                        <a:t>+ ELEVE1</a:t>
                      </a:r>
                      <a:r>
                        <a:rPr lang="fr-FR" sz="1050" i="1" baseline="0" dirty="0" smtClean="0">
                          <a:solidFill>
                            <a:srgbClr val="00B050"/>
                          </a:solidFill>
                          <a:hlinkClick r:id="rId17"/>
                        </a:rPr>
                        <a:t> Raph_EOC_Q1_Q2_Q3.3gp  </a:t>
                      </a:r>
                      <a:endParaRPr lang="fr-FR" sz="1050" i="1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fr-FR" sz="1050" i="1" baseline="0" dirty="0" smtClean="0">
                        <a:solidFill>
                          <a:srgbClr val="00B050"/>
                        </a:solidFill>
                        <a:hlinkClick r:id="rId18" action="ppaction://hlinkfile"/>
                      </a:endParaRPr>
                    </a:p>
                    <a:p>
                      <a:r>
                        <a:rPr lang="fr-FR" sz="1050" i="1" baseline="0" dirty="0" smtClean="0">
                          <a:solidFill>
                            <a:srgbClr val="00B050"/>
                          </a:solidFill>
                          <a:hlinkClick r:id="rId19"/>
                        </a:rPr>
                        <a:t>Raph_evalEOC_ProfLV.pdf</a:t>
                      </a:r>
                      <a:endParaRPr lang="fr-FR" sz="1050" i="1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fr-FR" sz="1050" i="1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fr-FR" sz="1050" i="1" baseline="0" dirty="0" smtClean="0">
                          <a:solidFill>
                            <a:srgbClr val="00B050"/>
                          </a:solidFill>
                        </a:rPr>
                        <a:t>ELEVE 2 </a:t>
                      </a:r>
                      <a:r>
                        <a:rPr lang="fr-FR" sz="1050" i="1" baseline="0" dirty="0" smtClean="0">
                          <a:solidFill>
                            <a:srgbClr val="00B050"/>
                          </a:solidFill>
                          <a:hlinkClick r:id="rId20" action="ppaction://hlinkfile"/>
                        </a:rPr>
                        <a:t>: </a:t>
                      </a:r>
                      <a:r>
                        <a:rPr lang="fr-FR" sz="1000" i="1" baseline="0" dirty="0" smtClean="0">
                          <a:solidFill>
                            <a:srgbClr val="00B050"/>
                          </a:solidFill>
                          <a:hlinkClick r:id="rId21"/>
                        </a:rPr>
                        <a:t>Sar_Q1_Q2_Q3.wma </a:t>
                      </a:r>
                      <a:r>
                        <a:rPr lang="fr-FR" sz="1000" i="1" baseline="0" dirty="0" smtClean="0">
                          <a:solidFill>
                            <a:srgbClr val="00B050"/>
                          </a:solidFill>
                          <a:hlinkClick r:id="rId21"/>
                        </a:rPr>
                        <a:t>+ </a:t>
                      </a:r>
                      <a:endParaRPr lang="fr-FR" sz="1000" i="1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fr-FR" sz="1000" i="1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fr-FR" sz="1000" i="1" baseline="0" dirty="0" smtClean="0">
                          <a:solidFill>
                            <a:srgbClr val="00B050"/>
                          </a:solidFill>
                          <a:hlinkClick r:id="rId22"/>
                        </a:rPr>
                        <a:t>Sar_evalEOC_profLV.pdf</a:t>
                      </a:r>
                      <a:endParaRPr lang="fr-FR" sz="1050" i="1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50768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6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2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Controverses:</a:t>
                      </a:r>
                      <a:r>
                        <a:rPr kumimoji="0" lang="fr-FR" sz="1200" b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procès du Singe (</a:t>
                      </a:r>
                      <a:r>
                        <a:rPr kumimoji="0" lang="fr-FR" sz="11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1925</a:t>
                      </a:r>
                      <a:r>
                        <a:rPr kumimoji="0"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+ procès de Douvres (</a:t>
                      </a:r>
                      <a:r>
                        <a:rPr kumimoji="0" lang="fr-FR" sz="11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2005</a:t>
                      </a:r>
                      <a:r>
                        <a:rPr kumimoji="0"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kumimoji="0"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actualité</a:t>
                      </a:r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au Texas</a:t>
                      </a:r>
                      <a:r>
                        <a:rPr kumimoji="0" lang="fr-FR" sz="11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(sept à </a:t>
                      </a:r>
                      <a:r>
                        <a:rPr kumimoji="0" lang="fr-FR" sz="11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r>
                        <a:rPr kumimoji="0" lang="fr-FR" sz="11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2013) </a:t>
                      </a:r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choix </a:t>
                      </a: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manuels biologie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CO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2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Controverses:</a:t>
                      </a:r>
                      <a:r>
                        <a:rPr kumimoji="0" lang="fr-FR" sz="1200" b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arguments des  créationnistes + des </a:t>
                      </a:r>
                    </a:p>
                    <a:p>
                      <a:r>
                        <a:rPr kumimoji="0" lang="fr-FR" sz="12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</a:t>
                      </a:r>
                      <a:r>
                        <a:rPr kumimoji="0" lang="fr-FR" sz="1200" b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 Intelligent Designers »</a:t>
                      </a:r>
                    </a:p>
                    <a:p>
                      <a:endParaRPr kumimoji="0" lang="fr-FR" sz="1200" b="1" u="sng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fr-FR" sz="12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-étude de manuels créationnistes</a:t>
                      </a:r>
                      <a:endParaRPr lang="fr-FR" sz="1200" b="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CO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+</a:t>
                      </a:r>
                    </a:p>
                    <a:p>
                      <a:r>
                        <a:rPr lang="fr-FR" sz="1200" dirty="0" smtClean="0"/>
                        <a:t>CE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709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7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fr-FR" sz="1200" dirty="0" smtClean="0"/>
                        <a:t>Fin du travail</a:t>
                      </a:r>
                      <a:r>
                        <a:rPr lang="fr-FR" sz="1200" baseline="0" dirty="0" smtClean="0"/>
                        <a:t> sur l’actualité au Texas</a:t>
                      </a:r>
                    </a:p>
                    <a:p>
                      <a:pPr>
                        <a:buFontTx/>
                        <a:buChar char="-"/>
                      </a:pPr>
                      <a:endParaRPr lang="fr-FR" sz="1200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fr-FR" sz="1200" baseline="0" dirty="0" smtClean="0"/>
                        <a:t>Distribution rôles tâche finale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                        Préparation tâche finale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709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8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200" b="1" u="sng" dirty="0" smtClean="0"/>
                        <a:t>TACHE FINALE (</a:t>
                      </a:r>
                      <a:r>
                        <a:rPr lang="fr-FR" sz="1200" b="1" u="sng" dirty="0" err="1" smtClean="0"/>
                        <a:t>co</a:t>
                      </a:r>
                      <a:r>
                        <a:rPr lang="fr-FR" sz="1200" b="1" u="sng" dirty="0" smtClean="0"/>
                        <a:t>-évaluation asynchrone)</a:t>
                      </a:r>
                      <a:r>
                        <a:rPr lang="fr-FR" sz="1200" dirty="0" smtClean="0"/>
                        <a:t>: 2 débats différents</a:t>
                      </a:r>
                    </a:p>
                    <a:p>
                      <a:pPr algn="ctr"/>
                      <a:r>
                        <a:rPr lang="fr-FR" sz="1200" dirty="0" smtClean="0"/>
                        <a:t>en 1862: sortie d’une église/</a:t>
                      </a:r>
                      <a:r>
                        <a:rPr lang="fr-FR" sz="1200" baseline="0" dirty="0" smtClean="0"/>
                        <a:t>  </a:t>
                      </a:r>
                      <a:r>
                        <a:rPr lang="fr-FR" sz="1200" dirty="0" smtClean="0"/>
                        <a:t>en 2013:</a:t>
                      </a:r>
                      <a:r>
                        <a:rPr lang="fr-FR" sz="1200" baseline="0" dirty="0" smtClean="0"/>
                        <a:t> école publique en Louisiane</a:t>
                      </a:r>
                      <a:r>
                        <a:rPr lang="fr-FR" sz="1200" i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fr-FR" sz="1200" i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http://www.allvectors.com/wp-content/uploads/2012/02/puzzle-vector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619672" y="6858000"/>
            <a:ext cx="731047" cy="642918"/>
          </a:xfrm>
          <a:prstGeom prst="rect">
            <a:avLst/>
          </a:prstGeom>
          <a:noFill/>
        </p:spPr>
      </p:pic>
      <p:pic>
        <p:nvPicPr>
          <p:cNvPr id="10" name="Picture 4" descr="http://sendgrid.com/blog/wp-content/uploads/2012/05/PuzzlePiece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 flipH="1">
            <a:off x="4366838" y="709873"/>
            <a:ext cx="576000" cy="504549"/>
          </a:xfrm>
          <a:prstGeom prst="rect">
            <a:avLst/>
          </a:prstGeom>
          <a:noFill/>
        </p:spPr>
      </p:pic>
      <p:pic>
        <p:nvPicPr>
          <p:cNvPr id="12" name="Picture 4" descr="http://sendgrid.com/blog/wp-content/uploads/2012/05/PuzzlePiece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 flipH="1">
            <a:off x="3000364" y="714356"/>
            <a:ext cx="684000" cy="5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static5.depositphotos.com/1033654/511/i/950/depositphotos_5118102-3d-men-puzzle-teamwork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flipH="1">
            <a:off x="3203848" y="1556792"/>
            <a:ext cx="342000" cy="684000"/>
          </a:xfrm>
          <a:prstGeom prst="rect">
            <a:avLst/>
          </a:prstGeom>
          <a:noFill/>
        </p:spPr>
      </p:pic>
      <p:pic>
        <p:nvPicPr>
          <p:cNvPr id="13" name="Picture 2" descr="http://static5.depositphotos.com/1033654/511/i/950/depositphotos_5118102-3d-men-puzzle-teamwork.jpg"/>
          <p:cNvPicPr preferRelativeResize="0">
            <a:picLocks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 flipH="1">
            <a:off x="4377228" y="2258696"/>
            <a:ext cx="324000" cy="648000"/>
          </a:xfrm>
          <a:prstGeom prst="rect">
            <a:avLst/>
          </a:prstGeom>
          <a:noFill/>
        </p:spPr>
      </p:pic>
      <p:pic>
        <p:nvPicPr>
          <p:cNvPr id="19" name="Picture 2" descr="http://www.allvectors.com/wp-content/uploads/2012/02/puzzle-vector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501344" y="3891097"/>
            <a:ext cx="628084" cy="545692"/>
          </a:xfrm>
          <a:prstGeom prst="rect">
            <a:avLst/>
          </a:prstGeom>
          <a:noFill/>
        </p:spPr>
      </p:pic>
      <p:pic>
        <p:nvPicPr>
          <p:cNvPr id="22" name="Picture 4" descr="http://sendgrid.com/blog/wp-content/uploads/2012/05/PuzzlePiece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 flipH="1">
            <a:off x="4528950" y="5802926"/>
            <a:ext cx="575374" cy="504000"/>
          </a:xfrm>
          <a:prstGeom prst="rect">
            <a:avLst/>
          </a:prstGeom>
          <a:noFill/>
        </p:spPr>
      </p:pic>
      <p:pic>
        <p:nvPicPr>
          <p:cNvPr id="23" name="Picture 4" descr="http://sendgrid.com/blog/wp-content/uploads/2012/05/PuzzlePiece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 flipH="1">
            <a:off x="3424696" y="5786078"/>
            <a:ext cx="672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4" descr="http://sendgrid.com/blog/wp-content/uploads/2012/05/PuzzlePiece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 flipH="1">
            <a:off x="4551334" y="6438292"/>
            <a:ext cx="575374" cy="504000"/>
          </a:xfrm>
          <a:prstGeom prst="rect">
            <a:avLst/>
          </a:prstGeom>
          <a:noFill/>
        </p:spPr>
      </p:pic>
      <p:pic>
        <p:nvPicPr>
          <p:cNvPr id="26" name="Picture 4" descr="http://sendgrid.com/blog/wp-content/uploads/2012/05/PuzzlePiece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 flipH="1">
            <a:off x="3424696" y="6425622"/>
            <a:ext cx="672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 descr="http://static5.depositphotos.com/1033654/511/i/950/depositphotos_5118102-3d-men-puzzle-teamwork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 flipH="1">
            <a:off x="3419872" y="2348880"/>
            <a:ext cx="324000" cy="648000"/>
          </a:xfrm>
          <a:prstGeom prst="rect">
            <a:avLst/>
          </a:prstGeom>
          <a:noFill/>
        </p:spPr>
      </p:pic>
      <p:pic>
        <p:nvPicPr>
          <p:cNvPr id="27" name="Picture 2" descr="http://static5.depositphotos.com/1033654/511/i/950/depositphotos_5118102-3d-men-puzzle-teamwork.jpg"/>
          <p:cNvPicPr preferRelativeResize="0">
            <a:picLocks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 flipH="1">
            <a:off x="4371334" y="1544202"/>
            <a:ext cx="360000" cy="684000"/>
          </a:xfrm>
          <a:prstGeom prst="rect">
            <a:avLst/>
          </a:prstGeom>
          <a:noFill/>
        </p:spPr>
      </p:pic>
      <p:pic>
        <p:nvPicPr>
          <p:cNvPr id="30" name="Picture 2" descr="http://static5.depositphotos.com/1033654/511/i/950/depositphotos_5118102-3d-men-puzzle-teamwork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 flipH="1">
            <a:off x="3347864" y="3068960"/>
            <a:ext cx="324000" cy="648000"/>
          </a:xfrm>
          <a:prstGeom prst="rect">
            <a:avLst/>
          </a:prstGeom>
          <a:noFill/>
        </p:spPr>
      </p:pic>
      <p:pic>
        <p:nvPicPr>
          <p:cNvPr id="31" name="Picture 2" descr="http://static5.depositphotos.com/1033654/511/i/950/depositphotos_5118102-3d-men-puzzle-teamwork.jpg"/>
          <p:cNvPicPr preferRelativeResize="0">
            <a:picLocks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 flipH="1">
            <a:off x="4355976" y="3140968"/>
            <a:ext cx="360000" cy="684000"/>
          </a:xfrm>
          <a:prstGeom prst="rect">
            <a:avLst/>
          </a:prstGeom>
          <a:noFill/>
        </p:spPr>
      </p:pic>
      <p:pic>
        <p:nvPicPr>
          <p:cNvPr id="32" name="Picture 2" descr="http://static5.depositphotos.com/1033654/511/i/950/depositphotos_5118102-3d-men-puzzle-teamwork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 flipH="1">
            <a:off x="3347864" y="3933056"/>
            <a:ext cx="324000" cy="648000"/>
          </a:xfrm>
          <a:prstGeom prst="rect">
            <a:avLst/>
          </a:prstGeom>
          <a:noFill/>
        </p:spPr>
      </p:pic>
      <p:pic>
        <p:nvPicPr>
          <p:cNvPr id="2" name="REC010_SEM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" y="750382"/>
            <a:ext cx="487363" cy="440947"/>
          </a:xfrm>
          <a:prstGeom prst="rect">
            <a:avLst/>
          </a:prstGeom>
        </p:spPr>
      </p:pic>
      <p:pic>
        <p:nvPicPr>
          <p:cNvPr id="5" name="REC012_SEM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4" y="1678318"/>
            <a:ext cx="487363" cy="440947"/>
          </a:xfrm>
          <a:prstGeom prst="rect">
            <a:avLst/>
          </a:prstGeom>
        </p:spPr>
      </p:pic>
      <p:pic>
        <p:nvPicPr>
          <p:cNvPr id="6" name="REC014_SEM3+SEM4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8" y="2532725"/>
            <a:ext cx="487363" cy="440947"/>
          </a:xfrm>
          <a:prstGeom prst="rect">
            <a:avLst/>
          </a:prstGeom>
        </p:spPr>
      </p:pic>
      <p:pic>
        <p:nvPicPr>
          <p:cNvPr id="8" name="REC015_SEM5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" y="4036582"/>
            <a:ext cx="487363" cy="440947"/>
          </a:xfrm>
          <a:prstGeom prst="rect">
            <a:avLst/>
          </a:prstGeom>
        </p:spPr>
      </p:pic>
      <p:pic>
        <p:nvPicPr>
          <p:cNvPr id="9" name="REC017_SEM6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4" y="5476750"/>
            <a:ext cx="487363" cy="440947"/>
          </a:xfrm>
          <a:prstGeom prst="rect">
            <a:avLst/>
          </a:prstGeom>
        </p:spPr>
      </p:pic>
      <p:pic>
        <p:nvPicPr>
          <p:cNvPr id="11" name="REC018_SEM7+SEM8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9" y="6205149"/>
            <a:ext cx="487363" cy="440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21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8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91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80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75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/>
          <a:lstStyle/>
          <a:p>
            <a:r>
              <a:rPr lang="fr-FR" dirty="0" smtClean="0"/>
              <a:t>Abréviations utilisées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13802"/>
              </p:ext>
            </p:extLst>
          </p:nvPr>
        </p:nvGraphicFramePr>
        <p:xfrm>
          <a:off x="214282" y="2060848"/>
          <a:ext cx="8929718" cy="3210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14"/>
                <a:gridCol w="7715304"/>
              </a:tblGrid>
              <a:tr h="553694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Abréviations</a:t>
                      </a:r>
                      <a:r>
                        <a:rPr lang="fr-FR" baseline="0" dirty="0" smtClean="0"/>
                        <a:t> liées aux activités langagières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53694">
                <a:tc>
                  <a:txBody>
                    <a:bodyPr/>
                    <a:lstStyle/>
                    <a:p>
                      <a:r>
                        <a:rPr lang="fr-FR" dirty="0" smtClean="0"/>
                        <a:t>EOI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Expression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orale en interaction</a:t>
                      </a:r>
                      <a:endParaRPr lang="fr-FR" dirty="0"/>
                    </a:p>
                  </a:txBody>
                  <a:tcPr/>
                </a:tc>
              </a:tr>
              <a:tr h="320791">
                <a:tc>
                  <a:txBody>
                    <a:bodyPr/>
                    <a:lstStyle/>
                    <a:p>
                      <a:r>
                        <a:rPr lang="fr-FR" dirty="0" smtClean="0"/>
                        <a:t>EOC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Expression orale en continu</a:t>
                      </a:r>
                      <a:endParaRPr lang="fr-FR" dirty="0"/>
                    </a:p>
                  </a:txBody>
                  <a:tcPr/>
                </a:tc>
              </a:tr>
              <a:tr h="320791">
                <a:tc>
                  <a:txBody>
                    <a:bodyPr/>
                    <a:lstStyle/>
                    <a:p>
                      <a:r>
                        <a:rPr lang="fr-FR" dirty="0" smtClean="0"/>
                        <a:t>CO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Compréhension</a:t>
                      </a:r>
                      <a:r>
                        <a:rPr lang="fr-FR" baseline="0" dirty="0" smtClean="0"/>
                        <a:t> orale</a:t>
                      </a:r>
                      <a:endParaRPr lang="fr-FR" dirty="0"/>
                    </a:p>
                  </a:txBody>
                  <a:tcPr/>
                </a:tc>
              </a:tr>
              <a:tr h="320791">
                <a:tc>
                  <a:txBody>
                    <a:bodyPr/>
                    <a:lstStyle/>
                    <a:p>
                      <a:r>
                        <a:rPr lang="fr-FR" dirty="0" smtClean="0"/>
                        <a:t>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Compréhension écrite</a:t>
                      </a:r>
                      <a:endParaRPr lang="fr-FR" dirty="0"/>
                    </a:p>
                  </a:txBody>
                  <a:tcPr/>
                </a:tc>
              </a:tr>
              <a:tr h="320791">
                <a:tc>
                  <a:txBody>
                    <a:bodyPr/>
                    <a:lstStyle/>
                    <a:p>
                      <a:r>
                        <a:rPr lang="fr-FR" dirty="0" smtClean="0"/>
                        <a:t>EE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Expression écrite</a:t>
                      </a:r>
                      <a:endParaRPr lang="fr-FR" dirty="0"/>
                    </a:p>
                  </a:txBody>
                  <a:tcPr/>
                </a:tc>
              </a:tr>
              <a:tr h="320791">
                <a:tc gridSpan="2">
                  <a:txBody>
                    <a:bodyPr/>
                    <a:lstStyle/>
                    <a:p>
                      <a:r>
                        <a:rPr lang="fr-FR" dirty="0" smtClean="0"/>
                        <a:t>Quelques explications supplémentaires par ici : </a:t>
                      </a:r>
                      <a:r>
                        <a:rPr lang="fr-FR" dirty="0" smtClean="0">
                          <a:hlinkClick r:id="rId2"/>
                        </a:rPr>
                        <a:t>http://anglais.ac-orleans-tours.fr/college/evaluer_les_5_activites_langagieres/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380</Words>
  <Application>Microsoft Office PowerPoint</Application>
  <PresentationFormat>Affichage à l'écran (4:3)</PresentationFormat>
  <Paragraphs>101</Paragraphs>
  <Slides>4</Slides>
  <Notes>1</Notes>
  <HiddenSlides>0</HiddenSlides>
  <MMClips>8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EXEMPLE DE PROJET PÉDAGOGIQUE EN  SECTION EUROPÉENNE DNL: SVT-Anglais  Thème :EVOLUTION  Niveau : Terminale Scientifique      </vt:lpstr>
      <vt:lpstr>Présentation PowerPoint</vt:lpstr>
      <vt:lpstr>Présentation PowerPoint</vt:lpstr>
      <vt:lpstr>Abréviations utilisées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Everyone!</dc:creator>
  <cp:lastModifiedBy>Christine</cp:lastModifiedBy>
  <cp:revision>102</cp:revision>
  <dcterms:created xsi:type="dcterms:W3CDTF">2014-03-10T08:29:23Z</dcterms:created>
  <dcterms:modified xsi:type="dcterms:W3CDTF">2016-10-01T19:16:31Z</dcterms:modified>
</cp:coreProperties>
</file>