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4" r:id="rId4"/>
    <p:sldId id="265" r:id="rId5"/>
    <p:sldId id="258" r:id="rId6"/>
    <p:sldId id="268" r:id="rId7"/>
    <p:sldId id="259" r:id="rId8"/>
    <p:sldId id="260" r:id="rId9"/>
    <p:sldId id="261" r:id="rId10"/>
    <p:sldId id="262" r:id="rId11"/>
    <p:sldId id="269" r:id="rId12"/>
    <p:sldId id="267" r:id="rId13"/>
    <p:sldId id="266" r:id="rId14"/>
    <p:sldId id="271"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81" autoAdjust="0"/>
  </p:normalViewPr>
  <p:slideViewPr>
    <p:cSldViewPr>
      <p:cViewPr varScale="1">
        <p:scale>
          <a:sx n="59" d="100"/>
          <a:sy n="59" d="100"/>
        </p:scale>
        <p:origin x="16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872FC-DD86-48C1-BBFC-B448C6661021}" type="datetimeFigureOut">
              <a:rPr lang="fr-FR" smtClean="0"/>
              <a:pPr/>
              <a:t>11/06/2020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DE345-2EDD-4B87-9E56-35130296C0D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anet-terre.ens-lyon.fr/article/carte-geologique.x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lanet-terre.ens-lyon.fr/article/carte-geologique.x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a:t>
            </a:r>
            <a:r>
              <a:rPr lang="fr-FR" baseline="0" dirty="0" smtClean="0"/>
              <a:t>s affleurements sont parfois rares et les zones de relevés sur le terrain doivent être bien choisies!</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faut être conscient de cette réalité et de ces limites. On peut alors présenter la carte géologique comme un « document de communication scientifique  », synthétique et proposer aux élèves de travailler leur capacité à interpréter ce document (même s’ils n’ont pas pu en construire). C’est comme si on leur demandait d’analyser un graphique sans en avoir jamais construit un…</a:t>
            </a:r>
          </a:p>
          <a:p>
            <a:endParaRPr lang="fr-FR" dirty="0"/>
          </a:p>
        </p:txBody>
      </p:sp>
      <p:sp>
        <p:nvSpPr>
          <p:cNvPr id="4" name="Espace réservé du numéro de diapositive 3"/>
          <p:cNvSpPr>
            <a:spLocks noGrp="1"/>
          </p:cNvSpPr>
          <p:nvPr>
            <p:ph type="sldNum" sz="quarter" idx="10"/>
          </p:nvPr>
        </p:nvSpPr>
        <p:spPr/>
        <p:txBody>
          <a:bodyPr/>
          <a:lstStyle/>
          <a:p>
            <a:fld id="{41DDE345-2EDD-4B87-9E56-35130296C0DE}"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le </a:t>
            </a:r>
            <a:r>
              <a:rPr lang="fr-FR" sz="1200" kern="1200" dirty="0" err="1" smtClean="0">
                <a:solidFill>
                  <a:schemeClr val="tx1"/>
                </a:solidFill>
                <a:effectLst/>
                <a:latin typeface="+mn-lt"/>
                <a:ea typeface="+mn-ea"/>
                <a:cs typeface="+mn-cs"/>
              </a:rPr>
              <a:t>varisque</a:t>
            </a:r>
            <a:r>
              <a:rPr lang="fr-FR" sz="1200" kern="1200" dirty="0" smtClean="0">
                <a:solidFill>
                  <a:schemeClr val="tx1"/>
                </a:solidFill>
                <a:effectLst/>
                <a:latin typeface="+mn-lt"/>
                <a:ea typeface="+mn-ea"/>
                <a:cs typeface="+mn-cs"/>
              </a:rPr>
              <a:t>, on peut dater le </a:t>
            </a:r>
            <a:r>
              <a:rPr lang="fr-FR" sz="1200" kern="1200" dirty="0" err="1" smtClean="0">
                <a:solidFill>
                  <a:schemeClr val="tx1"/>
                </a:solidFill>
                <a:effectLst/>
                <a:latin typeface="+mn-lt"/>
                <a:ea typeface="+mn-ea"/>
                <a:cs typeface="+mn-cs"/>
              </a:rPr>
              <a:t>bk</a:t>
            </a:r>
            <a:r>
              <a:rPr lang="fr-FR" sz="1200" kern="1200" dirty="0" smtClean="0">
                <a:solidFill>
                  <a:schemeClr val="tx1"/>
                </a:solidFill>
                <a:effectLst/>
                <a:latin typeface="+mn-lt"/>
                <a:ea typeface="+mn-ea"/>
                <a:cs typeface="+mn-cs"/>
              </a:rPr>
              <a:t> et on observe aussi des migmatites juste au sud d’Ussel. On peut dater le </a:t>
            </a:r>
            <a:r>
              <a:rPr lang="fr-FR" sz="1200" kern="1200" dirty="0" err="1" smtClean="0">
                <a:solidFill>
                  <a:schemeClr val="tx1"/>
                </a:solidFill>
                <a:effectLst/>
                <a:latin typeface="+mn-lt"/>
                <a:ea typeface="+mn-ea"/>
                <a:cs typeface="+mn-cs"/>
              </a:rPr>
              <a:t>bk</a:t>
            </a:r>
            <a:r>
              <a:rPr lang="fr-FR" sz="1200" kern="1200" dirty="0" smtClean="0">
                <a:solidFill>
                  <a:schemeClr val="tx1"/>
                </a:solidFill>
                <a:effectLst/>
                <a:latin typeface="+mn-lt"/>
                <a:ea typeface="+mn-ea"/>
                <a:cs typeface="+mn-cs"/>
              </a:rPr>
              <a:t> du </a:t>
            </a:r>
            <a:r>
              <a:rPr lang="fr-FR" sz="1200" kern="1200" dirty="0" err="1" smtClean="0">
                <a:solidFill>
                  <a:schemeClr val="tx1"/>
                </a:solidFill>
                <a:effectLst/>
                <a:latin typeface="+mn-lt"/>
                <a:ea typeface="+mn-ea"/>
                <a:cs typeface="+mn-cs"/>
              </a:rPr>
              <a:t>mésovarisque</a:t>
            </a:r>
            <a:r>
              <a:rPr lang="fr-FR" sz="1200" kern="1200" dirty="0" smtClean="0">
                <a:solidFill>
                  <a:schemeClr val="tx1"/>
                </a:solidFill>
                <a:effectLst/>
                <a:latin typeface="+mn-lt"/>
                <a:ea typeface="+mn-ea"/>
                <a:cs typeface="+mn-cs"/>
              </a:rPr>
              <a:t> (390</a:t>
            </a:r>
            <a:r>
              <a:rPr lang="fr-FR" sz="1200" kern="1200" baseline="0" dirty="0" smtClean="0">
                <a:solidFill>
                  <a:schemeClr val="tx1"/>
                </a:solidFill>
                <a:effectLst/>
                <a:latin typeface="+mn-lt"/>
                <a:ea typeface="+mn-ea"/>
                <a:cs typeface="+mn-cs"/>
              </a:rPr>
              <a:t> à 335 MA) car figuré orange. On a un facies « </a:t>
            </a:r>
            <a:r>
              <a:rPr lang="fr-FR" sz="1200" kern="1200" baseline="0" dirty="0" err="1" smtClean="0">
                <a:solidFill>
                  <a:schemeClr val="tx1"/>
                </a:solidFill>
                <a:effectLst/>
                <a:latin typeface="+mn-lt"/>
                <a:ea typeface="+mn-ea"/>
                <a:cs typeface="+mn-cs"/>
              </a:rPr>
              <a:t>amphibolitique</a:t>
            </a:r>
            <a:r>
              <a:rPr lang="fr-FR" sz="1200" kern="1200" baseline="0" dirty="0" smtClean="0">
                <a:solidFill>
                  <a:schemeClr val="tx1"/>
                </a:solidFill>
                <a:effectLst/>
                <a:latin typeface="+mn-lt"/>
                <a:ea typeface="+mn-ea"/>
                <a:cs typeface="+mn-cs"/>
              </a:rPr>
              <a:t> » au nord et de « migmatite » (formes ondulées) au sud, contre le granite</a:t>
            </a:r>
            <a:r>
              <a:rPr lang="fr-FR" sz="1200" kern="1200" dirty="0" smtClean="0">
                <a:solidFill>
                  <a:schemeClr val="tx1"/>
                </a:solidFill>
                <a:effectLst/>
                <a:latin typeface="+mn-lt"/>
                <a:ea typeface="+mn-ea"/>
                <a:cs typeface="+mn-cs"/>
              </a:rPr>
              <a:t>. A côté on a du granite de la même époque. On passe donc des amphibolites aux migmatites puis au granite qui datent tous du </a:t>
            </a:r>
            <a:r>
              <a:rPr lang="fr-FR" sz="1200" kern="1200" dirty="0" err="1" smtClean="0">
                <a:solidFill>
                  <a:schemeClr val="tx1"/>
                </a:solidFill>
                <a:effectLst/>
                <a:latin typeface="+mn-lt"/>
                <a:ea typeface="+mn-ea"/>
                <a:cs typeface="+mn-cs"/>
              </a:rPr>
              <a:t>mésovarisque</a:t>
            </a:r>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C’est donc la trace d’un épaississement qui a entrainé la fusion de la croute à l’époque.  </a:t>
            </a:r>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13</a:t>
            </a:fld>
            <a:endParaRPr lang="fr-FR"/>
          </a:p>
        </p:txBody>
      </p:sp>
    </p:spTree>
    <p:extLst>
      <p:ext uri="{BB962C8B-B14F-4D97-AF65-F5344CB8AC3E}">
        <p14:creationId xmlns:p14="http://schemas.microsoft.com/office/powerpoint/2010/main" val="51448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Représentation des élèves sur comment est construite une carte géologique (même</a:t>
            </a:r>
            <a:r>
              <a:rPr lang="fr-FR" sz="1200" kern="1200" baseline="0" dirty="0" smtClean="0">
                <a:solidFill>
                  <a:schemeClr val="tx1"/>
                </a:solidFill>
                <a:effectLst/>
                <a:latin typeface="+mn-lt"/>
                <a:ea typeface="+mn-ea"/>
                <a:cs typeface="+mn-cs"/>
              </a:rPr>
              <a:t> si l’enquête date un peu)</a:t>
            </a:r>
            <a:r>
              <a:rPr lang="fr-FR" sz="1200" kern="1200" dirty="0" smtClean="0">
                <a:solidFill>
                  <a:schemeClr val="tx1"/>
                </a:solidFill>
                <a:effectLst/>
                <a:latin typeface="+mn-lt"/>
                <a:ea typeface="+mn-ea"/>
                <a:cs typeface="+mn-cs"/>
              </a:rPr>
              <a:t> : souvent les élèves répondent (quand ils savent qu’on ne peut pas tout voir) : par forage, carottage, sondage. L’élève survalorise donc l’observation pour construire la carte. La vision de la construction de la carte est donc « </a:t>
            </a:r>
            <a:r>
              <a:rPr lang="fr-FR" sz="1200" u="sng" kern="1200" dirty="0" smtClean="0">
                <a:solidFill>
                  <a:schemeClr val="tx1"/>
                </a:solidFill>
                <a:effectLst/>
                <a:latin typeface="+mn-lt"/>
                <a:ea typeface="+mn-ea"/>
                <a:cs typeface="+mn-cs"/>
              </a:rPr>
              <a:t>empiriste</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La construction d’une carte</a:t>
            </a:r>
            <a:r>
              <a:rPr lang="fr-FR" sz="1200" kern="1200" baseline="0" dirty="0" smtClean="0">
                <a:solidFill>
                  <a:schemeClr val="tx1"/>
                </a:solidFill>
                <a:effectLst/>
                <a:latin typeface="+mn-lt"/>
                <a:ea typeface="+mn-ea"/>
                <a:cs typeface="+mn-cs"/>
              </a:rPr>
              <a:t> est bien différente de ces représentations (utilisation du principe de continuité etc.)</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élèves ont aussi des représentations sur l’utilisation de la carte : pour 61% la carte sert à déterminer comment se répartissent les roches, l’aspect</a:t>
            </a:r>
            <a:r>
              <a:rPr lang="fr-FR" sz="1200" kern="1200" baseline="0" dirty="0" smtClean="0">
                <a:solidFill>
                  <a:schemeClr val="tx1"/>
                </a:solidFill>
                <a:effectLst/>
                <a:latin typeface="+mn-lt"/>
                <a:ea typeface="+mn-ea"/>
                <a:cs typeface="+mn-cs"/>
              </a:rPr>
              <a:t> historique (récit de l’histoire géologique) n’apparaît pas</a:t>
            </a:r>
            <a:r>
              <a:rPr lang="fr-FR" sz="1200" kern="1200" dirty="0" smtClean="0">
                <a:solidFill>
                  <a:schemeClr val="tx1"/>
                </a:solidFill>
                <a:effectLst/>
                <a:latin typeface="+mn-lt"/>
                <a:ea typeface="+mn-ea"/>
                <a:cs typeface="+mn-cs"/>
              </a:rPr>
              <a:t> ! La vision est donc très « </a:t>
            </a:r>
            <a:r>
              <a:rPr lang="fr-FR" sz="1200" u="sng" kern="1200" dirty="0" smtClean="0">
                <a:solidFill>
                  <a:schemeClr val="tx1"/>
                </a:solidFill>
                <a:effectLst/>
                <a:latin typeface="+mn-lt"/>
                <a:ea typeface="+mn-ea"/>
                <a:cs typeface="+mn-cs"/>
              </a:rPr>
              <a:t>statique »</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Vision empiriste et statique sont deux points de vigilance importants !</a:t>
            </a:r>
          </a:p>
          <a:p>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3</a:t>
            </a:fld>
            <a:endParaRPr lang="fr-FR"/>
          </a:p>
        </p:txBody>
      </p:sp>
    </p:spTree>
    <p:extLst>
      <p:ext uri="{BB962C8B-B14F-4D97-AF65-F5344CB8AC3E}">
        <p14:creationId xmlns:p14="http://schemas.microsoft.com/office/powerpoint/2010/main" val="199068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autres obstacles : passage 2D 3D, différentes échelles spatiales, différentes échelles de temps.</a:t>
            </a:r>
          </a:p>
          <a:p>
            <a:endParaRPr lang="fr-FR" sz="1200" kern="1200" dirty="0" smtClean="0">
              <a:solidFill>
                <a:schemeClr val="tx1"/>
              </a:solidFill>
              <a:effectLst/>
              <a:latin typeface="+mn-lt"/>
              <a:ea typeface="+mn-ea"/>
              <a:cs typeface="+mn-cs"/>
            </a:endParaRPr>
          </a:p>
          <a:p>
            <a:r>
              <a:rPr lang="fr-FR" sz="1200" b="0" i="0" kern="1200" dirty="0" smtClean="0">
                <a:solidFill>
                  <a:schemeClr val="tx1"/>
                </a:solidFill>
                <a:latin typeface="+mn-lt"/>
                <a:ea typeface="+mn-ea"/>
                <a:cs typeface="+mn-cs"/>
              </a:rPr>
              <a:t>Faire un cours sur les techniques de la cartographie après avoir fait s'exprimer les représentations d'élèves, ne pourrait que « corriger » des erreurs ponctuelles liées à une absence d'informations, mais ne pourrait remplacer une véritable remise en cause des représentations, par l'expérience personnelle. </a:t>
            </a:r>
            <a:r>
              <a:rPr lang="fr-FR" sz="1200" b="1" i="0" kern="1200" dirty="0" smtClean="0">
                <a:solidFill>
                  <a:schemeClr val="tx1"/>
                </a:solidFill>
                <a:latin typeface="+mn-lt"/>
                <a:ea typeface="+mn-ea"/>
                <a:cs typeface="+mn-cs"/>
              </a:rPr>
              <a:t>Le savoir sur la carte géologique est avant tout un savoir pratique, même s'il est inséparable d'un savoir géologique beaucoup plus large. L'appropriation de la carte dans sa dimension d'outil géologique ne peut se faire qu'à partir d'une construction puis d'une utilisation de l'outil. Pour cela, il faut mettre l'élève en situation de faire, c'est-à-dire de revoir peut être l'actuel apprentissage scolaire.</a:t>
            </a:r>
          </a:p>
          <a:p>
            <a:r>
              <a:rPr lang="fr-FR" dirty="0" smtClean="0">
                <a:hlinkClick r:id="rId3"/>
              </a:rPr>
              <a:t>https://planet-terre.ens-lyon.fr/article/carte-geologique.xml#enseignement</a:t>
            </a:r>
            <a:endParaRPr lang="fr-FR" dirty="0" smtClean="0"/>
          </a:p>
          <a:p>
            <a:pPr lvl="0"/>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La sortie terrain est un</a:t>
            </a:r>
            <a:r>
              <a:rPr lang="fr-FR" sz="1200" kern="1200" baseline="0" dirty="0" smtClean="0">
                <a:solidFill>
                  <a:schemeClr val="tx1"/>
                </a:solidFill>
                <a:effectLst/>
                <a:latin typeface="+mn-lt"/>
                <a:ea typeface="+mn-ea"/>
                <a:cs typeface="+mn-cs"/>
              </a:rPr>
              <a:t> complément idéal mais elle n’est pas toujours possible.</a:t>
            </a:r>
          </a:p>
          <a:p>
            <a:pPr lvl="0"/>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4</a:t>
            </a:fld>
            <a:endParaRPr lang="fr-FR"/>
          </a:p>
        </p:txBody>
      </p:sp>
    </p:spTree>
    <p:extLst>
      <p:ext uri="{BB962C8B-B14F-4D97-AF65-F5344CB8AC3E}">
        <p14:creationId xmlns:p14="http://schemas.microsoft.com/office/powerpoint/2010/main" val="195352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Carte mentale à partir des propositions de la page :</a:t>
            </a:r>
          </a:p>
          <a:p>
            <a:r>
              <a:rPr lang="fr-FR" dirty="0" smtClean="0">
                <a:hlinkClick r:id="rId3"/>
              </a:rPr>
              <a:t>https://planet-terre.ens-lyon.fr/article/carte-geologique.xml#enseignement</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C’est là que les SIG peuvent aider. Car quand on fait des SIG, on en déduit une histoire,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on prend une décision (donc pas simplement empiriste ni statique). </a:t>
            </a:r>
          </a:p>
          <a:p>
            <a:r>
              <a:rPr lang="fr-FR" sz="1200" kern="1200" dirty="0" smtClean="0">
                <a:solidFill>
                  <a:schemeClr val="tx1"/>
                </a:solidFill>
                <a:effectLst/>
                <a:latin typeface="+mn-lt"/>
                <a:ea typeface="+mn-ea"/>
                <a:cs typeface="+mn-cs"/>
              </a:rPr>
              <a:t>Il faut donc un aller-retour entre la carte et le terrain (enrichissement mutuel). </a:t>
            </a:r>
          </a:p>
          <a:p>
            <a:endParaRPr lang="fr-FR" dirty="0"/>
          </a:p>
        </p:txBody>
      </p:sp>
      <p:sp>
        <p:nvSpPr>
          <p:cNvPr id="4" name="Espace réservé du numéro de diapositive 3"/>
          <p:cNvSpPr>
            <a:spLocks noGrp="1"/>
          </p:cNvSpPr>
          <p:nvPr>
            <p:ph type="sldNum" sz="quarter" idx="10"/>
          </p:nvPr>
        </p:nvSpPr>
        <p:spPr/>
        <p:txBody>
          <a:bodyPr/>
          <a:lstStyle/>
          <a:p>
            <a:fld id="{41DDE345-2EDD-4B87-9E56-35130296C0DE}"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La sortie sur le terrain permet au géologue de relever les faits scientifiques (étude des roches, datation etc.). Les connaissances géologiques permettent de les interpréter en utilisant les modèles proposés par les géologues (collision). La carte est le document de synthèse interprétatif.</a:t>
            </a:r>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7</a:t>
            </a:fld>
            <a:endParaRPr lang="fr-FR"/>
          </a:p>
        </p:txBody>
      </p:sp>
    </p:spTree>
    <p:extLst>
      <p:ext uri="{BB962C8B-B14F-4D97-AF65-F5344CB8AC3E}">
        <p14:creationId xmlns:p14="http://schemas.microsoft.com/office/powerpoint/2010/main" val="319425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retrouve les grandes</a:t>
            </a:r>
            <a:r>
              <a:rPr lang="fr-FR" baseline="0" dirty="0" smtClean="0"/>
              <a:t> nappes de charriage et les deux contacts anormaux. </a:t>
            </a:r>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8</a:t>
            </a:fld>
            <a:endParaRPr lang="fr-FR"/>
          </a:p>
        </p:txBody>
      </p:sp>
    </p:spTree>
    <p:extLst>
      <p:ext uri="{BB962C8B-B14F-4D97-AF65-F5344CB8AC3E}">
        <p14:creationId xmlns:p14="http://schemas.microsoft.com/office/powerpoint/2010/main" val="324309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Interprétation… On reconstitue bien un raccourcissement!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peut utiliser les SIG pour mieux apprécier</a:t>
            </a:r>
            <a:r>
              <a:rPr lang="fr-FR" baseline="0" dirty="0" smtClean="0"/>
              <a:t> la vue en 3D (mais pas évident!). On peut faire comme avant: appliquer une carte géologique sur le relief dans </a:t>
            </a:r>
            <a:r>
              <a:rPr lang="fr-FR" baseline="0" dirty="0" err="1" smtClean="0"/>
              <a:t>google</a:t>
            </a:r>
            <a:r>
              <a:rPr lang="fr-FR" baseline="0" dirty="0" smtClean="0"/>
              <a:t> </a:t>
            </a:r>
            <a:r>
              <a:rPr lang="fr-FR" baseline="0" dirty="0" err="1" smtClean="0"/>
              <a:t>earth</a:t>
            </a:r>
            <a:r>
              <a:rPr lang="fr-FR" baseline="0" dirty="0" smtClean="0"/>
              <a:t>.</a:t>
            </a:r>
            <a:endParaRPr lang="fr-FR" dirty="0" smtClean="0"/>
          </a:p>
          <a:p>
            <a:r>
              <a:rPr lang="fr-FR" dirty="0" smtClean="0"/>
              <a:t>Si on utilise la carte dans la partie « le temps et les roches » (datation</a:t>
            </a:r>
            <a:r>
              <a:rPr lang="fr-FR" baseline="0" dirty="0" smtClean="0"/>
              <a:t> relative), l’analyse prend un peu plus de profondeur (voir ci-dessous).</a:t>
            </a:r>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9</a:t>
            </a:fld>
            <a:endParaRPr lang="fr-FR"/>
          </a:p>
        </p:txBody>
      </p:sp>
    </p:spTree>
    <p:extLst>
      <p:ext uri="{BB962C8B-B14F-4D97-AF65-F5344CB8AC3E}">
        <p14:creationId xmlns:p14="http://schemas.microsoft.com/office/powerpoint/2010/main" val="165540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C’est probablement un peu léger… </a:t>
            </a:r>
          </a:p>
          <a:p>
            <a:r>
              <a:rPr lang="fr-FR" baseline="0" dirty="0" smtClean="0"/>
              <a:t>On confronte bien le modèle de tectonique des plaques (modèle de collision ici) avec le résultat d’observations sur le terrain mais qui ont été menés par d’autres personnes. Nous n’avons que la carte. </a:t>
            </a:r>
          </a:p>
          <a:p>
            <a:r>
              <a:rPr lang="fr-FR" baseline="0" dirty="0" smtClean="0"/>
              <a:t>Or la carte est une synthèse entre l’observation sur le terrain et le modèle admis… on comprendrait mal qu’elle contredise le modèle!</a:t>
            </a:r>
          </a:p>
          <a:p>
            <a:r>
              <a:rPr lang="fr-FR" b="1" dirty="0" smtClean="0">
                <a:solidFill>
                  <a:srgbClr val="FF0000"/>
                </a:solidFill>
              </a:rPr>
              <a:t>Si on utilise la carte dans la partie « le temps et les roches » (datation</a:t>
            </a:r>
            <a:r>
              <a:rPr lang="fr-FR" b="1" baseline="0" dirty="0" smtClean="0">
                <a:solidFill>
                  <a:srgbClr val="FF0000"/>
                </a:solidFill>
              </a:rPr>
              <a:t> relative), l’analyse prend un peu plus de sens</a:t>
            </a:r>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1C8A17-7733-49E6-8B61-425B21FD9A42}" type="datetimeFigureOut">
              <a:rPr lang="fr-FR" smtClean="0"/>
              <a:pPr/>
              <a:t>11/06/2020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378F73-3F4B-416B-8FF7-058D246BE6A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C8A17-7733-49E6-8B61-425B21FD9A42}" type="datetimeFigureOut">
              <a:rPr lang="fr-FR" smtClean="0"/>
              <a:pPr/>
              <a:t>11/06/2020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78F73-3F4B-416B-8FF7-058D246BE6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rcg.is/1uv4Oz"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planet-terre.ens-lyon.fr/article/carte-geologique.x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planet-terre.ens-lyon.fr/article/carte-geologique.x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Travail sur la carte géologique et sa place en classe…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Mais nous, qu’allons-nous demander aux élèves?</a:t>
            </a:r>
            <a:endParaRPr lang="fr-FR" sz="3200" dirty="0"/>
          </a:p>
        </p:txBody>
      </p:sp>
      <p:pic>
        <p:nvPicPr>
          <p:cNvPr id="4" name="Espace réservé du contenu 3">
            <a:extLst>
              <a:ext uri="{FF2B5EF4-FFF2-40B4-BE49-F238E27FC236}">
                <a16:creationId xmlns:a16="http://schemas.microsoft.com/office/drawing/2014/main" id="{4E7ADD5F-A61E-4CB3-A343-BF8C7EBD2811}"/>
              </a:ext>
            </a:extLst>
          </p:cNvPr>
          <p:cNvPicPr>
            <a:picLocks noGrp="1"/>
          </p:cNvPicPr>
          <p:nvPr>
            <p:ph idx="1"/>
          </p:nvPr>
        </p:nvPicPr>
        <p:blipFill rotWithShape="1">
          <a:blip r:embed="rId3" cstate="email">
            <a:lum contrast="20000"/>
            <a:extLst>
              <a:ext uri="{28A0092B-C50C-407E-A947-70E740481C1C}">
                <a14:useLocalDpi xmlns:a14="http://schemas.microsoft.com/office/drawing/2010/main"/>
              </a:ext>
            </a:extLst>
          </a:blip>
          <a:srcRect/>
          <a:stretch/>
        </p:blipFill>
        <p:spPr bwMode="auto">
          <a:xfrm>
            <a:off x="5436096" y="1700808"/>
            <a:ext cx="2520280" cy="2232247"/>
          </a:xfrm>
          <a:prstGeom prst="rect">
            <a:avLst/>
          </a:prstGeom>
          <a:noFill/>
          <a:ln w="9525">
            <a:solidFill>
              <a:srgbClr val="000000"/>
            </a:solidFill>
            <a:miter lim="800000"/>
            <a:headEnd/>
            <a:tailEnd/>
          </a:ln>
        </p:spPr>
      </p:pic>
      <p:sp>
        <p:nvSpPr>
          <p:cNvPr id="5" name="Légende encadrée 1 4"/>
          <p:cNvSpPr/>
          <p:nvPr/>
        </p:nvSpPr>
        <p:spPr>
          <a:xfrm flipH="1">
            <a:off x="395536" y="1556792"/>
            <a:ext cx="1656184" cy="1008112"/>
          </a:xfrm>
          <a:prstGeom prst="borderCallout1">
            <a:avLst>
              <a:gd name="adj1" fmla="val 18750"/>
              <a:gd name="adj2" fmla="val -8333"/>
              <a:gd name="adj3" fmla="val 98069"/>
              <a:gd name="adj4" fmla="val -277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 observer les nappes d’après le figuré</a:t>
            </a:r>
            <a:endParaRPr lang="fr-FR" dirty="0"/>
          </a:p>
        </p:txBody>
      </p:sp>
      <p:sp>
        <p:nvSpPr>
          <p:cNvPr id="6" name="Légende encadrée 1 5"/>
          <p:cNvSpPr/>
          <p:nvPr/>
        </p:nvSpPr>
        <p:spPr>
          <a:xfrm flipH="1">
            <a:off x="395536" y="2636912"/>
            <a:ext cx="2088232" cy="1008112"/>
          </a:xfrm>
          <a:prstGeom prst="borderCallout1">
            <a:avLst>
              <a:gd name="adj1" fmla="val 18750"/>
              <a:gd name="adj2" fmla="val -8333"/>
              <a:gd name="adj3" fmla="val 26814"/>
              <a:gd name="adj4" fmla="val -208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 identifier un marqueur du raccourcissement</a:t>
            </a:r>
            <a:endParaRPr lang="fr-FR" dirty="0"/>
          </a:p>
        </p:txBody>
      </p:sp>
      <p:sp>
        <p:nvSpPr>
          <p:cNvPr id="7" name="Légende encadrée 1 6"/>
          <p:cNvSpPr/>
          <p:nvPr/>
        </p:nvSpPr>
        <p:spPr>
          <a:xfrm flipH="1">
            <a:off x="395536" y="3789040"/>
            <a:ext cx="1656184" cy="1008112"/>
          </a:xfrm>
          <a:prstGeom prst="borderCallout1">
            <a:avLst>
              <a:gd name="adj1" fmla="val 18750"/>
              <a:gd name="adj2" fmla="val -8333"/>
              <a:gd name="adj3" fmla="val 71037"/>
              <a:gd name="adj4" fmla="val -255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 le confronter au modèle admis</a:t>
            </a:r>
            <a:endParaRPr lang="fr-FR" dirty="0"/>
          </a:p>
        </p:txBody>
      </p:sp>
      <p:pic>
        <p:nvPicPr>
          <p:cNvPr id="8" name="Image 7" descr="métamorphisme.jpg">
            <a:extLst>
              <a:ext uri="{FF2B5EF4-FFF2-40B4-BE49-F238E27FC236}">
                <a16:creationId xmlns:a16="http://schemas.microsoft.com/office/drawing/2014/main" id="{32A39AAB-036B-4E99-B67E-17BF3C124A3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2120" y="4221088"/>
            <a:ext cx="1944216" cy="103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égende encadrée 1 11"/>
          <p:cNvSpPr/>
          <p:nvPr/>
        </p:nvSpPr>
        <p:spPr>
          <a:xfrm flipH="1">
            <a:off x="395536" y="4941168"/>
            <a:ext cx="2088232" cy="1080120"/>
          </a:xfrm>
          <a:prstGeom prst="borderCallout1">
            <a:avLst>
              <a:gd name="adj1" fmla="val 44003"/>
              <a:gd name="adj2" fmla="val -14757"/>
              <a:gd name="adj3" fmla="val -30936"/>
              <a:gd name="adj4" fmla="val -1869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 interpréter l’origine de la chaine par collision</a:t>
            </a:r>
            <a:endParaRPr lang="fr-FR" dirty="0"/>
          </a:p>
        </p:txBody>
      </p:sp>
      <p:sp>
        <p:nvSpPr>
          <p:cNvPr id="9" name="ZoneTexte 8"/>
          <p:cNvSpPr txBox="1"/>
          <p:nvPr/>
        </p:nvSpPr>
        <p:spPr>
          <a:xfrm>
            <a:off x="4211960" y="5303729"/>
            <a:ext cx="4680520" cy="1215717"/>
          </a:xfrm>
          <a:prstGeom prst="rect">
            <a:avLst/>
          </a:prstGeom>
          <a:noFill/>
        </p:spPr>
        <p:txBody>
          <a:bodyPr wrap="square" rtlCol="0">
            <a:spAutoFit/>
          </a:bodyPr>
          <a:lstStyle/>
          <a:p>
            <a:r>
              <a:rPr lang="fr-FR" sz="1100" b="1" baseline="0" dirty="0" smtClean="0">
                <a:solidFill>
                  <a:srgbClr val="FF0000"/>
                </a:solidFill>
              </a:rPr>
              <a:t>On confronte bien le modèle de tectonique des plaques (modèle de collision ici) avec le résultat d’observations sur le terrain mais qui ont été menés par d’autres personnes. Nous n’avons que la carte. </a:t>
            </a:r>
          </a:p>
          <a:p>
            <a:r>
              <a:rPr lang="fr-FR" sz="1100" b="1" baseline="0" dirty="0" smtClean="0">
                <a:solidFill>
                  <a:srgbClr val="FF0000"/>
                </a:solidFill>
              </a:rPr>
              <a:t>Or la carte est une synthèse entre l’observation sur le terrain et le modèle admis… on comprendrait mal qu’elle contredise le modèle</a:t>
            </a:r>
            <a:r>
              <a:rPr lang="fr-FR" sz="1100" baseline="0" dirty="0" smtClean="0">
                <a:solidFill>
                  <a:srgbClr val="FF0000"/>
                </a:solidFill>
              </a:rPr>
              <a:t>! (tautologie) </a:t>
            </a:r>
          </a:p>
          <a:p>
            <a:endParaRPr lang="fr-FR" dirty="0"/>
          </a:p>
        </p:txBody>
      </p:sp>
      <p:sp>
        <p:nvSpPr>
          <p:cNvPr id="10" name="ZoneTexte 9"/>
          <p:cNvSpPr txBox="1"/>
          <p:nvPr/>
        </p:nvSpPr>
        <p:spPr>
          <a:xfrm>
            <a:off x="6119664" y="836712"/>
            <a:ext cx="2844824" cy="936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0000"/>
                </a:solidFill>
              </a:rPr>
              <a:t>Consigne: repérer des arguments en faveur de la collision</a:t>
            </a:r>
            <a:endParaRPr lang="fr-FR" dirty="0">
              <a:solidFill>
                <a:srgbClr val="FF0000"/>
              </a:solidFill>
            </a:endParaRPr>
          </a:p>
        </p:txBody>
      </p:sp>
      <p:sp>
        <p:nvSpPr>
          <p:cNvPr id="11" name="Rectangle 10"/>
          <p:cNvSpPr/>
          <p:nvPr/>
        </p:nvSpPr>
        <p:spPr>
          <a:xfrm>
            <a:off x="395536" y="980728"/>
            <a:ext cx="25922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Cheminement classique:</a:t>
            </a:r>
            <a:endParaRPr lang="fr-FR" dirty="0"/>
          </a:p>
        </p:txBody>
      </p:sp>
      <p:sp>
        <p:nvSpPr>
          <p:cNvPr id="13" name="ZoneTexte 12"/>
          <p:cNvSpPr txBox="1"/>
          <p:nvPr/>
        </p:nvSpPr>
        <p:spPr>
          <a:xfrm>
            <a:off x="179512" y="6237313"/>
            <a:ext cx="8784976" cy="800219"/>
          </a:xfrm>
          <a:prstGeom prst="rect">
            <a:avLst/>
          </a:prstGeom>
          <a:noFill/>
        </p:spPr>
        <p:txBody>
          <a:bodyPr wrap="square" rtlCol="0">
            <a:spAutoFit/>
          </a:bodyPr>
          <a:lstStyle/>
          <a:p>
            <a:r>
              <a:rPr lang="fr-FR" sz="1400" b="1" dirty="0" smtClean="0">
                <a:solidFill>
                  <a:srgbClr val="FF0000"/>
                </a:solidFill>
              </a:rPr>
              <a:t>Si on utilise la carte dans la partie « le temps et les roches » (datation</a:t>
            </a:r>
            <a:r>
              <a:rPr lang="fr-FR" sz="1400" b="1" baseline="0" dirty="0" smtClean="0">
                <a:solidFill>
                  <a:srgbClr val="FF0000"/>
                </a:solidFill>
              </a:rPr>
              <a:t> relative), l’analyse prend un peu plus de sens puisqu’elle apporte</a:t>
            </a:r>
            <a:r>
              <a:rPr lang="fr-FR" sz="1400" b="1" dirty="0" smtClean="0">
                <a:solidFill>
                  <a:srgbClr val="FF0000"/>
                </a:solidFill>
              </a:rPr>
              <a:t> la dimension de « datation relative ».</a:t>
            </a:r>
            <a:endParaRPr lang="fr-FR" sz="1400" b="1" baseline="0" dirty="0" smtClean="0">
              <a:solidFill>
                <a:srgbClr val="FF0000"/>
              </a:solidFill>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9" grpId="0"/>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323528" y="548680"/>
          <a:ext cx="8496942" cy="4762872"/>
        </p:xfrm>
        <a:graphic>
          <a:graphicData uri="http://schemas.openxmlformats.org/drawingml/2006/table">
            <a:tbl>
              <a:tblPr firstRow="1" bandRow="1">
                <a:tableStyleId>{5C22544A-7EE6-4342-B048-85BDC9FD1C3A}</a:tableStyleId>
              </a:tblPr>
              <a:tblGrid>
                <a:gridCol w="2832314">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tblGrid>
              <a:tr h="648072">
                <a:tc>
                  <a:txBody>
                    <a:bodyPr/>
                    <a:lstStyle/>
                    <a:p>
                      <a:pPr algn="ctr"/>
                      <a:r>
                        <a:rPr lang="fr-FR" sz="1400" dirty="0" smtClean="0"/>
                        <a:t>Constat</a:t>
                      </a:r>
                      <a:endParaRPr lang="fr-F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Propositions de remédiation</a:t>
                      </a:r>
                    </a:p>
                    <a:p>
                      <a:endParaRPr lang="fr-FR" sz="1400" dirty="0"/>
                    </a:p>
                  </a:txBody>
                  <a:tcPr/>
                </a:tc>
                <a:tc>
                  <a:txBody>
                    <a:bodyPr/>
                    <a:lstStyle/>
                    <a:p>
                      <a:pPr algn="ctr"/>
                      <a:r>
                        <a:rPr lang="fr-FR" sz="1400" dirty="0" smtClean="0"/>
                        <a:t>Limites</a:t>
                      </a:r>
                      <a:endParaRPr lang="fr-FR" sz="1400" dirty="0"/>
                    </a:p>
                  </a:txBody>
                  <a:tcPr/>
                </a:tc>
                <a:extLst>
                  <a:ext uri="{0D108BD9-81ED-4DB2-BD59-A6C34878D82A}">
                    <a16:rowId xmlns:a16="http://schemas.microsoft.com/office/drawing/2014/main" val="10000"/>
                  </a:ext>
                </a:extLst>
              </a:tr>
              <a:tr h="476099">
                <a:tc>
                  <a:txBody>
                    <a:bodyPr/>
                    <a:lstStyle/>
                    <a:p>
                      <a:r>
                        <a:rPr lang="fr-FR" sz="1400" dirty="0" smtClean="0"/>
                        <a:t>Représentations sur la construction de la carte</a:t>
                      </a:r>
                      <a:endParaRPr lang="fr-FR" sz="1400" dirty="0"/>
                    </a:p>
                  </a:txBody>
                  <a:tcPr/>
                </a:tc>
                <a:tc>
                  <a:txBody>
                    <a:bodyPr/>
                    <a:lstStyle/>
                    <a:p>
                      <a:r>
                        <a:rPr lang="fr-FR" sz="1400" dirty="0" smtClean="0"/>
                        <a:t>Faire faire une carte / utiliser</a:t>
                      </a:r>
                      <a:r>
                        <a:rPr lang="fr-FR" sz="1400" baseline="0" dirty="0" smtClean="0"/>
                        <a:t> les SIG</a:t>
                      </a:r>
                      <a:endParaRPr lang="fr-FR" sz="1400" dirty="0"/>
                    </a:p>
                  </a:txBody>
                  <a:tcPr/>
                </a:tc>
                <a:tc>
                  <a:txBody>
                    <a:bodyPr/>
                    <a:lstStyle/>
                    <a:p>
                      <a:r>
                        <a:rPr lang="fr-FR" sz="1400" dirty="0" smtClean="0"/>
                        <a:t>Classe</a:t>
                      </a:r>
                      <a:r>
                        <a:rPr lang="fr-FR" sz="1400" baseline="0" dirty="0" smtClean="0"/>
                        <a:t> de terrain pour constituer la carte (apprendre à faire des lever etc.) long et difficile. </a:t>
                      </a:r>
                    </a:p>
                    <a:p>
                      <a:r>
                        <a:rPr lang="fr-FR" sz="1400" baseline="0" dirty="0" smtClean="0"/>
                        <a:t>Maîtrise des SIG très technique</a:t>
                      </a:r>
                      <a:endParaRPr lang="fr-FR" sz="1400" dirty="0"/>
                    </a:p>
                  </a:txBody>
                  <a:tcPr/>
                </a:tc>
                <a:extLst>
                  <a:ext uri="{0D108BD9-81ED-4DB2-BD59-A6C34878D82A}">
                    <a16:rowId xmlns:a16="http://schemas.microsoft.com/office/drawing/2014/main" val="10001"/>
                  </a:ext>
                </a:extLst>
              </a:tr>
              <a:tr h="1151595">
                <a:tc>
                  <a:txBody>
                    <a:bodyPr/>
                    <a:lstStyle/>
                    <a:p>
                      <a:r>
                        <a:rPr lang="fr-FR" sz="1400" dirty="0" smtClean="0"/>
                        <a:t>Représentations</a:t>
                      </a:r>
                      <a:r>
                        <a:rPr lang="fr-FR" sz="1400" baseline="0" dirty="0" smtClean="0"/>
                        <a:t> sur l’utilisation de la carte (reconstitution d’une histoire, validation d’un modèle)</a:t>
                      </a:r>
                      <a:endParaRPr lang="fr-FR" sz="1400" dirty="0"/>
                    </a:p>
                  </a:txBody>
                  <a:tcPr/>
                </a:tc>
                <a:tc>
                  <a:txBody>
                    <a:bodyPr/>
                    <a:lstStyle/>
                    <a:p>
                      <a:r>
                        <a:rPr lang="fr-FR" sz="1400" dirty="0" smtClean="0"/>
                        <a:t>Reconstitution</a:t>
                      </a:r>
                      <a:r>
                        <a:rPr lang="fr-FR" sz="1400" baseline="0" dirty="0" smtClean="0"/>
                        <a:t> de l’histoire de la zone étudiée à partir des données de la carte. Capacité à lire, interpréter un document de communication scientifique. </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Validation</a:t>
                      </a:r>
                      <a:r>
                        <a:rPr lang="fr-FR" sz="1400" baseline="0" dirty="0" smtClean="0"/>
                        <a:t> d’un modèle déjà validé pour construire la carte (par les géologues).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Interprétation d’un document de communication  scientifique que les élèves n’auront jamais eu la possibilité de construire.</a:t>
                      </a:r>
                      <a:endParaRPr lang="fr-FR" sz="1400" dirty="0" smtClean="0"/>
                    </a:p>
                    <a:p>
                      <a:endParaRPr lang="fr-FR" sz="1400" dirty="0"/>
                    </a:p>
                  </a:txBody>
                  <a:tcPr/>
                </a:tc>
                <a:extLst>
                  <a:ext uri="{0D108BD9-81ED-4DB2-BD59-A6C34878D82A}">
                    <a16:rowId xmlns:a16="http://schemas.microsoft.com/office/drawing/2014/main" val="10002"/>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Carte géologique: document de synthèse, de communication scientifique avec beaucoup d’informations</a:t>
                      </a:r>
                      <a:r>
                        <a:rPr lang="fr-FR" sz="1400" baseline="0" dirty="0" smtClean="0"/>
                        <a:t> (trop!)</a:t>
                      </a:r>
                      <a:endParaRPr lang="fr-FR" sz="1400" dirty="0" smtClean="0"/>
                    </a:p>
                    <a:p>
                      <a:endParaRPr lang="fr-FR" sz="1400" dirty="0"/>
                    </a:p>
                  </a:txBody>
                  <a:tcPr/>
                </a:tc>
                <a:tc>
                  <a:txBody>
                    <a:bodyPr/>
                    <a:lstStyle/>
                    <a:p>
                      <a:r>
                        <a:rPr lang="fr-FR" sz="1400" dirty="0" smtClean="0"/>
                        <a:t>Travailler le tri, la hiérarchisation, le décryptage des informations</a:t>
                      </a:r>
                      <a:endParaRPr lang="fr-FR" sz="1400" dirty="0"/>
                    </a:p>
                  </a:txBody>
                  <a:tcPr/>
                </a:tc>
                <a:tc>
                  <a:txBody>
                    <a:bodyPr/>
                    <a:lstStyle/>
                    <a:p>
                      <a:endParaRPr lang="fr-FR" sz="1400" dirty="0"/>
                    </a:p>
                  </a:txBody>
                  <a:tcPr/>
                </a:tc>
                <a:extLst>
                  <a:ext uri="{0D108BD9-81ED-4DB2-BD59-A6C34878D82A}">
                    <a16:rowId xmlns:a16="http://schemas.microsoft.com/office/drawing/2014/main" val="10003"/>
                  </a:ext>
                </a:extLst>
              </a:tr>
            </a:tbl>
          </a:graphicData>
        </a:graphic>
      </p:graphicFrame>
      <p:sp>
        <p:nvSpPr>
          <p:cNvPr id="6" name="ZoneTexte 5"/>
          <p:cNvSpPr txBox="1"/>
          <p:nvPr/>
        </p:nvSpPr>
        <p:spPr>
          <a:xfrm>
            <a:off x="1475656" y="5661248"/>
            <a:ext cx="6336704" cy="369332"/>
          </a:xfrm>
          <a:prstGeom prst="rect">
            <a:avLst/>
          </a:prstGeom>
          <a:noFill/>
        </p:spPr>
        <p:txBody>
          <a:bodyPr wrap="square" rtlCol="0">
            <a:spAutoFit/>
          </a:bodyPr>
          <a:lstStyle/>
          <a:p>
            <a:pPr algn="ctr"/>
            <a:r>
              <a:rPr lang="fr-FR" dirty="0" smtClean="0"/>
              <a:t>POINTS DE VIGILANCE</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450506"/>
          </a:xfrm>
        </p:spPr>
        <p:txBody>
          <a:bodyPr>
            <a:normAutofit/>
          </a:bodyPr>
          <a:lstStyle/>
          <a:p>
            <a:r>
              <a:rPr lang="fr-FR" dirty="0" smtClean="0"/>
              <a:t>Pour les massifs anciens (programme) le raisonnement est le même; la différence est qu’il n’y a  presque plus de relief…</a:t>
            </a:r>
            <a:br>
              <a:rPr lang="fr-FR" dirty="0" smtClean="0"/>
            </a:br>
            <a:r>
              <a:rPr lang="fr-FR" dirty="0" smtClean="0"/>
              <a:t>… toutefois la carte au 1/10</a:t>
            </a:r>
            <a:r>
              <a:rPr lang="fr-FR" baseline="30000" dirty="0" smtClean="0"/>
              <a:t>6</a:t>
            </a:r>
            <a:r>
              <a:rPr lang="fr-FR" dirty="0" smtClean="0"/>
              <a:t> n’a pas d’indication de relief!</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B8E0194-4A27-4C8B-B2A8-98DCBE8482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1278052"/>
            <a:ext cx="5688632" cy="3656978"/>
          </a:xfrm>
          <a:prstGeom prst="rect">
            <a:avLst/>
          </a:prstGeom>
        </p:spPr>
      </p:pic>
      <p:pic>
        <p:nvPicPr>
          <p:cNvPr id="7" name="Image 6">
            <a:extLst>
              <a:ext uri="{FF2B5EF4-FFF2-40B4-BE49-F238E27FC236}">
                <a16:creationId xmlns:a16="http://schemas.microsoft.com/office/drawing/2014/main" id="{557AC332-512B-4093-A337-9D15BF2593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8184" y="1278052"/>
            <a:ext cx="2188571" cy="2553334"/>
          </a:xfrm>
          <a:prstGeom prst="rect">
            <a:avLst/>
          </a:prstGeom>
        </p:spPr>
      </p:pic>
      <p:sp>
        <p:nvSpPr>
          <p:cNvPr id="6" name="Rectangle 5">
            <a:extLst>
              <a:ext uri="{FF2B5EF4-FFF2-40B4-BE49-F238E27FC236}">
                <a16:creationId xmlns:a16="http://schemas.microsoft.com/office/drawing/2014/main" id="{3DA66AD4-7323-4B8F-A03A-6189D75B2BF3}"/>
              </a:ext>
            </a:extLst>
          </p:cNvPr>
          <p:cNvSpPr/>
          <p:nvPr/>
        </p:nvSpPr>
        <p:spPr>
          <a:xfrm>
            <a:off x="2411760" y="1556792"/>
            <a:ext cx="1224136" cy="1656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Espace réservé du contenu 3" descr="H:\sauvergarde boulot\SAUVEGARDE 1\clé\M1\UE STU\CB 2014-2015\CB3\légende 1.jpg">
            <a:extLst>
              <a:ext uri="{FF2B5EF4-FFF2-40B4-BE49-F238E27FC236}">
                <a16:creationId xmlns:a16="http://schemas.microsoft.com/office/drawing/2014/main" id="{01C46DFB-0BB9-4D25-976A-720073025113}"/>
              </a:ext>
            </a:extLst>
          </p:cNvPr>
          <p:cNvPicPr>
            <a:picLocks/>
          </p:cNvPicPr>
          <p:nvPr/>
        </p:nvPicPr>
        <p:blipFill rotWithShape="1">
          <a:blip r:embed="rId5" cstate="email">
            <a:extLst>
              <a:ext uri="{28A0092B-C50C-407E-A947-70E740481C1C}">
                <a14:useLocalDpi xmlns:a14="http://schemas.microsoft.com/office/drawing/2010/main"/>
              </a:ext>
            </a:extLst>
          </a:blip>
          <a:srcRect/>
          <a:stretch/>
        </p:blipFill>
        <p:spPr bwMode="auto">
          <a:xfrm>
            <a:off x="107504" y="5028296"/>
            <a:ext cx="5688632" cy="184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 coins arrondis 4">
            <a:extLst>
              <a:ext uri="{FF2B5EF4-FFF2-40B4-BE49-F238E27FC236}">
                <a16:creationId xmlns:a16="http://schemas.microsoft.com/office/drawing/2014/main" id="{21D48F63-25A8-444C-8D7C-7493627830D2}"/>
              </a:ext>
            </a:extLst>
          </p:cNvPr>
          <p:cNvSpPr/>
          <p:nvPr/>
        </p:nvSpPr>
        <p:spPr>
          <a:xfrm>
            <a:off x="5364088" y="5798573"/>
            <a:ext cx="21602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
            <a:extLst>
              <a:ext uri="{FF2B5EF4-FFF2-40B4-BE49-F238E27FC236}">
                <a16:creationId xmlns:a16="http://schemas.microsoft.com/office/drawing/2014/main" id="{69445BBB-69DC-424B-A4A9-E42BBC997F8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3617" y="4437112"/>
            <a:ext cx="3100871" cy="24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rme libre : forme 1">
            <a:extLst>
              <a:ext uri="{FF2B5EF4-FFF2-40B4-BE49-F238E27FC236}">
                <a16:creationId xmlns:a16="http://schemas.microsoft.com/office/drawing/2014/main" id="{847169E9-7906-4767-9513-CB46B66E29A7}"/>
              </a:ext>
            </a:extLst>
          </p:cNvPr>
          <p:cNvSpPr/>
          <p:nvPr/>
        </p:nvSpPr>
        <p:spPr>
          <a:xfrm>
            <a:off x="8105203" y="4682401"/>
            <a:ext cx="463762" cy="1878655"/>
          </a:xfrm>
          <a:custGeom>
            <a:avLst/>
            <a:gdLst>
              <a:gd name="connsiteX0" fmla="*/ 463762 w 463762"/>
              <a:gd name="connsiteY0" fmla="*/ 2721 h 1878655"/>
              <a:gd name="connsiteX1" fmla="*/ 105543 w 463762"/>
              <a:gd name="connsiteY1" fmla="*/ 172403 h 1878655"/>
              <a:gd name="connsiteX2" fmla="*/ 1849 w 463762"/>
              <a:gd name="connsiteY2" fmla="*/ 1105657 h 1878655"/>
              <a:gd name="connsiteX3" fmla="*/ 48983 w 463762"/>
              <a:gd name="connsiteY3" fmla="*/ 1878655 h 1878655"/>
            </a:gdLst>
            <a:ahLst/>
            <a:cxnLst>
              <a:cxn ang="0">
                <a:pos x="connsiteX0" y="connsiteY0"/>
              </a:cxn>
              <a:cxn ang="0">
                <a:pos x="connsiteX1" y="connsiteY1"/>
              </a:cxn>
              <a:cxn ang="0">
                <a:pos x="connsiteX2" y="connsiteY2"/>
              </a:cxn>
              <a:cxn ang="0">
                <a:pos x="connsiteX3" y="connsiteY3"/>
              </a:cxn>
            </a:cxnLst>
            <a:rect l="l" t="t" r="r" b="b"/>
            <a:pathLst>
              <a:path w="463762" h="1878655">
                <a:moveTo>
                  <a:pt x="463762" y="2721"/>
                </a:moveTo>
                <a:cubicBezTo>
                  <a:pt x="323145" y="-4350"/>
                  <a:pt x="182528" y="-11420"/>
                  <a:pt x="105543" y="172403"/>
                </a:cubicBezTo>
                <a:cubicBezTo>
                  <a:pt x="28558" y="356226"/>
                  <a:pt x="11276" y="821282"/>
                  <a:pt x="1849" y="1105657"/>
                </a:cubicBezTo>
                <a:cubicBezTo>
                  <a:pt x="-7578" y="1390032"/>
                  <a:pt x="20702" y="1634343"/>
                  <a:pt x="48983" y="1878655"/>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C501373C-0395-4975-8850-ACF15747A59C}"/>
              </a:ext>
            </a:extLst>
          </p:cNvPr>
          <p:cNvSpPr txBox="1"/>
          <p:nvPr/>
        </p:nvSpPr>
        <p:spPr>
          <a:xfrm>
            <a:off x="8086586" y="6491067"/>
            <a:ext cx="692818" cy="307777"/>
          </a:xfrm>
          <a:prstGeom prst="rect">
            <a:avLst/>
          </a:prstGeom>
          <a:noFill/>
        </p:spPr>
        <p:txBody>
          <a:bodyPr wrap="none" rtlCol="0">
            <a:spAutoFit/>
          </a:bodyPr>
          <a:lstStyle/>
          <a:p>
            <a:r>
              <a:rPr lang="fr-FR" sz="1400" dirty="0">
                <a:solidFill>
                  <a:schemeClr val="accent2"/>
                </a:solidFill>
              </a:rPr>
              <a:t>solidus</a:t>
            </a:r>
          </a:p>
        </p:txBody>
      </p:sp>
      <p:sp>
        <p:nvSpPr>
          <p:cNvPr id="9" name="Ellipse 8">
            <a:extLst>
              <a:ext uri="{FF2B5EF4-FFF2-40B4-BE49-F238E27FC236}">
                <a16:creationId xmlns:a16="http://schemas.microsoft.com/office/drawing/2014/main" id="{A560C2EC-6B5A-4A35-9786-FAE05071E9B5}"/>
              </a:ext>
            </a:extLst>
          </p:cNvPr>
          <p:cNvSpPr/>
          <p:nvPr/>
        </p:nvSpPr>
        <p:spPr>
          <a:xfrm>
            <a:off x="6913400" y="3284984"/>
            <a:ext cx="144016" cy="14401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2E8CC88-CFBE-4BB1-9C55-0C088015A1C7}"/>
              </a:ext>
            </a:extLst>
          </p:cNvPr>
          <p:cNvSpPr/>
          <p:nvPr/>
        </p:nvSpPr>
        <p:spPr>
          <a:xfrm>
            <a:off x="7565664" y="5425794"/>
            <a:ext cx="144016" cy="14401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9280104-E414-4A35-A053-57DA4EDDC5CA}"/>
              </a:ext>
            </a:extLst>
          </p:cNvPr>
          <p:cNvSpPr/>
          <p:nvPr/>
        </p:nvSpPr>
        <p:spPr>
          <a:xfrm>
            <a:off x="8028579" y="5540751"/>
            <a:ext cx="144016" cy="144016"/>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F16DD16D-909A-414B-9DE0-92F8494BAC78}"/>
              </a:ext>
            </a:extLst>
          </p:cNvPr>
          <p:cNvSpPr/>
          <p:nvPr/>
        </p:nvSpPr>
        <p:spPr>
          <a:xfrm>
            <a:off x="7308997" y="3034533"/>
            <a:ext cx="144016" cy="144016"/>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EBE6ADD2-4214-438B-A29C-12F89EF7B0EE}"/>
              </a:ext>
            </a:extLst>
          </p:cNvPr>
          <p:cNvSpPr/>
          <p:nvPr/>
        </p:nvSpPr>
        <p:spPr>
          <a:xfrm>
            <a:off x="7709680" y="2713566"/>
            <a:ext cx="144016" cy="1440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5D1CEC59-44E5-4955-B105-1A20D1DB1F86}"/>
              </a:ext>
            </a:extLst>
          </p:cNvPr>
          <p:cNvSpPr/>
          <p:nvPr/>
        </p:nvSpPr>
        <p:spPr>
          <a:xfrm>
            <a:off x="8366485" y="5579948"/>
            <a:ext cx="144016" cy="1440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16632"/>
            <a:ext cx="1547664" cy="648072"/>
          </a:xfrm>
          <a:prstGeom prst="rect">
            <a:avLst/>
          </a:prstGeom>
          <a:noFill/>
        </p:spPr>
        <p:txBody>
          <a:bodyPr wrap="square" rtlCol="0">
            <a:spAutoFit/>
          </a:bodyPr>
          <a:lstStyle/>
          <a:p>
            <a:r>
              <a:rPr lang="fr-FR" dirty="0" smtClean="0"/>
              <a:t>PNF SVT Paris Janvier 2020</a:t>
            </a:r>
            <a:endParaRPr lang="fr-FR" dirty="0"/>
          </a:p>
        </p:txBody>
      </p:sp>
      <p:sp>
        <p:nvSpPr>
          <p:cNvPr id="18" name="ZoneTexte 17"/>
          <p:cNvSpPr txBox="1"/>
          <p:nvPr/>
        </p:nvSpPr>
        <p:spPr>
          <a:xfrm>
            <a:off x="1475656" y="836712"/>
            <a:ext cx="277701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smtClean="0"/>
              <a:t>On peut dater le </a:t>
            </a:r>
            <a:r>
              <a:rPr lang="fr-FR" sz="1200" dirty="0" err="1" smtClean="0"/>
              <a:t>bk</a:t>
            </a:r>
            <a:r>
              <a:rPr lang="fr-FR" sz="1200" dirty="0" smtClean="0"/>
              <a:t> du </a:t>
            </a:r>
            <a:r>
              <a:rPr lang="fr-FR" sz="1200" dirty="0" err="1" smtClean="0"/>
              <a:t>mésovarisque</a:t>
            </a:r>
            <a:r>
              <a:rPr lang="fr-FR" sz="1200" dirty="0" smtClean="0"/>
              <a:t> (390 à 335 MA) car figuré orange. </a:t>
            </a:r>
            <a:endParaRPr lang="fr-FR" sz="1200" dirty="0"/>
          </a:p>
        </p:txBody>
      </p:sp>
      <p:sp>
        <p:nvSpPr>
          <p:cNvPr id="19" name="ZoneTexte 18"/>
          <p:cNvSpPr txBox="1"/>
          <p:nvPr/>
        </p:nvSpPr>
        <p:spPr>
          <a:xfrm>
            <a:off x="6084168" y="188640"/>
            <a:ext cx="187220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smtClean="0"/>
              <a:t>On a un facies « </a:t>
            </a:r>
            <a:r>
              <a:rPr lang="fr-FR" sz="1200" dirty="0" err="1" smtClean="0"/>
              <a:t>amphibolitique</a:t>
            </a:r>
            <a:r>
              <a:rPr lang="fr-FR" sz="1200" dirty="0" smtClean="0"/>
              <a:t> » au nord et de « migmatite » (formes ondulées) au sud, contre le granite. </a:t>
            </a:r>
            <a:endParaRPr lang="fr-FR" sz="1200" dirty="0"/>
          </a:p>
        </p:txBody>
      </p:sp>
      <p:sp>
        <p:nvSpPr>
          <p:cNvPr id="23" name="ZoneTexte 22"/>
          <p:cNvSpPr txBox="1"/>
          <p:nvPr/>
        </p:nvSpPr>
        <p:spPr>
          <a:xfrm>
            <a:off x="6012160" y="3717032"/>
            <a:ext cx="298782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b="1" dirty="0" smtClean="0"/>
              <a:t>A côté on a du granite de la même époque. On passe donc des amphibolites aux migmatites puis au granite qui datent tous du </a:t>
            </a:r>
            <a:r>
              <a:rPr lang="fr-FR" sz="1200" b="1" dirty="0" err="1" smtClean="0"/>
              <a:t>mésovarisque</a:t>
            </a:r>
            <a:r>
              <a:rPr lang="fr-FR" sz="1200" b="1" dirty="0" smtClean="0"/>
              <a:t>. C’est donc la trace d’un épaississement qui a entrainé la fusion de la croute à l’époque. </a:t>
            </a:r>
            <a:endParaRPr lang="fr-FR" sz="1200" b="1" dirty="0"/>
          </a:p>
        </p:txBody>
      </p:sp>
      <p:pic>
        <p:nvPicPr>
          <p:cNvPr id="21" name="Image 20" descr="métamorphisme.jpg">
            <a:extLst>
              <a:ext uri="{FF2B5EF4-FFF2-40B4-BE49-F238E27FC236}">
                <a16:creationId xmlns:a16="http://schemas.microsoft.com/office/drawing/2014/main" id="{32A39AAB-036B-4E99-B67E-17BF3C124A3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19872" y="3717032"/>
            <a:ext cx="2338709" cy="12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8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linds(horizontal)">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P spid="9" grpId="0" animBg="1"/>
      <p:bldP spid="12" grpId="0" animBg="1"/>
      <p:bldP spid="13" grpId="0" animBg="1"/>
      <p:bldP spid="14" grpId="0" animBg="1"/>
      <p:bldP spid="15" grpId="0" animBg="1"/>
      <p:bldP spid="16" grpId="0" animBg="1"/>
      <p:bldP spid="18" grpId="0" animBg="1"/>
      <p:bldP spid="19"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156CD3-9E41-4272-9187-A913629C125F}"/>
              </a:ext>
            </a:extLst>
          </p:cNvPr>
          <p:cNvSpPr txBox="1"/>
          <p:nvPr/>
        </p:nvSpPr>
        <p:spPr>
          <a:xfrm>
            <a:off x="4788024" y="1988840"/>
            <a:ext cx="3096344" cy="369332"/>
          </a:xfrm>
          <a:prstGeom prst="rect">
            <a:avLst/>
          </a:prstGeom>
          <a:noFill/>
        </p:spPr>
        <p:txBody>
          <a:bodyPr wrap="square" rtlCol="0">
            <a:spAutoFit/>
          </a:bodyPr>
          <a:lstStyle/>
          <a:p>
            <a:r>
              <a:rPr lang="fr-FR" dirty="0">
                <a:hlinkClick r:id="rId2"/>
              </a:rPr>
              <a:t>Lien vers la présentation SIG </a:t>
            </a:r>
            <a:endParaRPr lang="fr-FR" dirty="0"/>
          </a:p>
        </p:txBody>
      </p:sp>
      <p:pic>
        <p:nvPicPr>
          <p:cNvPr id="3" name="Image 2">
            <a:hlinkClick r:id="rId2"/>
            <a:extLst>
              <a:ext uri="{FF2B5EF4-FFF2-40B4-BE49-F238E27FC236}">
                <a16:creationId xmlns:a16="http://schemas.microsoft.com/office/drawing/2014/main" id="{F9EC16E3-3B38-400C-BEBB-65EE2946D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76" y="2490726"/>
            <a:ext cx="8604448" cy="3746586"/>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B9E91CC0-27CD-4B7E-96FB-4E4C35BA80F7}"/>
              </a:ext>
            </a:extLst>
          </p:cNvPr>
          <p:cNvSpPr txBox="1"/>
          <p:nvPr/>
        </p:nvSpPr>
        <p:spPr>
          <a:xfrm>
            <a:off x="395536" y="260648"/>
            <a:ext cx="8136904" cy="1323439"/>
          </a:xfrm>
          <a:prstGeom prst="rect">
            <a:avLst/>
          </a:prstGeom>
          <a:noFill/>
        </p:spPr>
        <p:txBody>
          <a:bodyPr wrap="square" rtlCol="0">
            <a:spAutoFit/>
          </a:bodyPr>
          <a:lstStyle/>
          <a:p>
            <a:pPr algn="just"/>
            <a:r>
              <a:rPr lang="fr-FR" sz="2000" b="1" dirty="0">
                <a:solidFill>
                  <a:srgbClr val="0070C0"/>
                </a:solidFill>
              </a:rPr>
              <a:t>Apport des outils SIG à la cartographie géologique : collecter des observations de terrain afin de reconstituer une orogénèse</a:t>
            </a:r>
          </a:p>
          <a:p>
            <a:pPr algn="just"/>
            <a:endParaRPr lang="fr-FR" sz="2000" b="1" dirty="0">
              <a:solidFill>
                <a:srgbClr val="0070C0"/>
              </a:solidFill>
            </a:endParaRPr>
          </a:p>
          <a:p>
            <a:pPr algn="r"/>
            <a:r>
              <a:rPr lang="fr-FR" b="1" dirty="0">
                <a:solidFill>
                  <a:srgbClr val="0070C0"/>
                </a:solidFill>
              </a:rPr>
              <a:t>Un exemple en BCPST </a:t>
            </a:r>
          </a:p>
        </p:txBody>
      </p:sp>
      <p:sp>
        <p:nvSpPr>
          <p:cNvPr id="5" name="ZoneTexte 4"/>
          <p:cNvSpPr txBox="1"/>
          <p:nvPr/>
        </p:nvSpPr>
        <p:spPr>
          <a:xfrm>
            <a:off x="323528" y="6237312"/>
            <a:ext cx="2952328" cy="369332"/>
          </a:xfrm>
          <a:prstGeom prst="rect">
            <a:avLst/>
          </a:prstGeom>
          <a:noFill/>
        </p:spPr>
        <p:txBody>
          <a:bodyPr wrap="square" rtlCol="0">
            <a:spAutoFit/>
          </a:bodyPr>
          <a:lstStyle/>
          <a:p>
            <a:r>
              <a:rPr lang="fr-FR" dirty="0" smtClean="0"/>
              <a:t>PNF SVT Paris Janvier 2020</a:t>
            </a:r>
            <a:endParaRPr lang="fr-FR" dirty="0"/>
          </a:p>
        </p:txBody>
      </p:sp>
    </p:spTree>
    <p:extLst>
      <p:ext uri="{BB962C8B-B14F-4D97-AF65-F5344CB8AC3E}">
        <p14:creationId xmlns:p14="http://schemas.microsoft.com/office/powerpoint/2010/main" val="16773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929" y="837521"/>
            <a:ext cx="6768752" cy="646331"/>
          </a:xfrm>
          <a:prstGeom prst="rect">
            <a:avLst/>
          </a:prstGeom>
          <a:noFill/>
        </p:spPr>
        <p:txBody>
          <a:bodyPr wrap="square" rtlCol="0">
            <a:spAutoFit/>
          </a:bodyPr>
          <a:lstStyle/>
          <a:p>
            <a:pPr algn="ctr"/>
            <a:r>
              <a:rPr lang="fr-FR" dirty="0"/>
              <a:t>La </a:t>
            </a:r>
            <a:r>
              <a:rPr lang="fr-FR" b="1" dirty="0"/>
              <a:t>carte géologique de la France au millionième </a:t>
            </a:r>
            <a:r>
              <a:rPr lang="fr-FR" dirty="0"/>
              <a:t>est un outils riche de reconstitution d’histoires géologiques/orogéniques…</a:t>
            </a:r>
          </a:p>
        </p:txBody>
      </p:sp>
      <p:sp>
        <p:nvSpPr>
          <p:cNvPr id="3" name="ZoneTexte 2"/>
          <p:cNvSpPr txBox="1"/>
          <p:nvPr/>
        </p:nvSpPr>
        <p:spPr>
          <a:xfrm>
            <a:off x="650354" y="1667708"/>
            <a:ext cx="7843903" cy="923330"/>
          </a:xfrm>
          <a:prstGeom prst="rect">
            <a:avLst/>
          </a:prstGeom>
          <a:noFill/>
        </p:spPr>
        <p:txBody>
          <a:bodyPr wrap="square" rtlCol="0">
            <a:spAutoFit/>
          </a:bodyPr>
          <a:lstStyle/>
          <a:p>
            <a:pPr algn="ctr"/>
            <a:r>
              <a:rPr lang="fr-FR" dirty="0"/>
              <a:t>…mais doit, pour cela, être </a:t>
            </a:r>
            <a:r>
              <a:rPr lang="fr-FR" b="1" dirty="0"/>
              <a:t>complétée par d’autres informations </a:t>
            </a:r>
            <a:r>
              <a:rPr lang="fr-FR" dirty="0"/>
              <a:t>: </a:t>
            </a:r>
          </a:p>
          <a:p>
            <a:pPr algn="ctr"/>
            <a:r>
              <a:rPr lang="fr-FR" dirty="0"/>
              <a:t>images issues du terrain (vues 3D, vues aériennes, vidéos) données géophysiques, animations =&gt; les </a:t>
            </a:r>
            <a:r>
              <a:rPr lang="fr-FR" b="1" dirty="0"/>
              <a:t>SIG </a:t>
            </a:r>
            <a:r>
              <a:rPr lang="fr-FR" dirty="0"/>
              <a:t>sont alors un outils de choix…</a:t>
            </a:r>
          </a:p>
        </p:txBody>
      </p:sp>
      <p:sp>
        <p:nvSpPr>
          <p:cNvPr id="6" name="ZoneTexte 5">
            <a:extLst>
              <a:ext uri="{FF2B5EF4-FFF2-40B4-BE49-F238E27FC236}">
                <a16:creationId xmlns:a16="http://schemas.microsoft.com/office/drawing/2014/main" id="{902F98E2-20C5-4041-A8E7-CD4771D0CFD9}"/>
              </a:ext>
            </a:extLst>
          </p:cNvPr>
          <p:cNvSpPr txBox="1"/>
          <p:nvPr/>
        </p:nvSpPr>
        <p:spPr>
          <a:xfrm>
            <a:off x="1218659" y="332656"/>
            <a:ext cx="6768752" cy="369332"/>
          </a:xfrm>
          <a:prstGeom prst="rect">
            <a:avLst/>
          </a:prstGeom>
          <a:noFill/>
        </p:spPr>
        <p:txBody>
          <a:bodyPr wrap="square" rtlCol="0">
            <a:spAutoFit/>
          </a:bodyPr>
          <a:lstStyle/>
          <a:p>
            <a:pPr algn="ctr"/>
            <a:r>
              <a:rPr lang="fr-FR" b="1" dirty="0"/>
              <a:t>BILAN</a:t>
            </a:r>
            <a:r>
              <a:rPr lang="fr-FR" dirty="0"/>
              <a:t> :</a:t>
            </a:r>
          </a:p>
        </p:txBody>
      </p:sp>
      <p:sp>
        <p:nvSpPr>
          <p:cNvPr id="5" name="ZoneTexte 4">
            <a:extLst>
              <a:ext uri="{FF2B5EF4-FFF2-40B4-BE49-F238E27FC236}">
                <a16:creationId xmlns:a16="http://schemas.microsoft.com/office/drawing/2014/main" id="{E87F0774-B13E-40E7-8A4B-5C8286315D67}"/>
              </a:ext>
            </a:extLst>
          </p:cNvPr>
          <p:cNvSpPr txBox="1"/>
          <p:nvPr/>
        </p:nvSpPr>
        <p:spPr>
          <a:xfrm>
            <a:off x="215821" y="2736658"/>
            <a:ext cx="8712968" cy="646331"/>
          </a:xfrm>
          <a:prstGeom prst="rect">
            <a:avLst/>
          </a:prstGeom>
          <a:noFill/>
        </p:spPr>
        <p:txBody>
          <a:bodyPr wrap="square" rtlCol="0">
            <a:spAutoFit/>
          </a:bodyPr>
          <a:lstStyle/>
          <a:p>
            <a:pPr algn="ctr"/>
            <a:r>
              <a:rPr lang="fr-FR" dirty="0"/>
              <a:t>…cela permet (1) une </a:t>
            </a:r>
            <a:r>
              <a:rPr lang="fr-FR" b="1" dirty="0"/>
              <a:t>hiérarchisation</a:t>
            </a:r>
            <a:r>
              <a:rPr lang="fr-FR" dirty="0"/>
              <a:t> des informations, (2) une </a:t>
            </a:r>
            <a:r>
              <a:rPr lang="fr-FR" b="1" dirty="0"/>
              <a:t>interprétation </a:t>
            </a:r>
            <a:r>
              <a:rPr lang="fr-FR" dirty="0"/>
              <a:t>des objets, (3) une appréhension des différentes </a:t>
            </a:r>
            <a:r>
              <a:rPr lang="fr-FR" b="1" dirty="0"/>
              <a:t>échelles</a:t>
            </a:r>
            <a:r>
              <a:rPr lang="fr-FR" dirty="0"/>
              <a:t> d’étude, (4) un passage facilité </a:t>
            </a:r>
            <a:r>
              <a:rPr lang="fr-FR" b="1" dirty="0"/>
              <a:t>2D/3D</a:t>
            </a:r>
          </a:p>
        </p:txBody>
      </p:sp>
      <p:sp>
        <p:nvSpPr>
          <p:cNvPr id="7" name="ZoneTexte 6">
            <a:extLst>
              <a:ext uri="{FF2B5EF4-FFF2-40B4-BE49-F238E27FC236}">
                <a16:creationId xmlns:a16="http://schemas.microsoft.com/office/drawing/2014/main" id="{44E09062-C415-4DFD-8993-55AE6EFD8DE7}"/>
              </a:ext>
            </a:extLst>
          </p:cNvPr>
          <p:cNvSpPr txBox="1"/>
          <p:nvPr/>
        </p:nvSpPr>
        <p:spPr>
          <a:xfrm>
            <a:off x="251470" y="5786954"/>
            <a:ext cx="8712968" cy="646331"/>
          </a:xfrm>
          <a:prstGeom prst="rect">
            <a:avLst/>
          </a:prstGeom>
          <a:noFill/>
        </p:spPr>
        <p:txBody>
          <a:bodyPr wrap="square" rtlCol="0">
            <a:spAutoFit/>
          </a:bodyPr>
          <a:lstStyle/>
          <a:p>
            <a:pPr algn="ctr"/>
            <a:r>
              <a:rPr lang="fr-FR" dirty="0"/>
              <a:t>(Re)donner du sens à l’étude d’une carte géologique : schéma structural, coupe géologique</a:t>
            </a:r>
            <a:r>
              <a:rPr lang="fr-FR" b="1" dirty="0"/>
              <a:t> A quoi ça sert ??</a:t>
            </a:r>
          </a:p>
        </p:txBody>
      </p:sp>
      <p:sp>
        <p:nvSpPr>
          <p:cNvPr id="4" name="ZoneTexte 3">
            <a:extLst>
              <a:ext uri="{FF2B5EF4-FFF2-40B4-BE49-F238E27FC236}">
                <a16:creationId xmlns:a16="http://schemas.microsoft.com/office/drawing/2014/main" id="{487EFEF1-9969-4C00-8D26-BC993C94C64C}"/>
              </a:ext>
            </a:extLst>
          </p:cNvPr>
          <p:cNvSpPr txBox="1"/>
          <p:nvPr/>
        </p:nvSpPr>
        <p:spPr>
          <a:xfrm>
            <a:off x="1394983" y="4625397"/>
            <a:ext cx="6416103" cy="923330"/>
          </a:xfrm>
          <a:prstGeom prst="rect">
            <a:avLst/>
          </a:prstGeom>
          <a:noFill/>
        </p:spPr>
        <p:txBody>
          <a:bodyPr wrap="square" rtlCol="0">
            <a:spAutoFit/>
          </a:bodyPr>
          <a:lstStyle/>
          <a:p>
            <a:pPr algn="ctr"/>
            <a:r>
              <a:rPr lang="fr-FR" dirty="0"/>
              <a:t>Une étude de la carte est toujours au service de la reconstitution </a:t>
            </a:r>
            <a:r>
              <a:rPr lang="fr-FR" b="1" dirty="0"/>
              <a:t>de l’histoire géologique</a:t>
            </a:r>
            <a:r>
              <a:rPr lang="fr-FR" dirty="0"/>
              <a:t> d’une région </a:t>
            </a:r>
          </a:p>
          <a:p>
            <a:pPr algn="ctr"/>
            <a:r>
              <a:rPr lang="fr-FR" dirty="0"/>
              <a:t>(de l’objet à l ’évènements géologiques </a:t>
            </a:r>
            <a:r>
              <a:rPr lang="fr-FR" b="1" dirty="0"/>
              <a:t>datés</a:t>
            </a:r>
            <a:r>
              <a:rPr lang="fr-FR" dirty="0"/>
              <a:t>).</a:t>
            </a:r>
          </a:p>
        </p:txBody>
      </p:sp>
      <p:sp>
        <p:nvSpPr>
          <p:cNvPr id="8" name="ZoneTexte 7">
            <a:extLst>
              <a:ext uri="{FF2B5EF4-FFF2-40B4-BE49-F238E27FC236}">
                <a16:creationId xmlns:a16="http://schemas.microsoft.com/office/drawing/2014/main" id="{5B449847-0B4B-4B39-9CDA-EC357D3AEA5D}"/>
              </a:ext>
            </a:extLst>
          </p:cNvPr>
          <p:cNvSpPr txBox="1"/>
          <p:nvPr/>
        </p:nvSpPr>
        <p:spPr>
          <a:xfrm>
            <a:off x="215821" y="3740839"/>
            <a:ext cx="8712968" cy="646331"/>
          </a:xfrm>
          <a:prstGeom prst="rect">
            <a:avLst/>
          </a:prstGeom>
          <a:noFill/>
        </p:spPr>
        <p:txBody>
          <a:bodyPr wrap="square" rtlCol="0">
            <a:spAutoFit/>
          </a:bodyPr>
          <a:lstStyle/>
          <a:p>
            <a:pPr algn="ctr"/>
            <a:r>
              <a:rPr lang="fr-FR" dirty="0"/>
              <a:t>Après l’interprétation d’un objet (structure, roche) le retour à la carte permet de faire une « cartographie de l’évènement » et donc une </a:t>
            </a:r>
            <a:r>
              <a:rPr lang="fr-FR" b="1" dirty="0"/>
              <a:t>généralisation</a:t>
            </a:r>
            <a:r>
              <a:rPr lang="fr-FR" dirty="0"/>
              <a:t> du processus. </a:t>
            </a:r>
          </a:p>
        </p:txBody>
      </p:sp>
      <p:sp>
        <p:nvSpPr>
          <p:cNvPr id="9" name="ZoneTexte 8"/>
          <p:cNvSpPr txBox="1"/>
          <p:nvPr/>
        </p:nvSpPr>
        <p:spPr>
          <a:xfrm>
            <a:off x="323528" y="6237312"/>
            <a:ext cx="2952328" cy="369332"/>
          </a:xfrm>
          <a:prstGeom prst="rect">
            <a:avLst/>
          </a:prstGeom>
          <a:noFill/>
        </p:spPr>
        <p:txBody>
          <a:bodyPr wrap="square" rtlCol="0">
            <a:spAutoFit/>
          </a:bodyPr>
          <a:lstStyle/>
          <a:p>
            <a:r>
              <a:rPr lang="fr-FR" smtClean="0"/>
              <a:t>PNF </a:t>
            </a:r>
            <a:r>
              <a:rPr lang="fr-FR" dirty="0" smtClean="0"/>
              <a:t>SVT Paris Janvier 2020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1282154"/>
          </a:xfrm>
        </p:spPr>
        <p:txBody>
          <a:bodyPr>
            <a:normAutofit fontScale="90000"/>
          </a:bodyPr>
          <a:lstStyle/>
          <a:p>
            <a:r>
              <a:rPr lang="fr-FR" sz="3600" b="1" dirty="0" smtClean="0"/>
              <a:t>Une carte géologique est un document de synthèse… </a:t>
            </a:r>
            <a:r>
              <a:rPr lang="fr-FR" b="1" dirty="0" smtClean="0"/>
              <a:t/>
            </a:r>
            <a:br>
              <a:rPr lang="fr-FR" b="1" dirty="0" smtClean="0"/>
            </a:br>
            <a:endParaRPr lang="fr-FR" dirty="0"/>
          </a:p>
        </p:txBody>
      </p:sp>
      <p:pic>
        <p:nvPicPr>
          <p:cNvPr id="1026"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70605" y="2420889"/>
            <a:ext cx="4425195" cy="265283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648199" y="2420888"/>
            <a:ext cx="4481533" cy="2625131"/>
          </a:xfrm>
          <a:prstGeom prst="rect">
            <a:avLst/>
          </a:prstGeom>
          <a:noFill/>
          <a:ln w="9525">
            <a:noFill/>
            <a:miter lim="800000"/>
            <a:headEnd/>
            <a:tailEnd/>
          </a:ln>
        </p:spPr>
      </p:pic>
      <p:sp>
        <p:nvSpPr>
          <p:cNvPr id="5" name="Pensées 4"/>
          <p:cNvSpPr/>
          <p:nvPr/>
        </p:nvSpPr>
        <p:spPr>
          <a:xfrm>
            <a:off x="395536" y="1268760"/>
            <a:ext cx="3096344" cy="3024336"/>
          </a:xfrm>
          <a:prstGeom prst="cloudCallout">
            <a:avLst>
              <a:gd name="adj1" fmla="val 17004"/>
              <a:gd name="adj2" fmla="val 57776"/>
            </a:avLst>
          </a:prstGeom>
          <a:gradFill>
            <a:gsLst>
              <a:gs pos="0">
                <a:schemeClr val="accent1">
                  <a:tint val="50000"/>
                  <a:satMod val="300000"/>
                  <a:alpha val="12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C’est pourtant simple, il suffit d’aller à cet endroit pour trouver du calcaire lacustre oligocène ;-)</a:t>
            </a:r>
            <a:endParaRPr lang="fr-FR" dirty="0"/>
          </a:p>
        </p:txBody>
      </p:sp>
      <p:sp>
        <p:nvSpPr>
          <p:cNvPr id="8" name="Pensées 7"/>
          <p:cNvSpPr/>
          <p:nvPr/>
        </p:nvSpPr>
        <p:spPr>
          <a:xfrm>
            <a:off x="4283968" y="1700808"/>
            <a:ext cx="3312368" cy="2232248"/>
          </a:xfrm>
          <a:prstGeom prst="cloudCallout">
            <a:avLst>
              <a:gd name="adj1" fmla="val 17004"/>
              <a:gd name="adj2" fmla="val 57776"/>
            </a:avLst>
          </a:prstGeom>
          <a:gradFill>
            <a:gsLst>
              <a:gs pos="0">
                <a:schemeClr val="accent1">
                  <a:tint val="50000"/>
                  <a:satMod val="300000"/>
                  <a:alpha val="12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rgbClr val="FF0000"/>
                </a:solidFill>
              </a:rPr>
              <a:t>Mais où sont les roches???</a:t>
            </a:r>
            <a:endParaRPr lang="fr-FR" dirty="0">
              <a:solidFill>
                <a:srgbClr val="FF0000"/>
              </a:solidFill>
            </a:endParaRPr>
          </a:p>
        </p:txBody>
      </p:sp>
      <p:sp>
        <p:nvSpPr>
          <p:cNvPr id="7" name="ZoneTexte 6"/>
          <p:cNvSpPr txBox="1"/>
          <p:nvPr/>
        </p:nvSpPr>
        <p:spPr>
          <a:xfrm>
            <a:off x="1043608" y="5301208"/>
            <a:ext cx="7128792" cy="369332"/>
          </a:xfrm>
          <a:prstGeom prst="rect">
            <a:avLst/>
          </a:prstGeom>
          <a:noFill/>
        </p:spPr>
        <p:txBody>
          <a:bodyPr wrap="square" rtlCol="0">
            <a:spAutoFit/>
          </a:bodyPr>
          <a:lstStyle/>
          <a:p>
            <a:r>
              <a:rPr lang="fr-FR" dirty="0" smtClean="0"/>
              <a:t>…dont la construction et l’utilisation s’accompagnent de représentations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55D4252-0629-49FA-814F-62A01F294F5A}"/>
              </a:ext>
            </a:extLst>
          </p:cNvPr>
          <p:cNvSpPr txBox="1"/>
          <p:nvPr/>
        </p:nvSpPr>
        <p:spPr>
          <a:xfrm>
            <a:off x="258" y="6382378"/>
            <a:ext cx="4608512" cy="369332"/>
          </a:xfrm>
          <a:prstGeom prst="rect">
            <a:avLst/>
          </a:prstGeom>
          <a:noFill/>
        </p:spPr>
        <p:txBody>
          <a:bodyPr wrap="square" rtlCol="0">
            <a:spAutoFit/>
          </a:bodyPr>
          <a:lstStyle/>
          <a:p>
            <a:pPr algn="ctr"/>
            <a:r>
              <a:rPr lang="fr-FR" b="1" u="sng" dirty="0">
                <a:solidFill>
                  <a:srgbClr val="00B0F0"/>
                </a:solidFill>
              </a:rPr>
              <a:t>Vigilance</a:t>
            </a:r>
            <a:r>
              <a:rPr lang="fr-FR" dirty="0">
                <a:solidFill>
                  <a:srgbClr val="00B0F0"/>
                </a:solidFill>
              </a:rPr>
              <a:t> : travailler le lien carte / réel</a:t>
            </a:r>
          </a:p>
        </p:txBody>
      </p:sp>
      <p:pic>
        <p:nvPicPr>
          <p:cNvPr id="6" name="Image 5">
            <a:extLst>
              <a:ext uri="{FF2B5EF4-FFF2-40B4-BE49-F238E27FC236}">
                <a16:creationId xmlns:a16="http://schemas.microsoft.com/office/drawing/2014/main" id="{F9BBEE08-68CD-4460-A2D2-1DCC20E2ED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7343" y="188640"/>
            <a:ext cx="5904656" cy="1584176"/>
          </a:xfrm>
          <a:prstGeom prst="rect">
            <a:avLst/>
          </a:prstGeom>
          <a:ln>
            <a:solidFill>
              <a:schemeClr val="tx1"/>
            </a:solidFill>
          </a:ln>
        </p:spPr>
      </p:pic>
      <p:sp>
        <p:nvSpPr>
          <p:cNvPr id="7" name="ZoneTexte 6">
            <a:extLst>
              <a:ext uri="{FF2B5EF4-FFF2-40B4-BE49-F238E27FC236}">
                <a16:creationId xmlns:a16="http://schemas.microsoft.com/office/drawing/2014/main" id="{3F3AAD66-D665-4395-A466-A097251B3243}"/>
              </a:ext>
            </a:extLst>
          </p:cNvPr>
          <p:cNvSpPr txBox="1"/>
          <p:nvPr/>
        </p:nvSpPr>
        <p:spPr>
          <a:xfrm>
            <a:off x="1303647" y="1736812"/>
            <a:ext cx="3656329" cy="276999"/>
          </a:xfrm>
          <a:prstGeom prst="rect">
            <a:avLst/>
          </a:prstGeom>
          <a:noFill/>
        </p:spPr>
        <p:txBody>
          <a:bodyPr wrap="square" rtlCol="0">
            <a:spAutoFit/>
          </a:bodyPr>
          <a:lstStyle/>
          <a:p>
            <a:pPr algn="ctr"/>
            <a:r>
              <a:rPr lang="fr-FR" sz="1200" dirty="0"/>
              <a:t>Enquête auprès de 107 élèves de 1</a:t>
            </a:r>
            <a:r>
              <a:rPr lang="fr-FR" sz="1200" baseline="30000" dirty="0"/>
              <a:t>ère</a:t>
            </a:r>
            <a:r>
              <a:rPr lang="fr-FR" sz="1200" dirty="0"/>
              <a:t> S (ASTER, 1995)</a:t>
            </a:r>
          </a:p>
        </p:txBody>
      </p:sp>
      <p:pic>
        <p:nvPicPr>
          <p:cNvPr id="8" name="Image 7">
            <a:extLst>
              <a:ext uri="{FF2B5EF4-FFF2-40B4-BE49-F238E27FC236}">
                <a16:creationId xmlns:a16="http://schemas.microsoft.com/office/drawing/2014/main" id="{85AC5072-7BC6-487E-814F-E9EA4F3A6B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07" y="2719663"/>
            <a:ext cx="4630567" cy="2412268"/>
          </a:xfrm>
          <a:prstGeom prst="rect">
            <a:avLst/>
          </a:prstGeom>
        </p:spPr>
      </p:pic>
      <p:sp>
        <p:nvSpPr>
          <p:cNvPr id="9" name="ZoneTexte 8">
            <a:extLst>
              <a:ext uri="{FF2B5EF4-FFF2-40B4-BE49-F238E27FC236}">
                <a16:creationId xmlns:a16="http://schemas.microsoft.com/office/drawing/2014/main" id="{E91D0788-A1DE-471A-9765-ED1417674080}"/>
              </a:ext>
            </a:extLst>
          </p:cNvPr>
          <p:cNvSpPr txBox="1"/>
          <p:nvPr/>
        </p:nvSpPr>
        <p:spPr>
          <a:xfrm>
            <a:off x="-16171" y="5209970"/>
            <a:ext cx="4608512" cy="584775"/>
          </a:xfrm>
          <a:prstGeom prst="rect">
            <a:avLst/>
          </a:prstGeom>
          <a:noFill/>
        </p:spPr>
        <p:txBody>
          <a:bodyPr wrap="square" rtlCol="0">
            <a:spAutoFit/>
          </a:bodyPr>
          <a:lstStyle/>
          <a:p>
            <a:pPr algn="ctr"/>
            <a:r>
              <a:rPr lang="fr-FR" sz="1600" dirty="0">
                <a:solidFill>
                  <a:srgbClr val="FF0000"/>
                </a:solidFill>
              </a:rPr>
              <a:t>La part de l’observation est survalorisée par les élèves (il faut voir pour savoir).</a:t>
            </a:r>
          </a:p>
        </p:txBody>
      </p:sp>
      <p:sp>
        <p:nvSpPr>
          <p:cNvPr id="11" name="ZoneTexte 10">
            <a:extLst>
              <a:ext uri="{FF2B5EF4-FFF2-40B4-BE49-F238E27FC236}">
                <a16:creationId xmlns:a16="http://schemas.microsoft.com/office/drawing/2014/main" id="{06EC57C8-9E68-406E-AB2E-B4DE79B0311B}"/>
              </a:ext>
            </a:extLst>
          </p:cNvPr>
          <p:cNvSpPr txBox="1"/>
          <p:nvPr/>
        </p:nvSpPr>
        <p:spPr>
          <a:xfrm>
            <a:off x="1154921" y="5970766"/>
            <a:ext cx="2142190" cy="338554"/>
          </a:xfrm>
          <a:prstGeom prst="rect">
            <a:avLst/>
          </a:prstGeom>
          <a:noFill/>
        </p:spPr>
        <p:txBody>
          <a:bodyPr wrap="square" rtlCol="0">
            <a:spAutoFit/>
          </a:bodyPr>
          <a:lstStyle/>
          <a:p>
            <a:pPr algn="ctr"/>
            <a:r>
              <a:rPr lang="fr-FR" sz="1600" b="1" dirty="0">
                <a:solidFill>
                  <a:srgbClr val="FF0000"/>
                </a:solidFill>
              </a:rPr>
              <a:t>Vision « empiriste »</a:t>
            </a:r>
          </a:p>
        </p:txBody>
      </p:sp>
      <p:sp>
        <p:nvSpPr>
          <p:cNvPr id="12" name="ZoneTexte 11">
            <a:extLst>
              <a:ext uri="{FF2B5EF4-FFF2-40B4-BE49-F238E27FC236}">
                <a16:creationId xmlns:a16="http://schemas.microsoft.com/office/drawing/2014/main" id="{3860C3AB-5746-4E37-96E1-D0017BA61880}"/>
              </a:ext>
            </a:extLst>
          </p:cNvPr>
          <p:cNvSpPr txBox="1"/>
          <p:nvPr/>
        </p:nvSpPr>
        <p:spPr>
          <a:xfrm>
            <a:off x="134223" y="2098359"/>
            <a:ext cx="4422767" cy="584775"/>
          </a:xfrm>
          <a:prstGeom prst="rect">
            <a:avLst/>
          </a:prstGeom>
          <a:noFill/>
          <a:ln>
            <a:solidFill>
              <a:schemeClr val="tx1"/>
            </a:solidFill>
          </a:ln>
        </p:spPr>
        <p:txBody>
          <a:bodyPr wrap="square" rtlCol="0">
            <a:spAutoFit/>
          </a:bodyPr>
          <a:lstStyle/>
          <a:p>
            <a:pPr algn="ctr"/>
            <a:r>
              <a:rPr lang="fr-FR" sz="1600" dirty="0"/>
              <a:t>Des représentations sur la </a:t>
            </a:r>
            <a:r>
              <a:rPr lang="fr-FR" sz="1600" b="1" dirty="0">
                <a:solidFill>
                  <a:srgbClr val="FF0000"/>
                </a:solidFill>
              </a:rPr>
              <a:t>construction</a:t>
            </a:r>
            <a:r>
              <a:rPr lang="fr-FR" sz="1600" dirty="0"/>
              <a:t> d’une carte géologique</a:t>
            </a:r>
          </a:p>
        </p:txBody>
      </p:sp>
      <p:sp>
        <p:nvSpPr>
          <p:cNvPr id="13" name="ZoneTexte 12">
            <a:extLst>
              <a:ext uri="{FF2B5EF4-FFF2-40B4-BE49-F238E27FC236}">
                <a16:creationId xmlns:a16="http://schemas.microsoft.com/office/drawing/2014/main" id="{A632F6A8-2C73-4682-BA55-481EF03FE2AF}"/>
              </a:ext>
            </a:extLst>
          </p:cNvPr>
          <p:cNvSpPr txBox="1"/>
          <p:nvPr/>
        </p:nvSpPr>
        <p:spPr>
          <a:xfrm>
            <a:off x="4637445" y="2090698"/>
            <a:ext cx="4422767" cy="584775"/>
          </a:xfrm>
          <a:prstGeom prst="rect">
            <a:avLst/>
          </a:prstGeom>
          <a:noFill/>
          <a:ln>
            <a:solidFill>
              <a:schemeClr val="tx1"/>
            </a:solidFill>
          </a:ln>
        </p:spPr>
        <p:txBody>
          <a:bodyPr wrap="square" rtlCol="0">
            <a:spAutoFit/>
          </a:bodyPr>
          <a:lstStyle/>
          <a:p>
            <a:pPr algn="ctr"/>
            <a:r>
              <a:rPr lang="fr-FR" sz="1600" dirty="0"/>
              <a:t>Des représentations sur </a:t>
            </a:r>
            <a:r>
              <a:rPr lang="fr-FR" sz="1600" dirty="0">
                <a:solidFill>
                  <a:srgbClr val="FF0000"/>
                </a:solidFill>
              </a:rPr>
              <a:t>l’</a:t>
            </a:r>
            <a:r>
              <a:rPr lang="fr-FR" sz="1600" b="1" dirty="0">
                <a:solidFill>
                  <a:srgbClr val="FF0000"/>
                </a:solidFill>
              </a:rPr>
              <a:t>utilisation</a:t>
            </a:r>
            <a:r>
              <a:rPr lang="fr-FR" sz="1600" dirty="0"/>
              <a:t> d’une carte géologique</a:t>
            </a:r>
          </a:p>
        </p:txBody>
      </p:sp>
      <p:sp>
        <p:nvSpPr>
          <p:cNvPr id="14" name="ZoneTexte 13">
            <a:extLst>
              <a:ext uri="{FF2B5EF4-FFF2-40B4-BE49-F238E27FC236}">
                <a16:creationId xmlns:a16="http://schemas.microsoft.com/office/drawing/2014/main" id="{DD3B90A3-C866-4626-AA93-FC7F47169161}"/>
              </a:ext>
            </a:extLst>
          </p:cNvPr>
          <p:cNvSpPr txBox="1"/>
          <p:nvPr/>
        </p:nvSpPr>
        <p:spPr>
          <a:xfrm>
            <a:off x="4451700" y="6381328"/>
            <a:ext cx="4608512" cy="369332"/>
          </a:xfrm>
          <a:prstGeom prst="rect">
            <a:avLst/>
          </a:prstGeom>
          <a:noFill/>
        </p:spPr>
        <p:txBody>
          <a:bodyPr wrap="square" rtlCol="0">
            <a:spAutoFit/>
          </a:bodyPr>
          <a:lstStyle/>
          <a:p>
            <a:pPr algn="ctr"/>
            <a:r>
              <a:rPr lang="fr-FR" b="1" u="sng" dirty="0">
                <a:solidFill>
                  <a:srgbClr val="00B0F0"/>
                </a:solidFill>
              </a:rPr>
              <a:t>Vigilance</a:t>
            </a:r>
            <a:r>
              <a:rPr lang="fr-FR" dirty="0">
                <a:solidFill>
                  <a:srgbClr val="00B0F0"/>
                </a:solidFill>
              </a:rPr>
              <a:t> : travailler le lien carte / histoire</a:t>
            </a:r>
          </a:p>
        </p:txBody>
      </p:sp>
      <p:sp>
        <p:nvSpPr>
          <p:cNvPr id="15" name="ZoneTexte 14">
            <a:extLst>
              <a:ext uri="{FF2B5EF4-FFF2-40B4-BE49-F238E27FC236}">
                <a16:creationId xmlns:a16="http://schemas.microsoft.com/office/drawing/2014/main" id="{503C4472-BD87-410E-9E89-D6BBC93E2448}"/>
              </a:ext>
            </a:extLst>
          </p:cNvPr>
          <p:cNvSpPr txBox="1"/>
          <p:nvPr/>
        </p:nvSpPr>
        <p:spPr>
          <a:xfrm>
            <a:off x="5846889" y="5970766"/>
            <a:ext cx="2142190" cy="338554"/>
          </a:xfrm>
          <a:prstGeom prst="rect">
            <a:avLst/>
          </a:prstGeom>
          <a:noFill/>
        </p:spPr>
        <p:txBody>
          <a:bodyPr wrap="square" rtlCol="0">
            <a:spAutoFit/>
          </a:bodyPr>
          <a:lstStyle/>
          <a:p>
            <a:pPr algn="ctr"/>
            <a:r>
              <a:rPr lang="fr-FR" sz="1600" b="1" dirty="0">
                <a:solidFill>
                  <a:srgbClr val="FF0000"/>
                </a:solidFill>
              </a:rPr>
              <a:t>Vision « statique »</a:t>
            </a:r>
          </a:p>
        </p:txBody>
      </p:sp>
      <p:pic>
        <p:nvPicPr>
          <p:cNvPr id="16" name="Image 15">
            <a:extLst>
              <a:ext uri="{FF2B5EF4-FFF2-40B4-BE49-F238E27FC236}">
                <a16:creationId xmlns:a16="http://schemas.microsoft.com/office/drawing/2014/main" id="{FE01AE30-D416-4EB8-B648-0AF2BB9E14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85943" y="3092932"/>
            <a:ext cx="4249523" cy="1092735"/>
          </a:xfrm>
          <a:prstGeom prst="rect">
            <a:avLst/>
          </a:prstGeom>
        </p:spPr>
      </p:pic>
      <p:sp>
        <p:nvSpPr>
          <p:cNvPr id="17" name="ZoneTexte 16">
            <a:extLst>
              <a:ext uri="{FF2B5EF4-FFF2-40B4-BE49-F238E27FC236}">
                <a16:creationId xmlns:a16="http://schemas.microsoft.com/office/drawing/2014/main" id="{252876DB-638D-42A6-BD41-8665A74F76FA}"/>
              </a:ext>
            </a:extLst>
          </p:cNvPr>
          <p:cNvSpPr txBox="1"/>
          <p:nvPr/>
        </p:nvSpPr>
        <p:spPr>
          <a:xfrm>
            <a:off x="4585834" y="5213923"/>
            <a:ext cx="4608512" cy="584775"/>
          </a:xfrm>
          <a:prstGeom prst="rect">
            <a:avLst/>
          </a:prstGeom>
          <a:noFill/>
        </p:spPr>
        <p:txBody>
          <a:bodyPr wrap="square" rtlCol="0">
            <a:spAutoFit/>
          </a:bodyPr>
          <a:lstStyle/>
          <a:p>
            <a:pPr algn="ctr"/>
            <a:r>
              <a:rPr lang="fr-FR" sz="1600" dirty="0">
                <a:solidFill>
                  <a:srgbClr val="FF0000"/>
                </a:solidFill>
              </a:rPr>
              <a:t>Pour les élèves ; la carte ne sert pas à reconstituer une histoire.</a:t>
            </a:r>
          </a:p>
        </p:txBody>
      </p:sp>
      <p:sp>
        <p:nvSpPr>
          <p:cNvPr id="18" name="ZoneTexte 17"/>
          <p:cNvSpPr txBox="1"/>
          <p:nvPr/>
        </p:nvSpPr>
        <p:spPr>
          <a:xfrm>
            <a:off x="6191672" y="1700808"/>
            <a:ext cx="2952328" cy="369332"/>
          </a:xfrm>
          <a:prstGeom prst="rect">
            <a:avLst/>
          </a:prstGeom>
          <a:noFill/>
        </p:spPr>
        <p:txBody>
          <a:bodyPr wrap="square" rtlCol="0">
            <a:spAutoFit/>
          </a:bodyPr>
          <a:lstStyle/>
          <a:p>
            <a:r>
              <a:rPr lang="fr-FR" dirty="0" smtClean="0"/>
              <a:t>PNF SVT Paris Janvier 2020</a:t>
            </a:r>
            <a:endParaRPr lang="fr-FR" dirty="0"/>
          </a:p>
        </p:txBody>
      </p:sp>
    </p:spTree>
    <p:extLst>
      <p:ext uri="{BB962C8B-B14F-4D97-AF65-F5344CB8AC3E}">
        <p14:creationId xmlns:p14="http://schemas.microsoft.com/office/powerpoint/2010/main" val="36891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animBg="1"/>
      <p:bldP spid="13" grpId="0" animBg="1"/>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EF925FE-6D1D-470F-B1E0-9D0191F039AD}"/>
              </a:ext>
            </a:extLst>
          </p:cNvPr>
          <p:cNvSpPr txBox="1"/>
          <p:nvPr/>
        </p:nvSpPr>
        <p:spPr>
          <a:xfrm>
            <a:off x="395536" y="764704"/>
            <a:ext cx="7920880" cy="1200329"/>
          </a:xfrm>
          <a:prstGeom prst="rect">
            <a:avLst/>
          </a:prstGeom>
          <a:noFill/>
        </p:spPr>
        <p:txBody>
          <a:bodyPr wrap="square" rtlCol="0">
            <a:spAutoFit/>
          </a:bodyPr>
          <a:lstStyle/>
          <a:p>
            <a:pPr algn="just"/>
            <a:r>
              <a:rPr lang="fr-FR" dirty="0"/>
              <a:t>Vision « </a:t>
            </a:r>
            <a:r>
              <a:rPr lang="fr-FR" dirty="0">
                <a:solidFill>
                  <a:srgbClr val="FF0000"/>
                </a:solidFill>
              </a:rPr>
              <a:t>empiriste</a:t>
            </a:r>
            <a:r>
              <a:rPr lang="fr-FR" dirty="0"/>
              <a:t>», vision « </a:t>
            </a:r>
            <a:r>
              <a:rPr lang="fr-FR" dirty="0">
                <a:solidFill>
                  <a:srgbClr val="FF0000"/>
                </a:solidFill>
              </a:rPr>
              <a:t>statique</a:t>
            </a:r>
            <a:r>
              <a:rPr lang="fr-FR" dirty="0"/>
              <a:t> », des </a:t>
            </a:r>
            <a:r>
              <a:rPr lang="fr-FR" b="1" dirty="0"/>
              <a:t>points de vigilance </a:t>
            </a:r>
            <a:r>
              <a:rPr lang="fr-FR" dirty="0"/>
              <a:t>donc sur la représentation des élèves à propos de la carte géologique….</a:t>
            </a:r>
          </a:p>
          <a:p>
            <a:pPr algn="just"/>
            <a:endParaRPr lang="fr-FR" dirty="0"/>
          </a:p>
          <a:p>
            <a:r>
              <a:rPr lang="fr-FR" dirty="0"/>
              <a:t>…et des enjeux de </a:t>
            </a:r>
            <a:r>
              <a:rPr lang="fr-FR" dirty="0">
                <a:solidFill>
                  <a:srgbClr val="00B0F0"/>
                </a:solidFill>
              </a:rPr>
              <a:t>formation</a:t>
            </a:r>
            <a:r>
              <a:rPr lang="fr-FR" dirty="0"/>
              <a:t> pour </a:t>
            </a:r>
            <a:r>
              <a:rPr lang="fr-FR" b="1" dirty="0"/>
              <a:t>surmonter des obstacles </a:t>
            </a:r>
            <a:r>
              <a:rPr lang="fr-FR" dirty="0"/>
              <a:t>liés aux  : </a:t>
            </a:r>
          </a:p>
        </p:txBody>
      </p:sp>
      <p:sp>
        <p:nvSpPr>
          <p:cNvPr id="4" name="ZoneTexte 3">
            <a:extLst>
              <a:ext uri="{FF2B5EF4-FFF2-40B4-BE49-F238E27FC236}">
                <a16:creationId xmlns:a16="http://schemas.microsoft.com/office/drawing/2014/main" id="{5FAC1E4B-A05F-48DC-AB4E-4AE74790C1F6}"/>
              </a:ext>
            </a:extLst>
          </p:cNvPr>
          <p:cNvSpPr txBox="1"/>
          <p:nvPr/>
        </p:nvSpPr>
        <p:spPr>
          <a:xfrm>
            <a:off x="539552" y="2132856"/>
            <a:ext cx="208823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solidFill>
                  <a:srgbClr val="FF0000"/>
                </a:solidFill>
              </a:rPr>
              <a:t>représentations spatiales </a:t>
            </a:r>
          </a:p>
          <a:p>
            <a:pPr algn="ctr"/>
            <a:r>
              <a:rPr lang="fr-FR" dirty="0">
                <a:solidFill>
                  <a:srgbClr val="FF0000"/>
                </a:solidFill>
              </a:rPr>
              <a:t>2D </a:t>
            </a:r>
            <a:r>
              <a:rPr lang="fr-FR" sz="2000" dirty="0">
                <a:solidFill>
                  <a:srgbClr val="FF0000"/>
                </a:solidFill>
                <a:sym typeface="Wingdings" panose="05000000000000000000" pitchFamily="2" charset="2"/>
              </a:rPr>
              <a:t></a:t>
            </a:r>
            <a:r>
              <a:rPr lang="fr-FR" dirty="0">
                <a:solidFill>
                  <a:srgbClr val="FF0000"/>
                </a:solidFill>
              </a:rPr>
              <a:t>3D</a:t>
            </a:r>
          </a:p>
        </p:txBody>
      </p:sp>
      <p:sp>
        <p:nvSpPr>
          <p:cNvPr id="5" name="ZoneTexte 4">
            <a:extLst>
              <a:ext uri="{FF2B5EF4-FFF2-40B4-BE49-F238E27FC236}">
                <a16:creationId xmlns:a16="http://schemas.microsoft.com/office/drawing/2014/main" id="{7EB1B43B-85A7-47AB-8DD5-0375D2C962CA}"/>
              </a:ext>
            </a:extLst>
          </p:cNvPr>
          <p:cNvSpPr txBox="1"/>
          <p:nvPr/>
        </p:nvSpPr>
        <p:spPr>
          <a:xfrm>
            <a:off x="3059832" y="2132856"/>
            <a:ext cx="2682515"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solidFill>
                  <a:srgbClr val="FF0000"/>
                </a:solidFill>
              </a:rPr>
              <a:t>différentes échelles spatiales</a:t>
            </a:r>
          </a:p>
          <a:p>
            <a:pPr algn="ctr"/>
            <a:r>
              <a:rPr lang="fr-FR" dirty="0">
                <a:solidFill>
                  <a:srgbClr val="FF0000"/>
                </a:solidFill>
              </a:rPr>
              <a:t>échantillons </a:t>
            </a:r>
            <a:r>
              <a:rPr lang="fr-FR" sz="2000" dirty="0">
                <a:solidFill>
                  <a:srgbClr val="FF0000"/>
                </a:solidFill>
                <a:sym typeface="Wingdings" panose="05000000000000000000" pitchFamily="2" charset="2"/>
              </a:rPr>
              <a:t> Paysages</a:t>
            </a:r>
            <a:endParaRPr lang="fr-FR" dirty="0">
              <a:solidFill>
                <a:srgbClr val="FF0000"/>
              </a:solidFill>
            </a:endParaRPr>
          </a:p>
        </p:txBody>
      </p:sp>
      <p:sp>
        <p:nvSpPr>
          <p:cNvPr id="6" name="ZoneTexte 5">
            <a:extLst>
              <a:ext uri="{FF2B5EF4-FFF2-40B4-BE49-F238E27FC236}">
                <a16:creationId xmlns:a16="http://schemas.microsoft.com/office/drawing/2014/main" id="{29B0784A-A2AA-4913-9E30-D032511804CD}"/>
              </a:ext>
            </a:extLst>
          </p:cNvPr>
          <p:cNvSpPr txBox="1"/>
          <p:nvPr/>
        </p:nvSpPr>
        <p:spPr>
          <a:xfrm>
            <a:off x="6228184" y="2132856"/>
            <a:ext cx="20882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solidFill>
                  <a:srgbClr val="FF0000"/>
                </a:solidFill>
              </a:rPr>
              <a:t>Échelles de temps</a:t>
            </a:r>
          </a:p>
          <a:p>
            <a:pPr algn="ctr"/>
            <a:r>
              <a:rPr lang="fr-FR" dirty="0">
                <a:solidFill>
                  <a:srgbClr val="FF0000"/>
                </a:solidFill>
              </a:rPr>
              <a:t>« raconter » une histoire</a:t>
            </a:r>
          </a:p>
        </p:txBody>
      </p:sp>
      <p:sp>
        <p:nvSpPr>
          <p:cNvPr id="16" name="ZoneTexte 15"/>
          <p:cNvSpPr txBox="1"/>
          <p:nvPr/>
        </p:nvSpPr>
        <p:spPr>
          <a:xfrm>
            <a:off x="323528" y="6237312"/>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17" name="ZoneTexte 16"/>
          <p:cNvSpPr txBox="1"/>
          <p:nvPr/>
        </p:nvSpPr>
        <p:spPr>
          <a:xfrm>
            <a:off x="755576" y="4869160"/>
            <a:ext cx="7560840" cy="646331"/>
          </a:xfrm>
          <a:prstGeom prst="rect">
            <a:avLst/>
          </a:prstGeom>
          <a:noFill/>
        </p:spPr>
        <p:txBody>
          <a:bodyPr wrap="square" rtlCol="0">
            <a:spAutoFit/>
          </a:bodyPr>
          <a:lstStyle/>
          <a:p>
            <a:r>
              <a:rPr lang="fr-FR" b="1" dirty="0" smtClean="0"/>
              <a:t>A-t-on la possibilité matérielle de faire des sorties de terrain et de faire construire une carte aux élèves? </a:t>
            </a:r>
            <a:endParaRPr lang="fr-FR" b="1" dirty="0"/>
          </a:p>
        </p:txBody>
      </p:sp>
      <p:sp>
        <p:nvSpPr>
          <p:cNvPr id="18" name="ZoneTexte 17"/>
          <p:cNvSpPr txBox="1"/>
          <p:nvPr/>
        </p:nvSpPr>
        <p:spPr>
          <a:xfrm>
            <a:off x="683568" y="3140968"/>
            <a:ext cx="7416824" cy="1477328"/>
          </a:xfrm>
          <a:prstGeom prst="rect">
            <a:avLst/>
          </a:prstGeom>
          <a:noFill/>
        </p:spPr>
        <p:txBody>
          <a:bodyPr wrap="square" rtlCol="0">
            <a:spAutoFit/>
          </a:bodyPr>
          <a:lstStyle/>
          <a:p>
            <a:r>
              <a:rPr lang="fr-FR" b="1" dirty="0" smtClean="0">
                <a:solidFill>
                  <a:srgbClr val="00B0F0"/>
                </a:solidFill>
              </a:rPr>
              <a:t>Le savoir sur la carte géologique est avant tout un savoir pratique, même s'il est inséparable d'un savoir géologique beaucoup plus large. L'appropriation de la carte dans sa dimension d'outil géologique ne peut se faire qu'à partir d'une construction puis d'une utilisation de l'outil. Pour cela, il faut mettre l'élève en situation de </a:t>
            </a:r>
            <a:r>
              <a:rPr lang="fr-FR" b="1" u="sng" dirty="0" smtClean="0">
                <a:solidFill>
                  <a:srgbClr val="00B0F0"/>
                </a:solidFill>
              </a:rPr>
              <a:t>faire</a:t>
            </a:r>
            <a:r>
              <a:rPr lang="fr-FR" b="1" dirty="0" smtClean="0">
                <a:solidFill>
                  <a:srgbClr val="00B0F0"/>
                </a:solidFill>
              </a:rPr>
              <a:t> (site </a:t>
            </a:r>
            <a:r>
              <a:rPr lang="fr-FR" b="1" dirty="0" err="1" smtClean="0">
                <a:solidFill>
                  <a:srgbClr val="00B0F0"/>
                </a:solidFill>
              </a:rPr>
              <a:t>planet</a:t>
            </a:r>
            <a:r>
              <a:rPr lang="fr-FR" b="1" dirty="0" smtClean="0">
                <a:solidFill>
                  <a:srgbClr val="00B0F0"/>
                </a:solidFill>
              </a:rPr>
              <a:t>-Terre, </a:t>
            </a:r>
            <a:r>
              <a:rPr lang="fr-FR" b="1" dirty="0" smtClean="0">
                <a:solidFill>
                  <a:srgbClr val="00B0F0"/>
                </a:solidFill>
                <a:hlinkClick r:id="rId3"/>
              </a:rPr>
              <a:t>la carte géologique</a:t>
            </a:r>
            <a:r>
              <a:rPr lang="fr-FR" b="1" dirty="0" smtClean="0">
                <a:solidFill>
                  <a:srgbClr val="00B0F0"/>
                </a:solidFill>
              </a:rPr>
              <a:t>). </a:t>
            </a:r>
            <a:endParaRPr lang="fr-FR" dirty="0">
              <a:solidFill>
                <a:srgbClr val="00B0F0"/>
              </a:solidFill>
            </a:endParaRPr>
          </a:p>
        </p:txBody>
      </p:sp>
      <p:sp>
        <p:nvSpPr>
          <p:cNvPr id="19" name="ZoneTexte 18"/>
          <p:cNvSpPr txBox="1"/>
          <p:nvPr/>
        </p:nvSpPr>
        <p:spPr>
          <a:xfrm>
            <a:off x="2843808" y="260648"/>
            <a:ext cx="4032448" cy="369332"/>
          </a:xfrm>
          <a:prstGeom prst="rect">
            <a:avLst/>
          </a:prstGeom>
          <a:noFill/>
        </p:spPr>
        <p:txBody>
          <a:bodyPr wrap="square" rtlCol="0">
            <a:spAutoFit/>
          </a:bodyPr>
          <a:lstStyle/>
          <a:p>
            <a:r>
              <a:rPr lang="fr-FR" dirty="0" smtClean="0"/>
              <a:t>S’APPROPRIER LA CARTE GEOLOGIQUE</a:t>
            </a:r>
            <a:endParaRPr lang="fr-FR" dirty="0"/>
          </a:p>
        </p:txBody>
      </p:sp>
    </p:spTree>
    <p:extLst>
      <p:ext uri="{BB962C8B-B14F-4D97-AF65-F5344CB8AC3E}">
        <p14:creationId xmlns:p14="http://schemas.microsoft.com/office/powerpoint/2010/main" val="54677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32656"/>
            <a:ext cx="7971284" cy="5046190"/>
          </a:xfrm>
          <a:prstGeom prst="rect">
            <a:avLst/>
          </a:prstGeom>
          <a:noFill/>
          <a:ln w="9525">
            <a:noFill/>
            <a:miter lim="800000"/>
            <a:headEnd/>
            <a:tailEnd/>
          </a:ln>
        </p:spPr>
      </p:pic>
      <p:sp>
        <p:nvSpPr>
          <p:cNvPr id="3" name="ZoneTexte 2"/>
          <p:cNvSpPr txBox="1"/>
          <p:nvPr/>
        </p:nvSpPr>
        <p:spPr>
          <a:xfrm>
            <a:off x="899592" y="5157192"/>
            <a:ext cx="4752528" cy="1477328"/>
          </a:xfrm>
          <a:prstGeom prst="rect">
            <a:avLst/>
          </a:prstGeom>
          <a:noFill/>
        </p:spPr>
        <p:txBody>
          <a:bodyPr wrap="square" rtlCol="0">
            <a:spAutoFit/>
          </a:bodyPr>
          <a:lstStyle/>
          <a:p>
            <a:r>
              <a:rPr lang="fr-FR" dirty="0" smtClean="0"/>
              <a:t>Carte mentale à partir des propositions de la page : </a:t>
            </a:r>
            <a:r>
              <a:rPr lang="fr-FR" dirty="0" smtClean="0">
                <a:hlinkClick r:id="rId4"/>
              </a:rPr>
              <a:t>https://planet-terre.ens-lyon.fr/article/carte-geologique.xml#enseignement</a:t>
            </a:r>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41F8C0-83BB-490E-ACE1-BC20EB6EBF7B}"/>
              </a:ext>
            </a:extLst>
          </p:cNvPr>
          <p:cNvSpPr txBox="1"/>
          <p:nvPr/>
        </p:nvSpPr>
        <p:spPr>
          <a:xfrm>
            <a:off x="467544" y="1268760"/>
            <a:ext cx="8016261" cy="1508105"/>
          </a:xfrm>
          <a:prstGeom prst="rect">
            <a:avLst/>
          </a:prstGeom>
          <a:noFill/>
        </p:spPr>
        <p:txBody>
          <a:bodyPr wrap="square" rtlCol="0">
            <a:spAutoFit/>
          </a:bodyPr>
          <a:lstStyle/>
          <a:p>
            <a:r>
              <a:rPr lang="fr-FR" sz="2000" b="1" dirty="0">
                <a:solidFill>
                  <a:srgbClr val="00B0F0"/>
                </a:solidFill>
              </a:rPr>
              <a:t>Un outil pour s’approprier les cartes géologiques : les SIG </a:t>
            </a:r>
          </a:p>
          <a:p>
            <a:pPr marL="285750" indent="-285750" algn="just">
              <a:buFont typeface="Courier New" panose="02070309020205020404" pitchFamily="49" charset="0"/>
              <a:buChar char="o"/>
            </a:pPr>
            <a:r>
              <a:rPr lang="fr-FR" dirty="0"/>
              <a:t>Développer les compétences des élèves (représentations spatiales, échelles spatiales et de temps) ; </a:t>
            </a:r>
          </a:p>
          <a:p>
            <a:pPr marL="285750" indent="-285750" algn="just">
              <a:buFont typeface="Courier New" panose="02070309020205020404" pitchFamily="49" charset="0"/>
              <a:buChar char="o"/>
            </a:pPr>
            <a:r>
              <a:rPr lang="fr-FR" dirty="0"/>
              <a:t>Comprendre le statut de la carte géologique (un modèle interprétatif issu de la collecte de données). </a:t>
            </a:r>
          </a:p>
        </p:txBody>
      </p:sp>
      <p:sp>
        <p:nvSpPr>
          <p:cNvPr id="12" name="ZoneTexte 11">
            <a:extLst>
              <a:ext uri="{FF2B5EF4-FFF2-40B4-BE49-F238E27FC236}">
                <a16:creationId xmlns:a16="http://schemas.microsoft.com/office/drawing/2014/main" id="{31221F6E-85A5-47FA-8887-66C5736AFB2E}"/>
              </a:ext>
            </a:extLst>
          </p:cNvPr>
          <p:cNvSpPr txBox="1"/>
          <p:nvPr/>
        </p:nvSpPr>
        <p:spPr>
          <a:xfrm>
            <a:off x="1835696" y="4509120"/>
            <a:ext cx="144016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a:t>Données de terrain</a:t>
            </a:r>
          </a:p>
        </p:txBody>
      </p:sp>
      <p:pic>
        <p:nvPicPr>
          <p:cNvPr id="13" name="Image 12">
            <a:extLst>
              <a:ext uri="{FF2B5EF4-FFF2-40B4-BE49-F238E27FC236}">
                <a16:creationId xmlns:a16="http://schemas.microsoft.com/office/drawing/2014/main" id="{47D07E4D-5637-4CED-90DD-4740EEF02D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365104"/>
            <a:ext cx="1425075" cy="1477328"/>
          </a:xfrm>
          <a:prstGeom prst="rect">
            <a:avLst/>
          </a:prstGeom>
          <a:ln w="28575">
            <a:solidFill>
              <a:srgbClr val="FF0000"/>
            </a:solidFill>
          </a:ln>
        </p:spPr>
      </p:pic>
      <p:sp>
        <p:nvSpPr>
          <p:cNvPr id="14" name="Flèche : courbe vers le bas 10">
            <a:extLst>
              <a:ext uri="{FF2B5EF4-FFF2-40B4-BE49-F238E27FC236}">
                <a16:creationId xmlns:a16="http://schemas.microsoft.com/office/drawing/2014/main" id="{71438FCD-CC65-4A05-B165-73C476DF7189}"/>
              </a:ext>
            </a:extLst>
          </p:cNvPr>
          <p:cNvSpPr/>
          <p:nvPr/>
        </p:nvSpPr>
        <p:spPr>
          <a:xfrm>
            <a:off x="2627784" y="3717032"/>
            <a:ext cx="4168921" cy="646331"/>
          </a:xfrm>
          <a:prstGeom prst="curvedDownArrow">
            <a:avLst>
              <a:gd name="adj1" fmla="val 16685"/>
              <a:gd name="adj2" fmla="val 62771"/>
              <a:gd name="adj3" fmla="val 50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 courbe vers la gauche 11">
            <a:extLst>
              <a:ext uri="{FF2B5EF4-FFF2-40B4-BE49-F238E27FC236}">
                <a16:creationId xmlns:a16="http://schemas.microsoft.com/office/drawing/2014/main" id="{CA69287B-8E1C-4E40-B849-7DD2AE38CE51}"/>
              </a:ext>
            </a:extLst>
          </p:cNvPr>
          <p:cNvSpPr/>
          <p:nvPr/>
        </p:nvSpPr>
        <p:spPr>
          <a:xfrm rot="5400000">
            <a:off x="4046870" y="3666098"/>
            <a:ext cx="754683" cy="4168920"/>
          </a:xfrm>
          <a:prstGeom prst="curvedLeftArrow">
            <a:avLst>
              <a:gd name="adj1" fmla="val 23866"/>
              <a:gd name="adj2" fmla="val 5787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a:extLst>
              <a:ext uri="{FF2B5EF4-FFF2-40B4-BE49-F238E27FC236}">
                <a16:creationId xmlns:a16="http://schemas.microsoft.com/office/drawing/2014/main" id="{12396564-61E4-4F27-B6E2-33E7049629B2}"/>
              </a:ext>
            </a:extLst>
          </p:cNvPr>
          <p:cNvSpPr txBox="1"/>
          <p:nvPr/>
        </p:nvSpPr>
        <p:spPr>
          <a:xfrm>
            <a:off x="3563888" y="4077072"/>
            <a:ext cx="2592288" cy="646331"/>
          </a:xfrm>
          <a:prstGeom prst="rect">
            <a:avLst/>
          </a:prstGeom>
          <a:noFill/>
        </p:spPr>
        <p:txBody>
          <a:bodyPr wrap="square" rtlCol="0">
            <a:spAutoFit/>
          </a:bodyPr>
          <a:lstStyle/>
          <a:p>
            <a:pPr algn="ctr"/>
            <a:r>
              <a:rPr lang="fr-FR" dirty="0"/>
              <a:t>Interprétation des observations de terrain</a:t>
            </a:r>
          </a:p>
        </p:txBody>
      </p:sp>
      <p:sp>
        <p:nvSpPr>
          <p:cNvPr id="17" name="ZoneTexte 16">
            <a:extLst>
              <a:ext uri="{FF2B5EF4-FFF2-40B4-BE49-F238E27FC236}">
                <a16:creationId xmlns:a16="http://schemas.microsoft.com/office/drawing/2014/main" id="{C54C95EF-96A4-4D36-9F6D-4D90645CBED0}"/>
              </a:ext>
            </a:extLst>
          </p:cNvPr>
          <p:cNvSpPr txBox="1"/>
          <p:nvPr/>
        </p:nvSpPr>
        <p:spPr>
          <a:xfrm>
            <a:off x="4283968" y="4725144"/>
            <a:ext cx="1406277"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1400" dirty="0" smtClean="0"/>
              <a:t>SIG/production d’une carte?</a:t>
            </a:r>
            <a:endParaRPr lang="fr-FR" sz="1400" dirty="0"/>
          </a:p>
        </p:txBody>
      </p:sp>
      <p:sp>
        <p:nvSpPr>
          <p:cNvPr id="18" name="ZoneTexte 17">
            <a:extLst>
              <a:ext uri="{FF2B5EF4-FFF2-40B4-BE49-F238E27FC236}">
                <a16:creationId xmlns:a16="http://schemas.microsoft.com/office/drawing/2014/main" id="{3D39BBF5-F2E5-4766-B65C-37DCEC0C81BA}"/>
              </a:ext>
            </a:extLst>
          </p:cNvPr>
          <p:cNvSpPr txBox="1"/>
          <p:nvPr/>
        </p:nvSpPr>
        <p:spPr>
          <a:xfrm>
            <a:off x="3563888" y="5301208"/>
            <a:ext cx="2592288" cy="646331"/>
          </a:xfrm>
          <a:prstGeom prst="rect">
            <a:avLst/>
          </a:prstGeom>
          <a:noFill/>
        </p:spPr>
        <p:txBody>
          <a:bodyPr wrap="square" rtlCol="0">
            <a:spAutoFit/>
          </a:bodyPr>
          <a:lstStyle/>
          <a:p>
            <a:pPr algn="ctr"/>
            <a:r>
              <a:rPr lang="fr-FR" dirty="0"/>
              <a:t>Modèles explicatifs du moment</a:t>
            </a:r>
          </a:p>
        </p:txBody>
      </p:sp>
      <p:sp>
        <p:nvSpPr>
          <p:cNvPr id="19" name="ZoneTexte 18"/>
          <p:cNvSpPr txBox="1"/>
          <p:nvPr/>
        </p:nvSpPr>
        <p:spPr>
          <a:xfrm>
            <a:off x="323528" y="6237312"/>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20" name="ZoneTexte 19"/>
          <p:cNvSpPr txBox="1"/>
          <p:nvPr/>
        </p:nvSpPr>
        <p:spPr>
          <a:xfrm>
            <a:off x="2987824" y="332656"/>
            <a:ext cx="4032448" cy="369332"/>
          </a:xfrm>
          <a:prstGeom prst="rect">
            <a:avLst/>
          </a:prstGeom>
          <a:noFill/>
        </p:spPr>
        <p:txBody>
          <a:bodyPr wrap="square" rtlCol="0">
            <a:spAutoFit/>
          </a:bodyPr>
          <a:lstStyle/>
          <a:p>
            <a:r>
              <a:rPr lang="fr-FR" dirty="0" smtClean="0"/>
              <a:t>S’APPROPRIER LA CARTE GEOLOGIQUE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56812"/>
            <a:ext cx="6768752" cy="369332"/>
          </a:xfrm>
          <a:prstGeom prst="rect">
            <a:avLst/>
          </a:prstGeom>
          <a:noFill/>
          <a:ln>
            <a:solidFill>
              <a:schemeClr val="tx1"/>
            </a:solidFill>
          </a:ln>
        </p:spPr>
        <p:txBody>
          <a:bodyPr wrap="square" rtlCol="0">
            <a:spAutoFit/>
          </a:bodyPr>
          <a:lstStyle/>
          <a:p>
            <a:pPr algn="ctr"/>
            <a:r>
              <a:rPr lang="fr-FR" dirty="0"/>
              <a:t>La carte géologique de la </a:t>
            </a:r>
            <a:r>
              <a:rPr lang="fr-FR" dirty="0" smtClean="0"/>
              <a:t>France, un document de synthèse…</a:t>
            </a:r>
          </a:p>
        </p:txBody>
      </p:sp>
      <p:sp>
        <p:nvSpPr>
          <p:cNvPr id="3" name="ZoneTexte 2"/>
          <p:cNvSpPr txBox="1"/>
          <p:nvPr/>
        </p:nvSpPr>
        <p:spPr>
          <a:xfrm>
            <a:off x="323528" y="908720"/>
            <a:ext cx="2347694" cy="369332"/>
          </a:xfrm>
          <a:prstGeom prst="rect">
            <a:avLst/>
          </a:prstGeom>
          <a:noFill/>
        </p:spPr>
        <p:txBody>
          <a:bodyPr wrap="none" rtlCol="0">
            <a:spAutoFit/>
          </a:bodyPr>
          <a:lstStyle/>
          <a:p>
            <a:r>
              <a:rPr lang="fr-FR" dirty="0">
                <a:solidFill>
                  <a:srgbClr val="00B0F0"/>
                </a:solidFill>
              </a:rPr>
              <a:t>Exemple : le cycle alpin</a:t>
            </a:r>
          </a:p>
        </p:txBody>
      </p:sp>
      <p:pic>
        <p:nvPicPr>
          <p:cNvPr id="6" name="Image 5">
            <a:extLst>
              <a:ext uri="{FF2B5EF4-FFF2-40B4-BE49-F238E27FC236}">
                <a16:creationId xmlns:a16="http://schemas.microsoft.com/office/drawing/2014/main" id="{C6465B8C-C4CA-4E7C-B70B-54BBB3BC7A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1196752"/>
            <a:ext cx="6530691" cy="4664779"/>
          </a:xfrm>
          <a:prstGeom prst="rect">
            <a:avLst/>
          </a:prstGeom>
        </p:spPr>
      </p:pic>
      <p:sp>
        <p:nvSpPr>
          <p:cNvPr id="11" name="Ellipse 10">
            <a:extLst>
              <a:ext uri="{FF2B5EF4-FFF2-40B4-BE49-F238E27FC236}">
                <a16:creationId xmlns:a16="http://schemas.microsoft.com/office/drawing/2014/main" id="{CB23B386-F38B-4D3C-B276-B425A4D7DC13}"/>
              </a:ext>
            </a:extLst>
          </p:cNvPr>
          <p:cNvSpPr/>
          <p:nvPr/>
        </p:nvSpPr>
        <p:spPr>
          <a:xfrm>
            <a:off x="3275856" y="3068960"/>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07504" y="692696"/>
            <a:ext cx="2376264" cy="276999"/>
          </a:xfrm>
          <a:prstGeom prst="rect">
            <a:avLst/>
          </a:prstGeom>
          <a:noFill/>
        </p:spPr>
        <p:txBody>
          <a:bodyPr wrap="square" rtlCol="0">
            <a:spAutoFit/>
          </a:bodyPr>
          <a:lstStyle/>
          <a:p>
            <a:r>
              <a:rPr lang="fr-FR" sz="1200" dirty="0" smtClean="0"/>
              <a:t>PNF SVT Paris Janvier 2020</a:t>
            </a:r>
            <a:endParaRPr lang="fr-FR" sz="1200" dirty="0"/>
          </a:p>
        </p:txBody>
      </p:sp>
      <p:pic>
        <p:nvPicPr>
          <p:cNvPr id="9" name="Image 8" descr="chevauchement lautare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1124744"/>
            <a:ext cx="4174813" cy="2376264"/>
          </a:xfrm>
          <a:prstGeom prst="rect">
            <a:avLst/>
          </a:prstGeom>
        </p:spPr>
      </p:pic>
      <p:sp>
        <p:nvSpPr>
          <p:cNvPr id="12" name="Rectangle à coins arrondis 11"/>
          <p:cNvSpPr/>
          <p:nvPr/>
        </p:nvSpPr>
        <p:spPr>
          <a:xfrm>
            <a:off x="3275856" y="4941168"/>
            <a:ext cx="4392488" cy="122413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On peut observer sur la carte les chevauchements marqueurs de la collision alpine au Lautaret (mais aussi dans toutes la chaine)</a:t>
            </a:r>
            <a:endParaRPr lang="fr-FR" dirty="0"/>
          </a:p>
        </p:txBody>
      </p:sp>
      <p:sp>
        <p:nvSpPr>
          <p:cNvPr id="14" name="Légende encadrée 1 13"/>
          <p:cNvSpPr/>
          <p:nvPr/>
        </p:nvSpPr>
        <p:spPr>
          <a:xfrm flipH="1">
            <a:off x="251520" y="4005064"/>
            <a:ext cx="2304256" cy="1296144"/>
          </a:xfrm>
          <a:prstGeom prst="borderCallout1">
            <a:avLst>
              <a:gd name="adj1" fmla="val 18750"/>
              <a:gd name="adj2" fmla="val -8333"/>
              <a:gd name="adj3" fmla="val -41055"/>
              <a:gd name="adj4" fmla="val -41017"/>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Synthèse : après interprétation des faits en relation avec le modèle de collision</a:t>
            </a:r>
            <a:endParaRPr lang="fr-FR" dirty="0"/>
          </a:p>
        </p:txBody>
      </p:sp>
      <p:sp>
        <p:nvSpPr>
          <p:cNvPr id="15" name="Légende encadrée 1 14"/>
          <p:cNvSpPr/>
          <p:nvPr/>
        </p:nvSpPr>
        <p:spPr>
          <a:xfrm flipH="1">
            <a:off x="323528" y="1340768"/>
            <a:ext cx="2016224" cy="504056"/>
          </a:xfrm>
          <a:prstGeom prst="borderCallout1">
            <a:avLst>
              <a:gd name="adj1" fmla="val 18750"/>
              <a:gd name="adj2" fmla="val -8333"/>
              <a:gd name="adj3" fmla="val 70157"/>
              <a:gd name="adj4" fmla="val -140766"/>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Fait (après analyse des roches)</a:t>
            </a:r>
            <a:endParaRPr lang="fr-FR" dirty="0"/>
          </a:p>
        </p:txBody>
      </p:sp>
      <p:pic>
        <p:nvPicPr>
          <p:cNvPr id="16" name="Image 15" descr="métamorphisme.jpg">
            <a:extLst>
              <a:ext uri="{FF2B5EF4-FFF2-40B4-BE49-F238E27FC236}">
                <a16:creationId xmlns:a16="http://schemas.microsoft.com/office/drawing/2014/main" id="{32A39AAB-036B-4E99-B67E-17BF3C124A3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2120" y="3645024"/>
            <a:ext cx="1944216" cy="103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égende encadrée 1 16"/>
          <p:cNvSpPr/>
          <p:nvPr/>
        </p:nvSpPr>
        <p:spPr>
          <a:xfrm flipH="1">
            <a:off x="179512" y="2276872"/>
            <a:ext cx="2232248" cy="1080120"/>
          </a:xfrm>
          <a:prstGeom prst="borderCallout1">
            <a:avLst>
              <a:gd name="adj1" fmla="val 18750"/>
              <a:gd name="adj2" fmla="val -8333"/>
              <a:gd name="adj3" fmla="val 200229"/>
              <a:gd name="adj4" fmla="val -163808"/>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Modèle admis par les chercheurs (collision avec nappes de charriage)</a:t>
            </a:r>
            <a:endParaRPr lang="fr-FR" dirty="0"/>
          </a:p>
        </p:txBody>
      </p:sp>
    </p:spTree>
    <p:extLst>
      <p:ext uri="{BB962C8B-B14F-4D97-AF65-F5344CB8AC3E}">
        <p14:creationId xmlns:p14="http://schemas.microsoft.com/office/powerpoint/2010/main" val="13025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E7ADD5F-A61E-4CB3-A343-BF8C7EBD2811}"/>
              </a:ext>
            </a:extLst>
          </p:cNvPr>
          <p:cNvPicPr/>
          <p:nvPr/>
        </p:nvPicPr>
        <p:blipFill rotWithShape="1">
          <a:blip r:embed="rId3" cstate="print">
            <a:lum contrast="20000"/>
          </a:blip>
          <a:srcRect/>
          <a:stretch/>
        </p:blipFill>
        <p:spPr bwMode="auto">
          <a:xfrm>
            <a:off x="127165" y="776264"/>
            <a:ext cx="3303729" cy="2664297"/>
          </a:xfrm>
          <a:prstGeom prst="rect">
            <a:avLst/>
          </a:prstGeom>
          <a:noFill/>
          <a:ln w="9525">
            <a:solidFill>
              <a:srgbClr val="000000"/>
            </a:solidFill>
            <a:miter lim="800000"/>
            <a:headEnd/>
            <a:tailEnd/>
          </a:ln>
        </p:spPr>
      </p:pic>
      <p:pic>
        <p:nvPicPr>
          <p:cNvPr id="5" name="Image 2">
            <a:extLst>
              <a:ext uri="{FF2B5EF4-FFF2-40B4-BE49-F238E27FC236}">
                <a16:creationId xmlns:a16="http://schemas.microsoft.com/office/drawing/2014/main" id="{2B5E2DFA-9899-4F9F-9B3C-A30DD3BF5A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532967" y="607960"/>
            <a:ext cx="2078065" cy="891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3653BF49-617E-43BB-BE1D-40097833723E}"/>
              </a:ext>
            </a:extLst>
          </p:cNvPr>
          <p:cNvSpPr txBox="1"/>
          <p:nvPr/>
        </p:nvSpPr>
        <p:spPr>
          <a:xfrm>
            <a:off x="-108521" y="3722849"/>
            <a:ext cx="2743524" cy="338554"/>
          </a:xfrm>
          <a:prstGeom prst="rect">
            <a:avLst/>
          </a:prstGeom>
          <a:noFill/>
        </p:spPr>
        <p:txBody>
          <a:bodyPr wrap="square" rtlCol="0">
            <a:spAutoFit/>
          </a:bodyPr>
          <a:lstStyle/>
          <a:p>
            <a:pPr algn="ctr"/>
            <a:r>
              <a:rPr lang="fr-FR" sz="1600" dirty="0"/>
              <a:t>Que voit-on sur le terrain </a:t>
            </a:r>
            <a:r>
              <a:rPr lang="fr-FR" sz="1600" dirty="0" smtClean="0"/>
              <a:t>?</a:t>
            </a:r>
            <a:endParaRPr lang="fr-FR" sz="1600" dirty="0"/>
          </a:p>
        </p:txBody>
      </p:sp>
      <p:sp>
        <p:nvSpPr>
          <p:cNvPr id="9" name="ZoneTexte 8">
            <a:extLst>
              <a:ext uri="{FF2B5EF4-FFF2-40B4-BE49-F238E27FC236}">
                <a16:creationId xmlns:a16="http://schemas.microsoft.com/office/drawing/2014/main" id="{5F9A8898-47AC-447E-BD5A-F8EA01D2AE69}"/>
              </a:ext>
            </a:extLst>
          </p:cNvPr>
          <p:cNvSpPr txBox="1"/>
          <p:nvPr/>
        </p:nvSpPr>
        <p:spPr>
          <a:xfrm>
            <a:off x="125731" y="447848"/>
            <a:ext cx="1499706" cy="307777"/>
          </a:xfrm>
          <a:prstGeom prst="rect">
            <a:avLst/>
          </a:prstGeom>
          <a:noFill/>
          <a:ln>
            <a:solidFill>
              <a:schemeClr val="tx1"/>
            </a:solidFill>
          </a:ln>
        </p:spPr>
        <p:txBody>
          <a:bodyPr wrap="none" rtlCol="0">
            <a:spAutoFit/>
          </a:bodyPr>
          <a:lstStyle/>
          <a:p>
            <a:r>
              <a:rPr lang="fr-FR" sz="1400" b="1" dirty="0"/>
              <a:t>Le col du Lautaret</a:t>
            </a:r>
          </a:p>
        </p:txBody>
      </p:sp>
      <p:pic>
        <p:nvPicPr>
          <p:cNvPr id="3" name="Image 2">
            <a:extLst>
              <a:ext uri="{FF2B5EF4-FFF2-40B4-BE49-F238E27FC236}">
                <a16:creationId xmlns:a16="http://schemas.microsoft.com/office/drawing/2014/main" id="{6798A375-86F0-4836-8C3E-749A45F016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27881" y="2845"/>
            <a:ext cx="2976367" cy="4007505"/>
          </a:xfrm>
          <a:prstGeom prst="rect">
            <a:avLst/>
          </a:prstGeom>
        </p:spPr>
      </p:pic>
      <p:sp>
        <p:nvSpPr>
          <p:cNvPr id="15" name="Rectangle : coins arrondis 14">
            <a:extLst>
              <a:ext uri="{FF2B5EF4-FFF2-40B4-BE49-F238E27FC236}">
                <a16:creationId xmlns:a16="http://schemas.microsoft.com/office/drawing/2014/main" id="{D2FFE305-FFC6-4BB7-9B74-03B5DCDD2A7D}"/>
              </a:ext>
            </a:extLst>
          </p:cNvPr>
          <p:cNvSpPr/>
          <p:nvPr/>
        </p:nvSpPr>
        <p:spPr>
          <a:xfrm>
            <a:off x="4511036" y="1928392"/>
            <a:ext cx="144124" cy="2764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D1F6DCBC-7FF1-414A-89A7-75F4BEB604F2}"/>
              </a:ext>
            </a:extLst>
          </p:cNvPr>
          <p:cNvSpPr/>
          <p:nvPr/>
        </p:nvSpPr>
        <p:spPr>
          <a:xfrm>
            <a:off x="5542788" y="2452636"/>
            <a:ext cx="360094" cy="14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4D2E0EA3-2F4D-4457-86F8-790C7FF81F19}"/>
              </a:ext>
            </a:extLst>
          </p:cNvPr>
          <p:cNvSpPr/>
          <p:nvPr/>
        </p:nvSpPr>
        <p:spPr>
          <a:xfrm>
            <a:off x="5542788" y="3002883"/>
            <a:ext cx="360094" cy="14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3A148125-AF96-4D69-81D3-21EB0ACFEDD1}"/>
              </a:ext>
            </a:extLst>
          </p:cNvPr>
          <p:cNvSpPr/>
          <p:nvPr/>
        </p:nvSpPr>
        <p:spPr>
          <a:xfrm>
            <a:off x="5364088" y="3757368"/>
            <a:ext cx="178700" cy="14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A369C07F-3BFE-4B8E-B2FE-3DD4379FCB81}"/>
              </a:ext>
            </a:extLst>
          </p:cNvPr>
          <p:cNvSpPr/>
          <p:nvPr/>
        </p:nvSpPr>
        <p:spPr>
          <a:xfrm>
            <a:off x="1482388" y="1744393"/>
            <a:ext cx="814284" cy="81428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montagne, nature, herbe, broutant&#10;&#10;Description générée automatiquement">
            <a:extLst>
              <a:ext uri="{FF2B5EF4-FFF2-40B4-BE49-F238E27FC236}">
                <a16:creationId xmlns:a16="http://schemas.microsoft.com/office/drawing/2014/main" id="{6114FC06-4184-494D-8061-E2AC764F4E7B}"/>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25731" y="4036264"/>
            <a:ext cx="8910765" cy="2012108"/>
          </a:xfrm>
          <a:prstGeom prst="rect">
            <a:avLst/>
          </a:prstGeom>
        </p:spPr>
      </p:pic>
      <p:sp>
        <p:nvSpPr>
          <p:cNvPr id="20" name="ZoneTexte 19">
            <a:extLst>
              <a:ext uri="{FF2B5EF4-FFF2-40B4-BE49-F238E27FC236}">
                <a16:creationId xmlns:a16="http://schemas.microsoft.com/office/drawing/2014/main" id="{C8BE6F5E-C28A-412E-BE23-1F01BF4AD16E}"/>
              </a:ext>
            </a:extLst>
          </p:cNvPr>
          <p:cNvSpPr txBox="1"/>
          <p:nvPr/>
        </p:nvSpPr>
        <p:spPr>
          <a:xfrm>
            <a:off x="5028479" y="4757940"/>
            <a:ext cx="1028617" cy="338554"/>
          </a:xfrm>
          <a:prstGeom prst="rect">
            <a:avLst/>
          </a:prstGeom>
          <a:noFill/>
        </p:spPr>
        <p:txBody>
          <a:bodyPr wrap="square" rtlCol="0">
            <a:spAutoFit/>
          </a:bodyPr>
          <a:lstStyle/>
          <a:p>
            <a:pPr algn="ctr"/>
            <a:r>
              <a:rPr lang="fr-FR" sz="1600" dirty="0">
                <a:solidFill>
                  <a:schemeClr val="accent2">
                    <a:lumMod val="50000"/>
                  </a:schemeClr>
                </a:solidFill>
              </a:rPr>
              <a:t>Trias</a:t>
            </a:r>
          </a:p>
        </p:txBody>
      </p:sp>
      <p:sp>
        <p:nvSpPr>
          <p:cNvPr id="21" name="ZoneTexte 20">
            <a:extLst>
              <a:ext uri="{FF2B5EF4-FFF2-40B4-BE49-F238E27FC236}">
                <a16:creationId xmlns:a16="http://schemas.microsoft.com/office/drawing/2014/main" id="{7B6CB0BC-D5A4-4619-91E1-BA91FF1973FE}"/>
              </a:ext>
            </a:extLst>
          </p:cNvPr>
          <p:cNvSpPr txBox="1"/>
          <p:nvPr/>
        </p:nvSpPr>
        <p:spPr>
          <a:xfrm>
            <a:off x="3868144" y="5256621"/>
            <a:ext cx="1608215" cy="338554"/>
          </a:xfrm>
          <a:prstGeom prst="rect">
            <a:avLst/>
          </a:prstGeom>
          <a:noFill/>
        </p:spPr>
        <p:txBody>
          <a:bodyPr wrap="square" rtlCol="0">
            <a:spAutoFit/>
          </a:bodyPr>
          <a:lstStyle/>
          <a:p>
            <a:pPr algn="ctr"/>
            <a:r>
              <a:rPr lang="fr-FR" sz="1600" dirty="0">
                <a:solidFill>
                  <a:schemeClr val="accent3">
                    <a:lumMod val="50000"/>
                  </a:schemeClr>
                </a:solidFill>
              </a:rPr>
              <a:t>Crétacé sup.</a:t>
            </a:r>
          </a:p>
        </p:txBody>
      </p:sp>
      <p:sp>
        <p:nvSpPr>
          <p:cNvPr id="22" name="ZoneTexte 21">
            <a:extLst>
              <a:ext uri="{FF2B5EF4-FFF2-40B4-BE49-F238E27FC236}">
                <a16:creationId xmlns:a16="http://schemas.microsoft.com/office/drawing/2014/main" id="{4396083C-1808-41DB-9282-C1B8571B95A8}"/>
              </a:ext>
            </a:extLst>
          </p:cNvPr>
          <p:cNvSpPr txBox="1"/>
          <p:nvPr/>
        </p:nvSpPr>
        <p:spPr>
          <a:xfrm>
            <a:off x="459134" y="5244098"/>
            <a:ext cx="1608215" cy="338554"/>
          </a:xfrm>
          <a:prstGeom prst="rect">
            <a:avLst/>
          </a:prstGeom>
          <a:noFill/>
        </p:spPr>
        <p:txBody>
          <a:bodyPr wrap="square" rtlCol="0">
            <a:spAutoFit/>
          </a:bodyPr>
          <a:lstStyle/>
          <a:p>
            <a:pPr algn="ctr"/>
            <a:r>
              <a:rPr lang="fr-FR" sz="1600" dirty="0">
                <a:solidFill>
                  <a:srgbClr val="FFFF00"/>
                </a:solidFill>
              </a:rPr>
              <a:t>Eo-Oligocène</a:t>
            </a:r>
          </a:p>
        </p:txBody>
      </p:sp>
      <p:sp>
        <p:nvSpPr>
          <p:cNvPr id="23" name="ZoneTexte 22">
            <a:extLst>
              <a:ext uri="{FF2B5EF4-FFF2-40B4-BE49-F238E27FC236}">
                <a16:creationId xmlns:a16="http://schemas.microsoft.com/office/drawing/2014/main" id="{0B8898AB-3695-46FD-A55D-27D67BF9A212}"/>
              </a:ext>
            </a:extLst>
          </p:cNvPr>
          <p:cNvSpPr txBox="1"/>
          <p:nvPr/>
        </p:nvSpPr>
        <p:spPr>
          <a:xfrm>
            <a:off x="2195736" y="4818638"/>
            <a:ext cx="1608215" cy="338554"/>
          </a:xfrm>
          <a:prstGeom prst="rect">
            <a:avLst/>
          </a:prstGeom>
          <a:noFill/>
        </p:spPr>
        <p:txBody>
          <a:bodyPr wrap="square" rtlCol="0">
            <a:spAutoFit/>
          </a:bodyPr>
          <a:lstStyle/>
          <a:p>
            <a:pPr algn="ctr"/>
            <a:r>
              <a:rPr lang="fr-FR" sz="1600" dirty="0" err="1">
                <a:solidFill>
                  <a:srgbClr val="0070C0"/>
                </a:solidFill>
              </a:rPr>
              <a:t>Jur</a:t>
            </a:r>
            <a:r>
              <a:rPr lang="fr-FR" sz="1600" dirty="0">
                <a:solidFill>
                  <a:srgbClr val="0070C0"/>
                </a:solidFill>
              </a:rPr>
              <a:t>. </a:t>
            </a:r>
            <a:r>
              <a:rPr lang="fr-FR" sz="1600" dirty="0" err="1">
                <a:solidFill>
                  <a:srgbClr val="0070C0"/>
                </a:solidFill>
              </a:rPr>
              <a:t>moy</a:t>
            </a:r>
            <a:r>
              <a:rPr lang="fr-FR" sz="1600" dirty="0">
                <a:solidFill>
                  <a:srgbClr val="0070C0"/>
                </a:solidFill>
              </a:rPr>
              <a:t>.</a:t>
            </a:r>
          </a:p>
        </p:txBody>
      </p:sp>
      <p:cxnSp>
        <p:nvCxnSpPr>
          <p:cNvPr id="31" name="Connecteur droit avec flèche 30">
            <a:extLst>
              <a:ext uri="{FF2B5EF4-FFF2-40B4-BE49-F238E27FC236}">
                <a16:creationId xmlns:a16="http://schemas.microsoft.com/office/drawing/2014/main" id="{757BCC9D-9764-4B10-8847-6AC5CE14F19B}"/>
              </a:ext>
            </a:extLst>
          </p:cNvPr>
          <p:cNvCxnSpPr/>
          <p:nvPr/>
        </p:nvCxnSpPr>
        <p:spPr>
          <a:xfrm flipH="1">
            <a:off x="2411760" y="5051481"/>
            <a:ext cx="223244" cy="105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C86BF161-A554-4AC4-A250-73FFDCF4059C}"/>
              </a:ext>
            </a:extLst>
          </p:cNvPr>
          <p:cNvSpPr txBox="1"/>
          <p:nvPr/>
        </p:nvSpPr>
        <p:spPr>
          <a:xfrm>
            <a:off x="148260" y="4037021"/>
            <a:ext cx="687304" cy="338554"/>
          </a:xfrm>
          <a:prstGeom prst="rect">
            <a:avLst/>
          </a:prstGeom>
          <a:noFill/>
        </p:spPr>
        <p:txBody>
          <a:bodyPr wrap="none" rtlCol="0">
            <a:spAutoFit/>
          </a:bodyPr>
          <a:lstStyle/>
          <a:p>
            <a:r>
              <a:rPr lang="fr-FR" sz="1600" b="1" dirty="0"/>
              <a:t>Ouest</a:t>
            </a:r>
          </a:p>
        </p:txBody>
      </p:sp>
      <p:sp>
        <p:nvSpPr>
          <p:cNvPr id="10" name="ZoneTexte 9">
            <a:extLst>
              <a:ext uri="{FF2B5EF4-FFF2-40B4-BE49-F238E27FC236}">
                <a16:creationId xmlns:a16="http://schemas.microsoft.com/office/drawing/2014/main" id="{AF1D8B83-744F-4D9B-9461-6F4299BA995A}"/>
              </a:ext>
            </a:extLst>
          </p:cNvPr>
          <p:cNvSpPr txBox="1"/>
          <p:nvPr/>
        </p:nvSpPr>
        <p:spPr>
          <a:xfrm>
            <a:off x="8512087" y="4010350"/>
            <a:ext cx="432426" cy="338554"/>
          </a:xfrm>
          <a:prstGeom prst="rect">
            <a:avLst/>
          </a:prstGeom>
          <a:noFill/>
        </p:spPr>
        <p:txBody>
          <a:bodyPr wrap="none" rtlCol="0">
            <a:spAutoFit/>
          </a:bodyPr>
          <a:lstStyle/>
          <a:p>
            <a:r>
              <a:rPr lang="fr-FR" sz="1600" b="1" dirty="0"/>
              <a:t>Est</a:t>
            </a:r>
          </a:p>
        </p:txBody>
      </p:sp>
      <p:sp>
        <p:nvSpPr>
          <p:cNvPr id="24" name="ZoneTexte 23"/>
          <p:cNvSpPr txBox="1"/>
          <p:nvPr/>
        </p:nvSpPr>
        <p:spPr>
          <a:xfrm>
            <a:off x="323528" y="6237312"/>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26" name="Légende encadrée 1 25"/>
          <p:cNvSpPr/>
          <p:nvPr/>
        </p:nvSpPr>
        <p:spPr>
          <a:xfrm flipH="1">
            <a:off x="323528" y="4365104"/>
            <a:ext cx="1584176" cy="936104"/>
          </a:xfrm>
          <a:prstGeom prst="borderCallout1">
            <a:avLst>
              <a:gd name="adj1" fmla="val 61486"/>
              <a:gd name="adj2" fmla="val -8333"/>
              <a:gd name="adj3" fmla="val 114681"/>
              <a:gd name="adj4" fmla="val -59243"/>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Fait (après analyse des roches)</a:t>
            </a:r>
            <a:endParaRPr lang="fr-FR" dirty="0"/>
          </a:p>
        </p:txBody>
      </p:sp>
      <p:sp>
        <p:nvSpPr>
          <p:cNvPr id="27" name="Légende encadrée 1 26"/>
          <p:cNvSpPr/>
          <p:nvPr/>
        </p:nvSpPr>
        <p:spPr>
          <a:xfrm>
            <a:off x="6084168" y="116632"/>
            <a:ext cx="1656184" cy="576064"/>
          </a:xfrm>
          <a:prstGeom prst="borderCallout1">
            <a:avLst>
              <a:gd name="adj1" fmla="val 18750"/>
              <a:gd name="adj2" fmla="val -8333"/>
              <a:gd name="adj3" fmla="val 339425"/>
              <a:gd name="adj4" fmla="val -244519"/>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synthèse</a:t>
            </a:r>
            <a:endParaRPr lang="fr-FR" dirty="0"/>
          </a:p>
        </p:txBody>
      </p:sp>
    </p:spTree>
    <p:extLst>
      <p:ext uri="{BB962C8B-B14F-4D97-AF65-F5344CB8AC3E}">
        <p14:creationId xmlns:p14="http://schemas.microsoft.com/office/powerpoint/2010/main" val="113015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animBg="1"/>
      <p:bldP spid="19" grpId="0" animBg="1"/>
      <p:bldP spid="20" grpId="0"/>
      <p:bldP spid="21" grpId="0"/>
      <p:bldP spid="22" grpId="0"/>
      <p:bldP spid="23" grpId="0"/>
      <p:bldP spid="7" grpId="0"/>
      <p:bldP spid="10"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D13B6AF-93DF-4753-9C7A-FA5939C3E3E9}"/>
              </a:ext>
            </a:extLst>
          </p:cNvPr>
          <p:cNvSpPr txBox="1"/>
          <p:nvPr/>
        </p:nvSpPr>
        <p:spPr>
          <a:xfrm>
            <a:off x="323528" y="5877272"/>
            <a:ext cx="6484233" cy="646331"/>
          </a:xfrm>
          <a:prstGeom prst="rect">
            <a:avLst/>
          </a:prstGeom>
          <a:noFill/>
        </p:spPr>
        <p:txBody>
          <a:bodyPr wrap="square" rtlCol="0">
            <a:spAutoFit/>
          </a:bodyPr>
          <a:lstStyle/>
          <a:p>
            <a:pPr algn="ctr"/>
            <a:r>
              <a:rPr lang="fr-FR" dirty="0"/>
              <a:t>Le passage au terrain permet un </a:t>
            </a:r>
            <a:r>
              <a:rPr lang="fr-FR" b="1" dirty="0"/>
              <a:t>transfert d’échelle </a:t>
            </a:r>
            <a:r>
              <a:rPr lang="fr-FR" dirty="0"/>
              <a:t>et une </a:t>
            </a:r>
          </a:p>
          <a:p>
            <a:pPr algn="ctr"/>
            <a:r>
              <a:rPr lang="fr-FR" b="1" dirty="0"/>
              <a:t>compréhension</a:t>
            </a:r>
            <a:r>
              <a:rPr lang="fr-FR" dirty="0"/>
              <a:t> des figurés/mécanismes/événements</a:t>
            </a:r>
          </a:p>
        </p:txBody>
      </p:sp>
      <p:pic>
        <p:nvPicPr>
          <p:cNvPr id="3" name="Image 2" descr="Une image contenant texte&#10;&#10;Description générée automatiquement">
            <a:extLst>
              <a:ext uri="{FF2B5EF4-FFF2-40B4-BE49-F238E27FC236}">
                <a16:creationId xmlns:a16="http://schemas.microsoft.com/office/drawing/2014/main" id="{E03785AA-55E9-48F4-A6E0-80FDB4BB8B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6902" y="4153579"/>
            <a:ext cx="6152631" cy="172361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3E26229F-E96C-46D5-8567-490C5C7531DD}"/>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1219788" y="3699037"/>
            <a:ext cx="6376548" cy="2178235"/>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78CD610A-9C26-49E0-AC48-1D95986BB75B}"/>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1214920" y="3253920"/>
            <a:ext cx="6268930" cy="2689277"/>
          </a:xfrm>
          <a:prstGeom prst="rect">
            <a:avLst/>
          </a:prstGeom>
        </p:spPr>
      </p:pic>
      <p:pic>
        <p:nvPicPr>
          <p:cNvPr id="10" name="Image 9" descr="Une image contenant montagne, nature, herbe, broutant&#10;&#10;Description générée automatiquement">
            <a:extLst>
              <a:ext uri="{FF2B5EF4-FFF2-40B4-BE49-F238E27FC236}">
                <a16:creationId xmlns:a16="http://schemas.microsoft.com/office/drawing/2014/main" id="{BD2999FA-D3DE-475F-9FF2-13B1C8210A4C}"/>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6617" y="240297"/>
            <a:ext cx="8910765" cy="2012108"/>
          </a:xfrm>
          <a:prstGeom prst="rect">
            <a:avLst/>
          </a:prstGeom>
        </p:spPr>
      </p:pic>
      <p:grpSp>
        <p:nvGrpSpPr>
          <p:cNvPr id="6" name="Groupe 10">
            <a:extLst>
              <a:ext uri="{FF2B5EF4-FFF2-40B4-BE49-F238E27FC236}">
                <a16:creationId xmlns:a16="http://schemas.microsoft.com/office/drawing/2014/main" id="{E682C95D-E737-494E-8D66-E7F66E8A003F}"/>
              </a:ext>
            </a:extLst>
          </p:cNvPr>
          <p:cNvGrpSpPr/>
          <p:nvPr/>
        </p:nvGrpSpPr>
        <p:grpSpPr>
          <a:xfrm>
            <a:off x="1259632" y="2564904"/>
            <a:ext cx="6268930" cy="3399743"/>
            <a:chOff x="3831891" y="2837497"/>
            <a:chExt cx="6011003" cy="3259865"/>
          </a:xfrm>
        </p:grpSpPr>
        <p:pic>
          <p:nvPicPr>
            <p:cNvPr id="9" name="Image 8" descr="Une image contenant texte&#10;&#10;Description générée automatiquement">
              <a:extLst>
                <a:ext uri="{FF2B5EF4-FFF2-40B4-BE49-F238E27FC236}">
                  <a16:creationId xmlns:a16="http://schemas.microsoft.com/office/drawing/2014/main" id="{4AE9340B-ED74-4536-B77D-CEE4C449B1D2}"/>
                </a:ext>
              </a:extLst>
            </p:cNvPr>
            <p:cNvPicPr>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3831891" y="3868212"/>
              <a:ext cx="6011003" cy="2229150"/>
            </a:xfrm>
            <a:prstGeom prst="rect">
              <a:avLst/>
            </a:prstGeom>
          </p:spPr>
        </p:pic>
        <p:sp>
          <p:nvSpPr>
            <p:cNvPr id="4" name="Rectangle 3">
              <a:extLst>
                <a:ext uri="{FF2B5EF4-FFF2-40B4-BE49-F238E27FC236}">
                  <a16:creationId xmlns:a16="http://schemas.microsoft.com/office/drawing/2014/main" id="{A274FF61-891A-42C0-81E0-1867C0B243C2}"/>
                </a:ext>
              </a:extLst>
            </p:cNvPr>
            <p:cNvSpPr/>
            <p:nvPr/>
          </p:nvSpPr>
          <p:spPr>
            <a:xfrm>
              <a:off x="4067944" y="2837497"/>
              <a:ext cx="4896544" cy="123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3" name="ZoneTexte 12">
            <a:extLst>
              <a:ext uri="{FF2B5EF4-FFF2-40B4-BE49-F238E27FC236}">
                <a16:creationId xmlns:a16="http://schemas.microsoft.com/office/drawing/2014/main" id="{903FD218-F2AB-4B13-B142-A701871BE05C}"/>
              </a:ext>
            </a:extLst>
          </p:cNvPr>
          <p:cNvSpPr txBox="1"/>
          <p:nvPr/>
        </p:nvSpPr>
        <p:spPr>
          <a:xfrm>
            <a:off x="43016" y="2197047"/>
            <a:ext cx="1252009" cy="369332"/>
          </a:xfrm>
          <a:prstGeom prst="rect">
            <a:avLst/>
          </a:prstGeom>
          <a:noFill/>
        </p:spPr>
        <p:txBody>
          <a:bodyPr wrap="none" rtlCol="0">
            <a:spAutoFit/>
          </a:bodyPr>
          <a:lstStyle/>
          <a:p>
            <a:r>
              <a:rPr lang="fr-FR" dirty="0">
                <a:solidFill>
                  <a:srgbClr val="FF0000"/>
                </a:solidFill>
              </a:rPr>
              <a:t>De l’objet…</a:t>
            </a:r>
          </a:p>
        </p:txBody>
      </p:sp>
      <p:sp>
        <p:nvSpPr>
          <p:cNvPr id="14" name="ZoneTexte 13">
            <a:extLst>
              <a:ext uri="{FF2B5EF4-FFF2-40B4-BE49-F238E27FC236}">
                <a16:creationId xmlns:a16="http://schemas.microsoft.com/office/drawing/2014/main" id="{70C20A35-1371-41E4-862C-85FD15E14E76}"/>
              </a:ext>
            </a:extLst>
          </p:cNvPr>
          <p:cNvSpPr txBox="1"/>
          <p:nvPr/>
        </p:nvSpPr>
        <p:spPr>
          <a:xfrm>
            <a:off x="5652120" y="4869160"/>
            <a:ext cx="1944216" cy="1200329"/>
          </a:xfrm>
          <a:prstGeom prst="rect">
            <a:avLst/>
          </a:prstGeom>
          <a:noFill/>
        </p:spPr>
        <p:txBody>
          <a:bodyPr wrap="square" rtlCol="0">
            <a:spAutoFit/>
          </a:bodyPr>
          <a:lstStyle/>
          <a:p>
            <a:r>
              <a:rPr lang="fr-FR" dirty="0">
                <a:solidFill>
                  <a:srgbClr val="FF0000"/>
                </a:solidFill>
              </a:rPr>
              <a:t>…à </a:t>
            </a:r>
            <a:r>
              <a:rPr lang="fr-FR" dirty="0" smtClean="0">
                <a:solidFill>
                  <a:srgbClr val="FF0000"/>
                </a:solidFill>
              </a:rPr>
              <a:t>l’histoire possible et compatible avec le modèle actuel!</a:t>
            </a:r>
            <a:endParaRPr lang="fr-FR" dirty="0">
              <a:solidFill>
                <a:srgbClr val="FF0000"/>
              </a:solidFill>
            </a:endParaRPr>
          </a:p>
        </p:txBody>
      </p:sp>
      <p:pic>
        <p:nvPicPr>
          <p:cNvPr id="15" name="Image 14">
            <a:extLst>
              <a:ext uri="{FF2B5EF4-FFF2-40B4-BE49-F238E27FC236}">
                <a16:creationId xmlns:a16="http://schemas.microsoft.com/office/drawing/2014/main" id="{5D315A81-EB8F-4AC3-977A-FBF1772F4646}"/>
              </a:ext>
            </a:extLst>
          </p:cNvPr>
          <p:cNvPicPr/>
          <p:nvPr/>
        </p:nvPicPr>
        <p:blipFill rotWithShape="1">
          <a:blip r:embed="rId8" cstate="print">
            <a:lum contrast="20000"/>
          </a:blip>
          <a:srcRect/>
          <a:stretch/>
        </p:blipFill>
        <p:spPr bwMode="auto">
          <a:xfrm>
            <a:off x="6505074" y="2465371"/>
            <a:ext cx="2522308" cy="2347144"/>
          </a:xfrm>
          <a:prstGeom prst="rect">
            <a:avLst/>
          </a:prstGeom>
          <a:noFill/>
          <a:ln w="9525">
            <a:solidFill>
              <a:srgbClr val="000000"/>
            </a:solidFill>
            <a:miter lim="800000"/>
            <a:headEnd/>
            <a:tailEnd/>
          </a:ln>
        </p:spPr>
      </p:pic>
      <p:sp>
        <p:nvSpPr>
          <p:cNvPr id="16" name="Ellipse 15">
            <a:extLst>
              <a:ext uri="{FF2B5EF4-FFF2-40B4-BE49-F238E27FC236}">
                <a16:creationId xmlns:a16="http://schemas.microsoft.com/office/drawing/2014/main" id="{BF94A22B-0718-4E0C-A8DD-4896B3619AC8}"/>
              </a:ext>
            </a:extLst>
          </p:cNvPr>
          <p:cNvSpPr/>
          <p:nvPr/>
        </p:nvSpPr>
        <p:spPr>
          <a:xfrm>
            <a:off x="7766228" y="3429000"/>
            <a:ext cx="289954" cy="2899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2121E336-5CD2-43D3-8D66-F9216411E90E}"/>
              </a:ext>
            </a:extLst>
          </p:cNvPr>
          <p:cNvSpPr/>
          <p:nvPr/>
        </p:nvSpPr>
        <p:spPr>
          <a:xfrm>
            <a:off x="7231117" y="3322988"/>
            <a:ext cx="486205" cy="4862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82A2A62-449A-48E6-A747-FF94316C530D}"/>
              </a:ext>
            </a:extLst>
          </p:cNvPr>
          <p:cNvSpPr txBox="1"/>
          <p:nvPr/>
        </p:nvSpPr>
        <p:spPr>
          <a:xfrm>
            <a:off x="1237058" y="3492333"/>
            <a:ext cx="4941478" cy="369332"/>
          </a:xfrm>
          <a:prstGeom prst="rect">
            <a:avLst/>
          </a:prstGeom>
          <a:noFill/>
        </p:spPr>
        <p:txBody>
          <a:bodyPr wrap="square" rtlCol="0">
            <a:spAutoFit/>
          </a:bodyPr>
          <a:lstStyle/>
          <a:p>
            <a:r>
              <a:rPr lang="fr-FR" b="1" dirty="0"/>
              <a:t>Chevauchement post-Crétacé </a:t>
            </a:r>
            <a:r>
              <a:rPr lang="fr-FR" dirty="0"/>
              <a:t>(et post-Oligocène)</a:t>
            </a:r>
          </a:p>
        </p:txBody>
      </p:sp>
      <p:sp>
        <p:nvSpPr>
          <p:cNvPr id="2" name="Forme libre : forme 1">
            <a:extLst>
              <a:ext uri="{FF2B5EF4-FFF2-40B4-BE49-F238E27FC236}">
                <a16:creationId xmlns:a16="http://schemas.microsoft.com/office/drawing/2014/main" id="{C123B77A-7845-4B4A-AB7D-26B00DEF14C2}"/>
              </a:ext>
            </a:extLst>
          </p:cNvPr>
          <p:cNvSpPr/>
          <p:nvPr/>
        </p:nvSpPr>
        <p:spPr>
          <a:xfrm>
            <a:off x="2939544" y="875131"/>
            <a:ext cx="4891759" cy="605860"/>
          </a:xfrm>
          <a:custGeom>
            <a:avLst/>
            <a:gdLst>
              <a:gd name="connsiteX0" fmla="*/ 4891759 w 4891759"/>
              <a:gd name="connsiteY0" fmla="*/ 605860 h 605860"/>
              <a:gd name="connsiteX1" fmla="*/ 4678586 w 4891759"/>
              <a:gd name="connsiteY1" fmla="*/ 549762 h 605860"/>
              <a:gd name="connsiteX2" fmla="*/ 3943700 w 4891759"/>
              <a:gd name="connsiteY2" fmla="*/ 482444 h 605860"/>
              <a:gd name="connsiteX3" fmla="*/ 3635160 w 4891759"/>
              <a:gd name="connsiteY3" fmla="*/ 471225 h 605860"/>
              <a:gd name="connsiteX4" fmla="*/ 3517354 w 4891759"/>
              <a:gd name="connsiteY4" fmla="*/ 527323 h 605860"/>
              <a:gd name="connsiteX5" fmla="*/ 3046130 w 4891759"/>
              <a:gd name="connsiteY5" fmla="*/ 510494 h 605860"/>
              <a:gd name="connsiteX6" fmla="*/ 2821737 w 4891759"/>
              <a:gd name="connsiteY6" fmla="*/ 460005 h 605860"/>
              <a:gd name="connsiteX7" fmla="*/ 2709541 w 4891759"/>
              <a:gd name="connsiteY7" fmla="*/ 488054 h 605860"/>
              <a:gd name="connsiteX8" fmla="*/ 2496368 w 4891759"/>
              <a:gd name="connsiteY8" fmla="*/ 426346 h 605860"/>
              <a:gd name="connsiteX9" fmla="*/ 2311244 w 4891759"/>
              <a:gd name="connsiteY9" fmla="*/ 454395 h 605860"/>
              <a:gd name="connsiteX10" fmla="*/ 2030753 w 4891759"/>
              <a:gd name="connsiteY10" fmla="*/ 330979 h 605860"/>
              <a:gd name="connsiteX11" fmla="*/ 1716603 w 4891759"/>
              <a:gd name="connsiteY11" fmla="*/ 353419 h 605860"/>
              <a:gd name="connsiteX12" fmla="*/ 1654895 w 4891759"/>
              <a:gd name="connsiteY12" fmla="*/ 387078 h 605860"/>
              <a:gd name="connsiteX13" fmla="*/ 1385624 w 4891759"/>
              <a:gd name="connsiteY13" fmla="*/ 353419 h 605860"/>
              <a:gd name="connsiteX14" fmla="*/ 1189281 w 4891759"/>
              <a:gd name="connsiteY14" fmla="*/ 291711 h 605860"/>
              <a:gd name="connsiteX15" fmla="*/ 908790 w 4891759"/>
              <a:gd name="connsiteY15" fmla="*/ 269271 h 605860"/>
              <a:gd name="connsiteX16" fmla="*/ 734885 w 4891759"/>
              <a:gd name="connsiteY16" fmla="*/ 173905 h 605860"/>
              <a:gd name="connsiteX17" fmla="*/ 594640 w 4891759"/>
              <a:gd name="connsiteY17" fmla="*/ 134636 h 605860"/>
              <a:gd name="connsiteX18" fmla="*/ 476834 w 4891759"/>
              <a:gd name="connsiteY18" fmla="*/ 112197 h 605860"/>
              <a:gd name="connsiteX19" fmla="*/ 398296 w 4891759"/>
              <a:gd name="connsiteY19" fmla="*/ 162685 h 605860"/>
              <a:gd name="connsiteX20" fmla="*/ 286100 w 4891759"/>
              <a:gd name="connsiteY20" fmla="*/ 112197 h 605860"/>
              <a:gd name="connsiteX21" fmla="*/ 0 w 4891759"/>
              <a:gd name="connsiteY21" fmla="*/ 0 h 605860"/>
              <a:gd name="connsiteX22" fmla="*/ 0 w 4891759"/>
              <a:gd name="connsiteY22" fmla="*/ 0 h 6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1759" h="605860">
                <a:moveTo>
                  <a:pt x="4891759" y="605860"/>
                </a:moveTo>
                <a:cubicBezTo>
                  <a:pt x="4864177" y="588095"/>
                  <a:pt x="4836596" y="570331"/>
                  <a:pt x="4678586" y="549762"/>
                </a:cubicBezTo>
                <a:cubicBezTo>
                  <a:pt x="4520576" y="529193"/>
                  <a:pt x="4117604" y="495533"/>
                  <a:pt x="3943700" y="482444"/>
                </a:cubicBezTo>
                <a:cubicBezTo>
                  <a:pt x="3769796" y="469355"/>
                  <a:pt x="3706218" y="463745"/>
                  <a:pt x="3635160" y="471225"/>
                </a:cubicBezTo>
                <a:cubicBezTo>
                  <a:pt x="3564102" y="478705"/>
                  <a:pt x="3615526" y="520778"/>
                  <a:pt x="3517354" y="527323"/>
                </a:cubicBezTo>
                <a:cubicBezTo>
                  <a:pt x="3419182" y="533868"/>
                  <a:pt x="3162066" y="521714"/>
                  <a:pt x="3046130" y="510494"/>
                </a:cubicBezTo>
                <a:cubicBezTo>
                  <a:pt x="2930194" y="499274"/>
                  <a:pt x="2877835" y="463745"/>
                  <a:pt x="2821737" y="460005"/>
                </a:cubicBezTo>
                <a:cubicBezTo>
                  <a:pt x="2765639" y="456265"/>
                  <a:pt x="2763769" y="493664"/>
                  <a:pt x="2709541" y="488054"/>
                </a:cubicBezTo>
                <a:cubicBezTo>
                  <a:pt x="2655313" y="482444"/>
                  <a:pt x="2562751" y="431956"/>
                  <a:pt x="2496368" y="426346"/>
                </a:cubicBezTo>
                <a:cubicBezTo>
                  <a:pt x="2429985" y="420736"/>
                  <a:pt x="2388847" y="470290"/>
                  <a:pt x="2311244" y="454395"/>
                </a:cubicBezTo>
                <a:cubicBezTo>
                  <a:pt x="2233641" y="438500"/>
                  <a:pt x="2129860" y="347808"/>
                  <a:pt x="2030753" y="330979"/>
                </a:cubicBezTo>
                <a:cubicBezTo>
                  <a:pt x="1931646" y="314150"/>
                  <a:pt x="1779246" y="344069"/>
                  <a:pt x="1716603" y="353419"/>
                </a:cubicBezTo>
                <a:cubicBezTo>
                  <a:pt x="1653960" y="362769"/>
                  <a:pt x="1710058" y="387078"/>
                  <a:pt x="1654895" y="387078"/>
                </a:cubicBezTo>
                <a:cubicBezTo>
                  <a:pt x="1599732" y="387078"/>
                  <a:pt x="1463226" y="369313"/>
                  <a:pt x="1385624" y="353419"/>
                </a:cubicBezTo>
                <a:cubicBezTo>
                  <a:pt x="1308022" y="337524"/>
                  <a:pt x="1268753" y="305736"/>
                  <a:pt x="1189281" y="291711"/>
                </a:cubicBezTo>
                <a:cubicBezTo>
                  <a:pt x="1109809" y="277686"/>
                  <a:pt x="984523" y="288905"/>
                  <a:pt x="908790" y="269271"/>
                </a:cubicBezTo>
                <a:cubicBezTo>
                  <a:pt x="833057" y="249637"/>
                  <a:pt x="787243" y="196344"/>
                  <a:pt x="734885" y="173905"/>
                </a:cubicBezTo>
                <a:cubicBezTo>
                  <a:pt x="682527" y="151466"/>
                  <a:pt x="637648" y="144921"/>
                  <a:pt x="594640" y="134636"/>
                </a:cubicBezTo>
                <a:cubicBezTo>
                  <a:pt x="551632" y="124351"/>
                  <a:pt x="509558" y="107522"/>
                  <a:pt x="476834" y="112197"/>
                </a:cubicBezTo>
                <a:cubicBezTo>
                  <a:pt x="444110" y="116872"/>
                  <a:pt x="430085" y="162685"/>
                  <a:pt x="398296" y="162685"/>
                </a:cubicBezTo>
                <a:cubicBezTo>
                  <a:pt x="366507" y="162685"/>
                  <a:pt x="352483" y="139311"/>
                  <a:pt x="286100" y="112197"/>
                </a:cubicBezTo>
                <a:cubicBezTo>
                  <a:pt x="219717" y="85083"/>
                  <a:pt x="0" y="0"/>
                  <a:pt x="0" y="0"/>
                </a:cubicBezTo>
                <a:lnTo>
                  <a:pt x="0"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1" name="Groupe 23">
            <a:extLst>
              <a:ext uri="{FF2B5EF4-FFF2-40B4-BE49-F238E27FC236}">
                <a16:creationId xmlns:a16="http://schemas.microsoft.com/office/drawing/2014/main" id="{7E2A5004-3DD8-4678-A55F-702DE753B74B}"/>
              </a:ext>
            </a:extLst>
          </p:cNvPr>
          <p:cNvGrpSpPr/>
          <p:nvPr/>
        </p:nvGrpSpPr>
        <p:grpSpPr>
          <a:xfrm rot="21091143">
            <a:off x="3860728" y="988855"/>
            <a:ext cx="408320" cy="149582"/>
            <a:chOff x="2939544" y="764704"/>
            <a:chExt cx="408320" cy="149582"/>
          </a:xfrm>
        </p:grpSpPr>
        <p:cxnSp>
          <p:nvCxnSpPr>
            <p:cNvPr id="12" name="Connecteur droit 11">
              <a:extLst>
                <a:ext uri="{FF2B5EF4-FFF2-40B4-BE49-F238E27FC236}">
                  <a16:creationId xmlns:a16="http://schemas.microsoft.com/office/drawing/2014/main" id="{BD3A2F45-C0C0-4138-8401-08E011BB9A73}"/>
                </a:ext>
              </a:extLst>
            </p:cNvPr>
            <p:cNvCxnSpPr/>
            <p:nvPr/>
          </p:nvCxnSpPr>
          <p:spPr>
            <a:xfrm flipH="1" flipV="1">
              <a:off x="2939544" y="764704"/>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1556628D-D0AC-44C6-840D-E63E5EB052E6}"/>
                </a:ext>
              </a:extLst>
            </p:cNvPr>
            <p:cNvCxnSpPr/>
            <p:nvPr/>
          </p:nvCxnSpPr>
          <p:spPr>
            <a:xfrm>
              <a:off x="2939544" y="764704"/>
              <a:ext cx="264304"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9" name="Groupe 22">
            <a:extLst>
              <a:ext uri="{FF2B5EF4-FFF2-40B4-BE49-F238E27FC236}">
                <a16:creationId xmlns:a16="http://schemas.microsoft.com/office/drawing/2014/main" id="{62674FBF-39B0-4BBD-8311-07D2A26A80BE}"/>
              </a:ext>
            </a:extLst>
          </p:cNvPr>
          <p:cNvGrpSpPr/>
          <p:nvPr/>
        </p:nvGrpSpPr>
        <p:grpSpPr>
          <a:xfrm rot="20744384">
            <a:off x="5854469" y="1185865"/>
            <a:ext cx="408320" cy="149582"/>
            <a:chOff x="5724128" y="1103833"/>
            <a:chExt cx="408320" cy="149582"/>
          </a:xfrm>
        </p:grpSpPr>
        <p:cxnSp>
          <p:nvCxnSpPr>
            <p:cNvPr id="21" name="Connecteur droit 20">
              <a:extLst>
                <a:ext uri="{FF2B5EF4-FFF2-40B4-BE49-F238E27FC236}">
                  <a16:creationId xmlns:a16="http://schemas.microsoft.com/office/drawing/2014/main" id="{1CAB1F40-B88A-4E33-BEE2-248F309DCA48}"/>
                </a:ext>
              </a:extLst>
            </p:cNvPr>
            <p:cNvCxnSpPr/>
            <p:nvPr/>
          </p:nvCxnSpPr>
          <p:spPr>
            <a:xfrm flipH="1" flipV="1">
              <a:off x="5724128" y="1103833"/>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0F969803-820B-4F15-B42A-0BA503A39578}"/>
                </a:ext>
              </a:extLst>
            </p:cNvPr>
            <p:cNvCxnSpPr/>
            <p:nvPr/>
          </p:nvCxnSpPr>
          <p:spPr>
            <a:xfrm>
              <a:off x="5724128" y="1103833"/>
              <a:ext cx="264304"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9" name="Forme libre : forme 28">
            <a:extLst>
              <a:ext uri="{FF2B5EF4-FFF2-40B4-BE49-F238E27FC236}">
                <a16:creationId xmlns:a16="http://schemas.microsoft.com/office/drawing/2014/main" id="{7E81FAE0-DBAC-4B2A-AD82-CD342C56D086}"/>
              </a:ext>
            </a:extLst>
          </p:cNvPr>
          <p:cNvSpPr/>
          <p:nvPr/>
        </p:nvSpPr>
        <p:spPr>
          <a:xfrm>
            <a:off x="255988" y="720132"/>
            <a:ext cx="4243084" cy="1366720"/>
          </a:xfrm>
          <a:custGeom>
            <a:avLst/>
            <a:gdLst>
              <a:gd name="connsiteX0" fmla="*/ 4243084 w 4243084"/>
              <a:gd name="connsiteY0" fmla="*/ 1366720 h 1366720"/>
              <a:gd name="connsiteX1" fmla="*/ 4102839 w 4243084"/>
              <a:gd name="connsiteY1" fmla="*/ 1215255 h 1366720"/>
              <a:gd name="connsiteX2" fmla="*/ 4029911 w 4243084"/>
              <a:gd name="connsiteY2" fmla="*/ 1198425 h 1366720"/>
              <a:gd name="connsiteX3" fmla="*/ 3255757 w 4243084"/>
              <a:gd name="connsiteY3" fmla="*/ 1159156 h 1366720"/>
              <a:gd name="connsiteX4" fmla="*/ 3222098 w 4243084"/>
              <a:gd name="connsiteY4" fmla="*/ 1108668 h 1366720"/>
              <a:gd name="connsiteX5" fmla="*/ 3008925 w 4243084"/>
              <a:gd name="connsiteY5" fmla="*/ 1013301 h 1366720"/>
              <a:gd name="connsiteX6" fmla="*/ 2823801 w 4243084"/>
              <a:gd name="connsiteY6" fmla="*/ 940374 h 1366720"/>
              <a:gd name="connsiteX7" fmla="*/ 2560140 w 4243084"/>
              <a:gd name="connsiteY7" fmla="*/ 839397 h 1366720"/>
              <a:gd name="connsiteX8" fmla="*/ 2302088 w 4243084"/>
              <a:gd name="connsiteY8" fmla="*/ 744030 h 1366720"/>
              <a:gd name="connsiteX9" fmla="*/ 2128184 w 4243084"/>
              <a:gd name="connsiteY9" fmla="*/ 676712 h 1366720"/>
              <a:gd name="connsiteX10" fmla="*/ 1892572 w 4243084"/>
              <a:gd name="connsiteY10" fmla="*/ 570126 h 1366720"/>
              <a:gd name="connsiteX11" fmla="*/ 1836473 w 4243084"/>
              <a:gd name="connsiteY11" fmla="*/ 570126 h 1366720"/>
              <a:gd name="connsiteX12" fmla="*/ 1673789 w 4243084"/>
              <a:gd name="connsiteY12" fmla="*/ 497198 h 1366720"/>
              <a:gd name="connsiteX13" fmla="*/ 1359639 w 4243084"/>
              <a:gd name="connsiteY13" fmla="*/ 441100 h 1366720"/>
              <a:gd name="connsiteX14" fmla="*/ 1309151 w 4243084"/>
              <a:gd name="connsiteY14" fmla="*/ 407441 h 1366720"/>
              <a:gd name="connsiteX15" fmla="*/ 1051099 w 4243084"/>
              <a:gd name="connsiteY15" fmla="*/ 379392 h 1366720"/>
              <a:gd name="connsiteX16" fmla="*/ 927683 w 4243084"/>
              <a:gd name="connsiteY16" fmla="*/ 323294 h 1366720"/>
              <a:gd name="connsiteX17" fmla="*/ 748169 w 4243084"/>
              <a:gd name="connsiteY17" fmla="*/ 312074 h 1366720"/>
              <a:gd name="connsiteX18" fmla="*/ 546216 w 4243084"/>
              <a:gd name="connsiteY18" fmla="*/ 255976 h 1366720"/>
              <a:gd name="connsiteX19" fmla="*/ 377921 w 4243084"/>
              <a:gd name="connsiteY19" fmla="*/ 199878 h 1366720"/>
              <a:gd name="connsiteX20" fmla="*/ 215237 w 4243084"/>
              <a:gd name="connsiteY20" fmla="*/ 121340 h 1366720"/>
              <a:gd name="connsiteX21" fmla="*/ 18893 w 4243084"/>
              <a:gd name="connsiteY21" fmla="*/ 14754 h 1366720"/>
              <a:gd name="connsiteX22" fmla="*/ 18893 w 4243084"/>
              <a:gd name="connsiteY22" fmla="*/ 3534 h 136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3084" h="1366720">
                <a:moveTo>
                  <a:pt x="4243084" y="1366720"/>
                </a:moveTo>
                <a:cubicBezTo>
                  <a:pt x="4190726" y="1305012"/>
                  <a:pt x="4138368" y="1243304"/>
                  <a:pt x="4102839" y="1215255"/>
                </a:cubicBezTo>
                <a:cubicBezTo>
                  <a:pt x="4067310" y="1187206"/>
                  <a:pt x="4171091" y="1207775"/>
                  <a:pt x="4029911" y="1198425"/>
                </a:cubicBezTo>
                <a:cubicBezTo>
                  <a:pt x="3888731" y="1189075"/>
                  <a:pt x="3390392" y="1174115"/>
                  <a:pt x="3255757" y="1159156"/>
                </a:cubicBezTo>
                <a:cubicBezTo>
                  <a:pt x="3121121" y="1144196"/>
                  <a:pt x="3263237" y="1132977"/>
                  <a:pt x="3222098" y="1108668"/>
                </a:cubicBezTo>
                <a:cubicBezTo>
                  <a:pt x="3180959" y="1084359"/>
                  <a:pt x="3075308" y="1041350"/>
                  <a:pt x="3008925" y="1013301"/>
                </a:cubicBezTo>
                <a:cubicBezTo>
                  <a:pt x="2942542" y="985252"/>
                  <a:pt x="2823801" y="940374"/>
                  <a:pt x="2823801" y="940374"/>
                </a:cubicBezTo>
                <a:lnTo>
                  <a:pt x="2560140" y="839397"/>
                </a:lnTo>
                <a:lnTo>
                  <a:pt x="2302088" y="744030"/>
                </a:lnTo>
                <a:cubicBezTo>
                  <a:pt x="2230095" y="716916"/>
                  <a:pt x="2196437" y="705696"/>
                  <a:pt x="2128184" y="676712"/>
                </a:cubicBezTo>
                <a:cubicBezTo>
                  <a:pt x="2059931" y="647728"/>
                  <a:pt x="1941191" y="587890"/>
                  <a:pt x="1892572" y="570126"/>
                </a:cubicBezTo>
                <a:cubicBezTo>
                  <a:pt x="1843953" y="552362"/>
                  <a:pt x="1872937" y="582281"/>
                  <a:pt x="1836473" y="570126"/>
                </a:cubicBezTo>
                <a:cubicBezTo>
                  <a:pt x="1800009" y="557971"/>
                  <a:pt x="1753261" y="518702"/>
                  <a:pt x="1673789" y="497198"/>
                </a:cubicBezTo>
                <a:cubicBezTo>
                  <a:pt x="1594317" y="475694"/>
                  <a:pt x="1420412" y="456059"/>
                  <a:pt x="1359639" y="441100"/>
                </a:cubicBezTo>
                <a:cubicBezTo>
                  <a:pt x="1298866" y="426141"/>
                  <a:pt x="1360574" y="417726"/>
                  <a:pt x="1309151" y="407441"/>
                </a:cubicBezTo>
                <a:cubicBezTo>
                  <a:pt x="1257728" y="397156"/>
                  <a:pt x="1114677" y="393416"/>
                  <a:pt x="1051099" y="379392"/>
                </a:cubicBezTo>
                <a:cubicBezTo>
                  <a:pt x="987521" y="365368"/>
                  <a:pt x="978171" y="334514"/>
                  <a:pt x="927683" y="323294"/>
                </a:cubicBezTo>
                <a:cubicBezTo>
                  <a:pt x="877195" y="312074"/>
                  <a:pt x="811747" y="323294"/>
                  <a:pt x="748169" y="312074"/>
                </a:cubicBezTo>
                <a:cubicBezTo>
                  <a:pt x="684591" y="300854"/>
                  <a:pt x="607924" y="274675"/>
                  <a:pt x="546216" y="255976"/>
                </a:cubicBezTo>
                <a:cubicBezTo>
                  <a:pt x="484508" y="237277"/>
                  <a:pt x="433084" y="222317"/>
                  <a:pt x="377921" y="199878"/>
                </a:cubicBezTo>
                <a:cubicBezTo>
                  <a:pt x="322758" y="177439"/>
                  <a:pt x="275075" y="152194"/>
                  <a:pt x="215237" y="121340"/>
                </a:cubicBezTo>
                <a:cubicBezTo>
                  <a:pt x="155399" y="90486"/>
                  <a:pt x="18893" y="14754"/>
                  <a:pt x="18893" y="14754"/>
                </a:cubicBezTo>
                <a:cubicBezTo>
                  <a:pt x="-13831" y="-4880"/>
                  <a:pt x="2531" y="-673"/>
                  <a:pt x="18893" y="3534"/>
                </a:cubicBezTo>
              </a:path>
            </a:pathLst>
          </a:custGeom>
          <a:ln w="3810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grpSp>
        <p:nvGrpSpPr>
          <p:cNvPr id="23" name="Groupe 29">
            <a:extLst>
              <a:ext uri="{FF2B5EF4-FFF2-40B4-BE49-F238E27FC236}">
                <a16:creationId xmlns:a16="http://schemas.microsoft.com/office/drawing/2014/main" id="{1D3A4C74-D421-4918-AA20-4B85B72C067F}"/>
              </a:ext>
            </a:extLst>
          </p:cNvPr>
          <p:cNvGrpSpPr/>
          <p:nvPr/>
        </p:nvGrpSpPr>
        <p:grpSpPr>
          <a:xfrm>
            <a:off x="3134326" y="1583643"/>
            <a:ext cx="408320" cy="149582"/>
            <a:chOff x="2939544" y="764704"/>
            <a:chExt cx="408320" cy="149582"/>
          </a:xfrm>
        </p:grpSpPr>
        <p:cxnSp>
          <p:nvCxnSpPr>
            <p:cNvPr id="31" name="Connecteur droit 30">
              <a:extLst>
                <a:ext uri="{FF2B5EF4-FFF2-40B4-BE49-F238E27FC236}">
                  <a16:creationId xmlns:a16="http://schemas.microsoft.com/office/drawing/2014/main" id="{A04BA935-B868-489D-9AA3-DC74D133E010}"/>
                </a:ext>
              </a:extLst>
            </p:cNvPr>
            <p:cNvCxnSpPr/>
            <p:nvPr/>
          </p:nvCxnSpPr>
          <p:spPr>
            <a:xfrm flipH="1" flipV="1">
              <a:off x="2939544" y="764704"/>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445B20FA-F736-4903-908B-4A1CBD5B77B6}"/>
                </a:ext>
              </a:extLst>
            </p:cNvPr>
            <p:cNvCxnSpPr/>
            <p:nvPr/>
          </p:nvCxnSpPr>
          <p:spPr>
            <a:xfrm>
              <a:off x="2939544" y="764704"/>
              <a:ext cx="264304"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4" name="Groupe 32">
            <a:extLst>
              <a:ext uri="{FF2B5EF4-FFF2-40B4-BE49-F238E27FC236}">
                <a16:creationId xmlns:a16="http://schemas.microsoft.com/office/drawing/2014/main" id="{C668037E-833F-4D2E-8DDD-77BC3DFBBC83}"/>
              </a:ext>
            </a:extLst>
          </p:cNvPr>
          <p:cNvGrpSpPr/>
          <p:nvPr/>
        </p:nvGrpSpPr>
        <p:grpSpPr>
          <a:xfrm rot="21091143">
            <a:off x="1123953" y="921458"/>
            <a:ext cx="408320" cy="149582"/>
            <a:chOff x="2939544" y="764704"/>
            <a:chExt cx="408320" cy="149582"/>
          </a:xfrm>
        </p:grpSpPr>
        <p:cxnSp>
          <p:nvCxnSpPr>
            <p:cNvPr id="34" name="Connecteur droit 33">
              <a:extLst>
                <a:ext uri="{FF2B5EF4-FFF2-40B4-BE49-F238E27FC236}">
                  <a16:creationId xmlns:a16="http://schemas.microsoft.com/office/drawing/2014/main" id="{75A5AFAC-552F-4A4F-A6A6-7EB0325CF739}"/>
                </a:ext>
              </a:extLst>
            </p:cNvPr>
            <p:cNvCxnSpPr/>
            <p:nvPr/>
          </p:nvCxnSpPr>
          <p:spPr>
            <a:xfrm flipH="1" flipV="1">
              <a:off x="2939544" y="764704"/>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2563AB0D-5005-4F95-A015-78A20A05A32F}"/>
                </a:ext>
              </a:extLst>
            </p:cNvPr>
            <p:cNvCxnSpPr/>
            <p:nvPr/>
          </p:nvCxnSpPr>
          <p:spPr>
            <a:xfrm>
              <a:off x="2939544" y="764704"/>
              <a:ext cx="264304"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30" name="ZoneTexte 29"/>
          <p:cNvSpPr txBox="1"/>
          <p:nvPr/>
        </p:nvSpPr>
        <p:spPr>
          <a:xfrm>
            <a:off x="6191672" y="6309320"/>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36" name="Légende encadrée 1 35"/>
          <p:cNvSpPr/>
          <p:nvPr/>
        </p:nvSpPr>
        <p:spPr>
          <a:xfrm flipH="1">
            <a:off x="251520" y="2780928"/>
            <a:ext cx="2376264" cy="576064"/>
          </a:xfrm>
          <a:prstGeom prst="borderCallout1">
            <a:avLst>
              <a:gd name="adj1" fmla="val 18750"/>
              <a:gd name="adj2" fmla="val -8333"/>
              <a:gd name="adj3" fmla="val 229168"/>
              <a:gd name="adj4" fmla="val -24370"/>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modélisation</a:t>
            </a:r>
            <a:endParaRPr lang="fr-FR" dirty="0"/>
          </a:p>
        </p:txBody>
      </p:sp>
      <p:sp>
        <p:nvSpPr>
          <p:cNvPr id="37" name="Légende encadrée 1 36"/>
          <p:cNvSpPr/>
          <p:nvPr/>
        </p:nvSpPr>
        <p:spPr>
          <a:xfrm>
            <a:off x="4932040" y="116632"/>
            <a:ext cx="1944216" cy="864096"/>
          </a:xfrm>
          <a:prstGeom prst="borderCallout1">
            <a:avLst>
              <a:gd name="adj1" fmla="val 18750"/>
              <a:gd name="adj2" fmla="val -8333"/>
              <a:gd name="adj3" fmla="val 154237"/>
              <a:gd name="adj4" fmla="val -88087"/>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Interprétation du réel par le géologue…</a:t>
            </a:r>
            <a:endParaRPr lang="fr-FR" dirty="0"/>
          </a:p>
        </p:txBody>
      </p:sp>
      <p:sp>
        <p:nvSpPr>
          <p:cNvPr id="38" name="Légende encadrée 1 37"/>
          <p:cNvSpPr/>
          <p:nvPr/>
        </p:nvSpPr>
        <p:spPr>
          <a:xfrm flipH="1">
            <a:off x="4572000" y="2924944"/>
            <a:ext cx="2160240" cy="576064"/>
          </a:xfrm>
          <a:prstGeom prst="borderCallout1">
            <a:avLst>
              <a:gd name="adj1" fmla="val 18750"/>
              <a:gd name="adj2" fmla="val -8333"/>
              <a:gd name="adj3" fmla="val 107941"/>
              <a:gd name="adj4" fmla="val -38397"/>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synthèse</a:t>
            </a:r>
            <a:endParaRPr lang="fr-FR" dirty="0"/>
          </a:p>
        </p:txBody>
      </p:sp>
    </p:spTree>
    <p:extLst>
      <p:ext uri="{BB962C8B-B14F-4D97-AF65-F5344CB8AC3E}">
        <p14:creationId xmlns:p14="http://schemas.microsoft.com/office/powerpoint/2010/main" val="38815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6" grpId="0" animBg="1"/>
      <p:bldP spid="17" grpId="0" animBg="1"/>
      <p:bldP spid="18" grpId="0"/>
      <p:bldP spid="2" grpId="0" animBg="1"/>
      <p:bldP spid="29" grpId="0" animBg="1"/>
      <p:bldP spid="36" grpId="0" animBg="1"/>
      <p:bldP spid="37" grpId="0" animBg="1"/>
      <p:bldP spid="3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1980</Words>
  <Application>Microsoft Office PowerPoint</Application>
  <PresentationFormat>Affichage à l'écran (4:3)</PresentationFormat>
  <Paragraphs>150</Paragraphs>
  <Slides>15</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Courier New</vt:lpstr>
      <vt:lpstr>Wingdings</vt:lpstr>
      <vt:lpstr>Thème Office</vt:lpstr>
      <vt:lpstr>Travail sur la carte géologique et sa place en classe…</vt:lpstr>
      <vt:lpstr>Une carte géologique est un document de synthèse…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Mais nous, qu’allons-nous demander aux élèves?</vt:lpstr>
      <vt:lpstr>Présentation PowerPoint</vt:lpstr>
      <vt:lpstr>Pour les massifs anciens (programme) le raisonnement est le même; la différence est qu’il n’y a  presque plus de relief… … toutefois la carte au 1/106 n’a pas d’indication de relief!</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sur la carte géologique et sa place en classe…</dc:title>
  <dc:creator>Jean-Christophe</dc:creator>
  <cp:lastModifiedBy>JMS</cp:lastModifiedBy>
  <cp:revision>25</cp:revision>
  <dcterms:created xsi:type="dcterms:W3CDTF">2020-05-08T12:37:13Z</dcterms:created>
  <dcterms:modified xsi:type="dcterms:W3CDTF">2020-06-11T10:52:07Z</dcterms:modified>
</cp:coreProperties>
</file>