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1" r:id="rId3"/>
    <p:sldId id="257" r:id="rId4"/>
    <p:sldId id="262" r:id="rId5"/>
    <p:sldId id="258" r:id="rId6"/>
    <p:sldId id="259" r:id="rId7"/>
    <p:sldId id="260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50" y="2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D6E442-ADB3-4C45-81CE-10A3A7C337D6}" type="datetimeFigureOut">
              <a:rPr lang="fr-FR" smtClean="0"/>
              <a:pPr/>
              <a:t>30/06/2020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20E8CC-3764-47BF-B364-1776148D9B9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0022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35929-1FDD-421F-8AB9-0C5458C097B1}" type="datetimeFigureOut">
              <a:rPr lang="fr-FR" smtClean="0"/>
              <a:pPr/>
              <a:t>30/06/2020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EEEA8-4B0F-42DF-B42B-19B6B18326D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292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35929-1FDD-421F-8AB9-0C5458C097B1}" type="datetimeFigureOut">
              <a:rPr lang="fr-FR" smtClean="0"/>
              <a:pPr/>
              <a:t>30/06/2020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EEEA8-4B0F-42DF-B42B-19B6B18326D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1648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35929-1FDD-421F-8AB9-0C5458C097B1}" type="datetimeFigureOut">
              <a:rPr lang="fr-FR" smtClean="0"/>
              <a:pPr/>
              <a:t>30/06/2020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EEEA8-4B0F-42DF-B42B-19B6B18326D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7470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35929-1FDD-421F-8AB9-0C5458C097B1}" type="datetimeFigureOut">
              <a:rPr lang="fr-FR" smtClean="0"/>
              <a:pPr/>
              <a:t>30/06/2020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EEEA8-4B0F-42DF-B42B-19B6B18326D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8222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35929-1FDD-421F-8AB9-0C5458C097B1}" type="datetimeFigureOut">
              <a:rPr lang="fr-FR" smtClean="0"/>
              <a:pPr/>
              <a:t>30/06/2020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EEEA8-4B0F-42DF-B42B-19B6B18326D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0791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35929-1FDD-421F-8AB9-0C5458C097B1}" type="datetimeFigureOut">
              <a:rPr lang="fr-FR" smtClean="0"/>
              <a:pPr/>
              <a:t>30/06/2020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EEEA8-4B0F-42DF-B42B-19B6B18326D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7015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35929-1FDD-421F-8AB9-0C5458C097B1}" type="datetimeFigureOut">
              <a:rPr lang="fr-FR" smtClean="0"/>
              <a:pPr/>
              <a:t>30/06/2020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EEEA8-4B0F-42DF-B42B-19B6B18326D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9219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35929-1FDD-421F-8AB9-0C5458C097B1}" type="datetimeFigureOut">
              <a:rPr lang="fr-FR" smtClean="0"/>
              <a:pPr/>
              <a:t>30/06/2020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EEEA8-4B0F-42DF-B42B-19B6B18326D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3134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35929-1FDD-421F-8AB9-0C5458C097B1}" type="datetimeFigureOut">
              <a:rPr lang="fr-FR" smtClean="0"/>
              <a:pPr/>
              <a:t>30/06/2020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EEEA8-4B0F-42DF-B42B-19B6B18326D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2074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35929-1FDD-421F-8AB9-0C5458C097B1}" type="datetimeFigureOut">
              <a:rPr lang="fr-FR" smtClean="0"/>
              <a:pPr/>
              <a:t>30/06/2020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EEEA8-4B0F-42DF-B42B-19B6B18326D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0316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35929-1FDD-421F-8AB9-0C5458C097B1}" type="datetimeFigureOut">
              <a:rPr lang="fr-FR" smtClean="0"/>
              <a:pPr/>
              <a:t>30/06/2020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EEEA8-4B0F-42DF-B42B-19B6B18326D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2128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B35929-1FDD-421F-8AB9-0C5458C097B1}" type="datetimeFigureOut">
              <a:rPr lang="fr-FR" smtClean="0"/>
              <a:pPr/>
              <a:t>30/06/2020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CEEEA8-4B0F-42DF-B42B-19B6B18326D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6006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agistere.education.fr/ac-grenoble/mod/book/view.php?id=702252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agistere.education.fr/ac-grenoble/mod/book/view.php?id=702252&amp;chapterid=6428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B7CEE2F9-6D48-4B84-805B-940601940EB4}"/>
              </a:ext>
            </a:extLst>
          </p:cNvPr>
          <p:cNvSpPr txBox="1"/>
          <p:nvPr/>
        </p:nvSpPr>
        <p:spPr>
          <a:xfrm>
            <a:off x="150995" y="188176"/>
            <a:ext cx="2324576" cy="6463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FR" sz="1200" b="1" dirty="0"/>
              <a:t>Classe de Terminale</a:t>
            </a:r>
          </a:p>
          <a:p>
            <a:r>
              <a:rPr lang="fr-FR" sz="1200" b="1" dirty="0"/>
              <a:t>THEMATIQUE :</a:t>
            </a:r>
          </a:p>
          <a:p>
            <a:r>
              <a:rPr lang="fr-FR" sz="1200" b="1" dirty="0"/>
              <a:t>Corps humain et santé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5A7319B2-606A-4F76-8F07-1755347D2A2A}"/>
              </a:ext>
            </a:extLst>
          </p:cNvPr>
          <p:cNvSpPr txBox="1"/>
          <p:nvPr/>
        </p:nvSpPr>
        <p:spPr>
          <a:xfrm>
            <a:off x="5290456" y="204302"/>
            <a:ext cx="6538687" cy="36933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FR" b="1" dirty="0"/>
              <a:t>Sous-thème : Les réflexes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B848954D-4914-420B-B386-BD2788029894}"/>
              </a:ext>
            </a:extLst>
          </p:cNvPr>
          <p:cNvSpPr txBox="1"/>
          <p:nvPr/>
        </p:nvSpPr>
        <p:spPr>
          <a:xfrm>
            <a:off x="2530164" y="188176"/>
            <a:ext cx="2694190" cy="64633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FR" sz="1200" b="1" dirty="0"/>
              <a:t>Thème </a:t>
            </a:r>
            <a:r>
              <a:rPr lang="fr-FR" sz="1200" b="1" dirty="0" smtClean="0"/>
              <a:t>:</a:t>
            </a:r>
          </a:p>
          <a:p>
            <a:r>
              <a:rPr lang="fr-FR" sz="1200" b="1" dirty="0"/>
              <a:t>Comportements, mouvement et système nerveux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5E2C578C-E7F8-4546-AF5F-1B3E239CC8D9}"/>
              </a:ext>
            </a:extLst>
          </p:cNvPr>
          <p:cNvSpPr txBox="1"/>
          <p:nvPr/>
        </p:nvSpPr>
        <p:spPr>
          <a:xfrm>
            <a:off x="5290456" y="643453"/>
            <a:ext cx="6538686" cy="3170099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fr-FR" sz="1600" b="1" dirty="0"/>
              <a:t>Objectifs</a:t>
            </a:r>
            <a:r>
              <a:rPr lang="fr-FR" sz="1600" b="1" dirty="0">
                <a:solidFill>
                  <a:srgbClr val="FF0000"/>
                </a:solidFill>
              </a:rPr>
              <a:t> </a:t>
            </a:r>
            <a:r>
              <a:rPr lang="fr-FR" sz="1600" b="1" dirty="0" smtClean="0"/>
              <a:t>du programme :</a:t>
            </a:r>
            <a:endParaRPr lang="fr-FR" sz="1600" dirty="0"/>
          </a:p>
          <a:p>
            <a:pPr algn="just"/>
            <a:r>
              <a:rPr lang="fr-FR" sz="1600" dirty="0">
                <a:sym typeface="Wingdings 3" panose="05040102010807070707" pitchFamily="18" charset="2"/>
              </a:rPr>
              <a:t>Les élèves apprennent </a:t>
            </a:r>
            <a:r>
              <a:rPr lang="fr-FR" sz="1600" dirty="0" smtClean="0">
                <a:sym typeface="Wingdings 3" panose="05040102010807070707" pitchFamily="18" charset="2"/>
              </a:rPr>
              <a:t>:</a:t>
            </a:r>
          </a:p>
          <a:p>
            <a:pPr marL="101600" indent="-101600">
              <a:buFontTx/>
              <a:buChar char="-"/>
            </a:pPr>
            <a:r>
              <a:rPr lang="fr-FR" sz="1400" dirty="0" smtClean="0">
                <a:ea typeface="Calibri" panose="020F0502020204030204" pitchFamily="34" charset="0"/>
                <a:cs typeface="Calibri" panose="020F0502020204030204" pitchFamily="34" charset="0"/>
              </a:rPr>
              <a:t>que les </a:t>
            </a:r>
            <a:r>
              <a:rPr lang="fr-FR" sz="1400" dirty="0">
                <a:ea typeface="Calibri" panose="020F0502020204030204" pitchFamily="34" charset="0"/>
                <a:cs typeface="Calibri" panose="020F0502020204030204" pitchFamily="34" charset="0"/>
              </a:rPr>
              <a:t>réflexes mettent en jeu différents éléments qui constituent l’arc-réflexe.</a:t>
            </a:r>
          </a:p>
          <a:p>
            <a:pPr marL="101600" indent="-101600">
              <a:buFontTx/>
              <a:buChar char="-"/>
            </a:pPr>
            <a:r>
              <a:rPr lang="fr-FR" sz="1400" dirty="0" smtClean="0">
                <a:ea typeface="Calibri" panose="020F0502020204030204" pitchFamily="34" charset="0"/>
                <a:cs typeface="Calibri" panose="020F0502020204030204" pitchFamily="34" charset="0"/>
              </a:rPr>
              <a:t>qu'à </a:t>
            </a:r>
            <a:r>
              <a:rPr lang="fr-FR" sz="1400" dirty="0">
                <a:ea typeface="Calibri" panose="020F0502020204030204" pitchFamily="34" charset="0"/>
                <a:cs typeface="Calibri" panose="020F0502020204030204" pitchFamily="34" charset="0"/>
              </a:rPr>
              <a:t>partir d’une sensation de départ (stimulus) captée par un récepteur sensoriel, un message nerveux codé en potentiels d’action est élaboré. </a:t>
            </a:r>
            <a:endParaRPr lang="fr-FR" sz="1400" dirty="0" smtClean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01600" indent="-101600">
              <a:buFontTx/>
              <a:buChar char="-"/>
            </a:pPr>
            <a:r>
              <a:rPr lang="fr-FR" sz="1400" dirty="0" smtClean="0">
                <a:ea typeface="Calibri" panose="020F0502020204030204" pitchFamily="34" charset="0"/>
                <a:cs typeface="Calibri" panose="020F0502020204030204" pitchFamily="34" charset="0"/>
              </a:rPr>
              <a:t>qu'il </a:t>
            </a:r>
            <a:r>
              <a:rPr lang="fr-FR" sz="1400" dirty="0">
                <a:ea typeface="Calibri" panose="020F0502020204030204" pitchFamily="34" charset="0"/>
                <a:cs typeface="Calibri" panose="020F0502020204030204" pitchFamily="34" charset="0"/>
              </a:rPr>
              <a:t>circule dans les neurones sensoriels jusqu’au centre nerveux (corne dorsale de la moelle épinière) où se produit le relais synaptique sur le neurone-moteur.</a:t>
            </a:r>
          </a:p>
          <a:p>
            <a:pPr marL="101600" indent="-101600">
              <a:buFontTx/>
              <a:buChar char="-"/>
            </a:pPr>
            <a:r>
              <a:rPr lang="fr-FR" sz="1400" dirty="0">
                <a:ea typeface="Calibri" panose="020F0502020204030204" pitchFamily="34" charset="0"/>
                <a:cs typeface="Calibri" panose="020F0502020204030204" pitchFamily="34" charset="0"/>
              </a:rPr>
              <a:t>que </a:t>
            </a:r>
            <a:r>
              <a:rPr lang="fr-FR" sz="1400" dirty="0" smtClean="0">
                <a:ea typeface="Calibri" panose="020F0502020204030204" pitchFamily="34" charset="0"/>
                <a:cs typeface="Calibri" panose="020F0502020204030204" pitchFamily="34" charset="0"/>
              </a:rPr>
              <a:t>celui-ci </a:t>
            </a:r>
            <a:r>
              <a:rPr lang="fr-FR" sz="1400" dirty="0">
                <a:ea typeface="Calibri" panose="020F0502020204030204" pitchFamily="34" charset="0"/>
                <a:cs typeface="Calibri" panose="020F0502020204030204" pitchFamily="34" charset="0"/>
              </a:rPr>
              <a:t>conduit le message nerveux jusqu’à la synapse neuromusculaire, qui met en jeu l’acétylcholine.</a:t>
            </a:r>
          </a:p>
          <a:p>
            <a:pPr marL="101600" indent="-101600">
              <a:buFontTx/>
              <a:buChar char="-"/>
            </a:pPr>
            <a:r>
              <a:rPr lang="fr-FR" sz="1400" dirty="0">
                <a:ea typeface="Calibri" panose="020F0502020204030204" pitchFamily="34" charset="0"/>
                <a:cs typeface="Calibri" panose="020F0502020204030204" pitchFamily="34" charset="0"/>
              </a:rPr>
              <a:t>que </a:t>
            </a:r>
            <a:r>
              <a:rPr lang="fr-FR" sz="1400" dirty="0" smtClean="0">
                <a:ea typeface="Calibri" panose="020F0502020204030204" pitchFamily="34" charset="0"/>
                <a:cs typeface="Calibri" panose="020F0502020204030204" pitchFamily="34" charset="0"/>
              </a:rPr>
              <a:t>la </a:t>
            </a:r>
            <a:r>
              <a:rPr lang="fr-FR" sz="1400" dirty="0">
                <a:ea typeface="Calibri" panose="020F0502020204030204" pitchFamily="34" charset="0"/>
                <a:cs typeface="Calibri" panose="020F0502020204030204" pitchFamily="34" charset="0"/>
              </a:rPr>
              <a:t>formation puis la propagation d’un potentiel d’action dans la cellule musculaire entraînent l’ouverture de canaux calciques à l’origine d’une augmentation de la concentration </a:t>
            </a:r>
            <a:r>
              <a:rPr lang="fr-FR" sz="1400" dirty="0" err="1">
                <a:ea typeface="Calibri" panose="020F0502020204030204" pitchFamily="34" charset="0"/>
                <a:cs typeface="Calibri" panose="020F0502020204030204" pitchFamily="34" charset="0"/>
              </a:rPr>
              <a:t>cytosolique</a:t>
            </a:r>
            <a:r>
              <a:rPr lang="fr-FR" sz="1400" dirty="0">
                <a:ea typeface="Calibri" panose="020F0502020204030204" pitchFamily="34" charset="0"/>
                <a:cs typeface="Calibri" panose="020F0502020204030204" pitchFamily="34" charset="0"/>
              </a:rPr>
              <a:t> en ions calcium, provenant du réticulum sarcoplasmique pour les muscles squelettiques. </a:t>
            </a:r>
            <a:endParaRPr lang="fr-FR" sz="1400" dirty="0" smtClean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01600" indent="-101600">
              <a:buFontTx/>
              <a:buChar char="-"/>
            </a:pPr>
            <a:r>
              <a:rPr lang="fr-FR" sz="1400" dirty="0">
                <a:ea typeface="Calibri" panose="020F0502020204030204" pitchFamily="34" charset="0"/>
                <a:cs typeface="Calibri" panose="020F0502020204030204" pitchFamily="34" charset="0"/>
              </a:rPr>
              <a:t>que </a:t>
            </a:r>
            <a:r>
              <a:rPr lang="fr-FR" sz="1400" dirty="0" smtClean="0">
                <a:ea typeface="Calibri" panose="020F0502020204030204" pitchFamily="34" charset="0"/>
                <a:cs typeface="Calibri" panose="020F0502020204030204" pitchFamily="34" charset="0"/>
              </a:rPr>
              <a:t>cela </a:t>
            </a:r>
            <a:r>
              <a:rPr lang="fr-FR" sz="1400" dirty="0">
                <a:ea typeface="Calibri" panose="020F0502020204030204" pitchFamily="34" charset="0"/>
                <a:cs typeface="Calibri" panose="020F0502020204030204" pitchFamily="34" charset="0"/>
              </a:rPr>
              <a:t>induit la contraction musculaire et la réponse motrice au stimulus</a:t>
            </a:r>
            <a:r>
              <a:rPr lang="fr-FR" sz="1400" dirty="0" smtClean="0"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fr-FR" sz="1400" dirty="0">
              <a:ea typeface="Calibri" panose="020F0502020204030204" pitchFamily="34" charset="0"/>
              <a:cs typeface="Calibri" panose="020F0502020204030204" pitchFamily="34" charset="0"/>
              <a:sym typeface="Wingdings 3" panose="05040102010807070707" pitchFamily="18" charset="2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C18FB186-6BF0-4507-A6A2-CCDE0525F375}"/>
              </a:ext>
            </a:extLst>
          </p:cNvPr>
          <p:cNvSpPr txBox="1"/>
          <p:nvPr/>
        </p:nvSpPr>
        <p:spPr>
          <a:xfrm>
            <a:off x="150995" y="1091980"/>
            <a:ext cx="5018766" cy="1815882"/>
          </a:xfrm>
          <a:prstGeom prst="rect">
            <a:avLst/>
          </a:prstGeom>
          <a:noFill/>
          <a:ln w="1905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fr-FR" sz="1400" b="1" dirty="0" smtClean="0">
                <a:solidFill>
                  <a:srgbClr val="0070C0"/>
                </a:solidFill>
              </a:rPr>
              <a:t>C4 : </a:t>
            </a:r>
            <a:r>
              <a:rPr lang="fr-FR" sz="1400" dirty="0" smtClean="0">
                <a:solidFill>
                  <a:srgbClr val="0070C0"/>
                </a:solidFill>
              </a:rPr>
              <a:t>nature et trajet du message nerveux, communication entre cellules nerveuses et avec cellules musculaires.</a:t>
            </a:r>
          </a:p>
          <a:p>
            <a:r>
              <a:rPr lang="fr-FR" sz="1400" b="1" dirty="0" smtClean="0">
                <a:solidFill>
                  <a:srgbClr val="0070C0"/>
                </a:solidFill>
              </a:rPr>
              <a:t>2de : </a:t>
            </a:r>
            <a:r>
              <a:rPr lang="fr-FR" sz="1400" dirty="0" smtClean="0">
                <a:solidFill>
                  <a:srgbClr val="0070C0"/>
                </a:solidFill>
              </a:rPr>
              <a:t>cellules spécialisées, système de récompense, hormones sexuelles.</a:t>
            </a:r>
            <a:endParaRPr lang="fr-FR" sz="1400" b="1" dirty="0" smtClean="0">
              <a:solidFill>
                <a:srgbClr val="0070C0"/>
              </a:solidFill>
            </a:endParaRPr>
          </a:p>
          <a:p>
            <a:r>
              <a:rPr lang="fr-FR" sz="1400" b="1" dirty="0" smtClean="0">
                <a:solidFill>
                  <a:srgbClr val="0070C0"/>
                </a:solidFill>
              </a:rPr>
              <a:t>Spé 1</a:t>
            </a:r>
            <a:r>
              <a:rPr lang="fr-FR" sz="1400" b="1" baseline="30000" dirty="0" smtClean="0">
                <a:solidFill>
                  <a:srgbClr val="0070C0"/>
                </a:solidFill>
              </a:rPr>
              <a:t>ère</a:t>
            </a:r>
            <a:r>
              <a:rPr lang="fr-FR" sz="1400" b="1" dirty="0" smtClean="0">
                <a:solidFill>
                  <a:srgbClr val="0070C0"/>
                </a:solidFill>
              </a:rPr>
              <a:t> : </a:t>
            </a:r>
            <a:r>
              <a:rPr lang="fr-FR" sz="1400" dirty="0" smtClean="0">
                <a:solidFill>
                  <a:srgbClr val="0070C0"/>
                </a:solidFill>
              </a:rPr>
              <a:t> relation enzyme-substrat, récepteurs de surface.</a:t>
            </a:r>
            <a:endParaRPr lang="fr-FR" sz="1400" b="1" dirty="0" smtClean="0">
              <a:solidFill>
                <a:srgbClr val="0070C0"/>
              </a:solidFill>
            </a:endParaRPr>
          </a:p>
          <a:p>
            <a:r>
              <a:rPr lang="fr-FR" sz="1400" b="1" dirty="0" smtClean="0">
                <a:solidFill>
                  <a:srgbClr val="0070C0"/>
                </a:solidFill>
              </a:rPr>
              <a:t>ESC 1</a:t>
            </a:r>
            <a:r>
              <a:rPr lang="fr-FR" sz="1400" b="1" baseline="30000" dirty="0" smtClean="0">
                <a:solidFill>
                  <a:srgbClr val="0070C0"/>
                </a:solidFill>
              </a:rPr>
              <a:t>ère</a:t>
            </a:r>
            <a:r>
              <a:rPr lang="fr-FR" sz="1400" b="1" dirty="0" smtClean="0">
                <a:solidFill>
                  <a:srgbClr val="0070C0"/>
                </a:solidFill>
              </a:rPr>
              <a:t> : </a:t>
            </a:r>
            <a:r>
              <a:rPr lang="fr-FR" sz="1400" dirty="0" smtClean="0">
                <a:solidFill>
                  <a:srgbClr val="0070C0"/>
                </a:solidFill>
              </a:rPr>
              <a:t>Aires cérébrales spécialisées (audition)</a:t>
            </a:r>
          </a:p>
          <a:p>
            <a:r>
              <a:rPr lang="fr-FR" sz="1400" b="1" dirty="0" smtClean="0">
                <a:solidFill>
                  <a:srgbClr val="0070C0"/>
                </a:solidFill>
              </a:rPr>
              <a:t>éducation </a:t>
            </a:r>
            <a:r>
              <a:rPr lang="fr-FR" sz="1400" b="1" dirty="0">
                <a:solidFill>
                  <a:srgbClr val="0070C0"/>
                </a:solidFill>
              </a:rPr>
              <a:t>à la santé : </a:t>
            </a:r>
            <a:r>
              <a:rPr lang="fr-FR" sz="1400" dirty="0">
                <a:solidFill>
                  <a:srgbClr val="0070C0"/>
                </a:solidFill>
              </a:rPr>
              <a:t>test médical du réflexe myotatique, conséquences des lésions médullaires, action des drogues</a:t>
            </a:r>
            <a:r>
              <a:rPr lang="fr-FR" sz="1400" dirty="0" smtClean="0">
                <a:solidFill>
                  <a:srgbClr val="0070C0"/>
                </a:solidFill>
              </a:rPr>
              <a:t>.</a:t>
            </a:r>
            <a:endParaRPr lang="fr-FR" sz="1400" dirty="0">
              <a:solidFill>
                <a:srgbClr val="0070C0"/>
              </a:solidFill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32351943-116F-4DAC-A099-7015F482EFED}"/>
              </a:ext>
            </a:extLst>
          </p:cNvPr>
          <p:cNvSpPr txBox="1"/>
          <p:nvPr/>
        </p:nvSpPr>
        <p:spPr>
          <a:xfrm>
            <a:off x="150994" y="3009094"/>
            <a:ext cx="5018767" cy="184665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600" b="1" dirty="0" smtClean="0"/>
              <a:t>Discussions et approches :</a:t>
            </a:r>
            <a:endParaRPr lang="fr-FR" sz="1600" b="1" dirty="0"/>
          </a:p>
          <a:p>
            <a:pPr marL="285750" lvl="1" indent="-285750">
              <a:buFont typeface="Wingdings" panose="05000000000000000000" pitchFamily="2" charset="2"/>
              <a:buChar char="Ø"/>
            </a:pPr>
            <a:r>
              <a:rPr lang="fr-FR" sz="1400" dirty="0">
                <a:solidFill>
                  <a:srgbClr val="FF0000"/>
                </a:solidFill>
              </a:rPr>
              <a:t>il s’agit de choisir un réflexe impliquant peu de neurones, comme le réflexe myotatique. </a:t>
            </a:r>
            <a:endParaRPr lang="fr-FR" sz="1400" dirty="0" smtClean="0">
              <a:solidFill>
                <a:srgbClr val="FF0000"/>
              </a:solidFill>
            </a:endParaRPr>
          </a:p>
          <a:p>
            <a:pPr marL="285750" lvl="1" indent="-285750">
              <a:buFont typeface="Wingdings" panose="05000000000000000000" pitchFamily="2" charset="2"/>
              <a:buChar char="Ø"/>
            </a:pPr>
            <a:r>
              <a:rPr lang="fr-FR" sz="1400" dirty="0" smtClean="0">
                <a:solidFill>
                  <a:srgbClr val="FF0000"/>
                </a:solidFill>
              </a:rPr>
              <a:t>concernant </a:t>
            </a:r>
            <a:r>
              <a:rPr lang="fr-FR" sz="1400" dirty="0">
                <a:solidFill>
                  <a:srgbClr val="FF0000"/>
                </a:solidFill>
              </a:rPr>
              <a:t>le potentiel d’action, les mécanismes liés au fonctionnement des canaux voltage-dépendants ne sont pas au programme. </a:t>
            </a:r>
            <a:endParaRPr lang="fr-FR" sz="1400" dirty="0" smtClean="0">
              <a:solidFill>
                <a:srgbClr val="FF0000"/>
              </a:solidFill>
            </a:endParaRPr>
          </a:p>
          <a:p>
            <a:pPr marL="285750" lvl="1" indent="-285750">
              <a:buFont typeface="Wingdings" panose="05000000000000000000" pitchFamily="2" charset="2"/>
              <a:buChar char="Ø"/>
            </a:pPr>
            <a:r>
              <a:rPr lang="fr-FR" sz="1400" dirty="0" smtClean="0">
                <a:solidFill>
                  <a:srgbClr val="FF0000"/>
                </a:solidFill>
              </a:rPr>
              <a:t>le </a:t>
            </a:r>
            <a:r>
              <a:rPr lang="fr-FR" sz="1400" dirty="0">
                <a:solidFill>
                  <a:srgbClr val="FF0000"/>
                </a:solidFill>
              </a:rPr>
              <a:t>fonctionnement des canaux calciques dans la cellule musculaire n’est pas détaillé..</a:t>
            </a:r>
            <a:endParaRPr lang="fr-FR" sz="1400" dirty="0" smtClean="0">
              <a:solidFill>
                <a:srgbClr val="FF0000"/>
              </a:solidFill>
            </a:endParaRP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A91216B6-67BD-4E37-9757-61A3E2CBCAAC}"/>
              </a:ext>
            </a:extLst>
          </p:cNvPr>
          <p:cNvSpPr txBox="1"/>
          <p:nvPr/>
        </p:nvSpPr>
        <p:spPr>
          <a:xfrm>
            <a:off x="150994" y="4956751"/>
            <a:ext cx="11678148" cy="98488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90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fr-FR" sz="1600" b="1" dirty="0" smtClean="0"/>
              <a:t>Activités possibles :</a:t>
            </a:r>
          </a:p>
          <a:p>
            <a:pPr marL="285750" indent="-285750">
              <a:buFontTx/>
              <a:buChar char="-"/>
            </a:pPr>
            <a:r>
              <a:rPr lang="fr-FR" sz="1400" b="1" dirty="0"/>
              <a:t>il s’agit de choisir un réflexe impliquant peu de neurones, comme le réflexe myotatique. </a:t>
            </a:r>
            <a:endParaRPr lang="fr-FR" sz="1400" b="1" dirty="0" smtClean="0"/>
          </a:p>
          <a:p>
            <a:pPr marL="285750" indent="-285750">
              <a:buFontTx/>
              <a:buChar char="-"/>
            </a:pPr>
            <a:r>
              <a:rPr lang="fr-FR" sz="1400" b="1" dirty="0"/>
              <a:t>c</a:t>
            </a:r>
            <a:r>
              <a:rPr lang="fr-FR" sz="1400" b="1" dirty="0" smtClean="0"/>
              <a:t>oncernant </a:t>
            </a:r>
            <a:r>
              <a:rPr lang="fr-FR" sz="1400" b="1" dirty="0"/>
              <a:t>le potentiel d’action, les mécanismes liés au fonctionnement des canaux voltage-dépendants ne sont pas au programme. </a:t>
            </a:r>
            <a:endParaRPr lang="fr-FR" sz="1400" b="1" dirty="0" smtClean="0"/>
          </a:p>
          <a:p>
            <a:pPr marL="285750" indent="-285750">
              <a:buFontTx/>
              <a:buChar char="-"/>
            </a:pPr>
            <a:r>
              <a:rPr lang="fr-FR" sz="1400" b="1" dirty="0" smtClean="0"/>
              <a:t>le </a:t>
            </a:r>
            <a:r>
              <a:rPr lang="fr-FR" sz="1400" b="1" dirty="0"/>
              <a:t>fonctionnement des canaux calciques dans la cellule musculaire n’est pas détaillé</a:t>
            </a:r>
            <a:r>
              <a:rPr lang="fr-FR" sz="1400" b="1" dirty="0" smtClean="0"/>
              <a:t>.</a:t>
            </a:r>
            <a:endParaRPr lang="fr-FR" sz="1400" b="1" dirty="0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A91216B6-67BD-4E37-9757-61A3E2CBCAAC}"/>
              </a:ext>
            </a:extLst>
          </p:cNvPr>
          <p:cNvSpPr txBox="1"/>
          <p:nvPr/>
        </p:nvSpPr>
        <p:spPr>
          <a:xfrm>
            <a:off x="5290456" y="3908098"/>
            <a:ext cx="6538686" cy="954107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fr-FR" sz="14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Mots clés </a:t>
            </a:r>
            <a:r>
              <a:rPr lang="fr-FR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éléments fonctionnels de l’arc-réflexe ; muscles antagonistes ; caractéristiques structurales et fonctionnelles du neurone ; éléments structurels des synapses neuro-neuronale et neuromusculaire ; codage électrique en fréquence ; codage biochimique en concentration..</a:t>
            </a:r>
            <a:endParaRPr lang="fr-F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226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latin typeface="Arial"/>
                <a:ea typeface="SimSun"/>
                <a:cs typeface="Lucida Sans"/>
              </a:rPr>
              <a:t>Progression pour le thème 3 en entier :</a:t>
            </a:r>
            <a:r>
              <a:rPr lang="fr-FR" dirty="0" smtClean="0">
                <a:latin typeface="Liberation Serif"/>
                <a:ea typeface="SimSun"/>
                <a:cs typeface="Lucida Sans"/>
              </a:rPr>
              <a:t/>
            </a:r>
            <a:br>
              <a:rPr lang="fr-FR" dirty="0" smtClean="0">
                <a:latin typeface="Liberation Serif"/>
                <a:ea typeface="SimSun"/>
                <a:cs typeface="Lucida Sans"/>
              </a:rPr>
            </a:br>
            <a:endParaRPr lang="fr-FR" dirty="0"/>
          </a:p>
        </p:txBody>
      </p:sp>
      <p:pic>
        <p:nvPicPr>
          <p:cNvPr id="1026" name="Picture 2" descr="D:\Documents\Formation et inspections\Inspection\FF\Reforme bac\JDI\2020\documents magistere\progressiontheme3AetB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61740" y="1328525"/>
            <a:ext cx="8985417" cy="4436690"/>
          </a:xfrm>
          <a:prstGeom prst="rect">
            <a:avLst/>
          </a:prstGeom>
          <a:noFill/>
        </p:spPr>
      </p:pic>
      <p:sp>
        <p:nvSpPr>
          <p:cNvPr id="3" name="ZoneTexte 2"/>
          <p:cNvSpPr txBox="1"/>
          <p:nvPr/>
        </p:nvSpPr>
        <p:spPr>
          <a:xfrm>
            <a:off x="1074420" y="102870"/>
            <a:ext cx="89268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hlinkClick r:id="rId3"/>
              </a:rPr>
              <a:t>https://</a:t>
            </a:r>
            <a:r>
              <a:rPr lang="fr-FR" dirty="0" smtClean="0">
                <a:hlinkClick r:id="rId3"/>
              </a:rPr>
              <a:t>magistere.education.fr/ac-grenoble/mod/book/view.php?id=702252</a:t>
            </a:r>
            <a:r>
              <a:rPr lang="fr-FR" dirty="0" smtClean="0"/>
              <a:t> </a:t>
            </a:r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B7CEE2F9-6D48-4B84-805B-940601940EB4}"/>
              </a:ext>
            </a:extLst>
          </p:cNvPr>
          <p:cNvSpPr txBox="1"/>
          <p:nvPr/>
        </p:nvSpPr>
        <p:spPr>
          <a:xfrm>
            <a:off x="150995" y="188176"/>
            <a:ext cx="2324576" cy="6463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FR" sz="1200" b="1" dirty="0"/>
              <a:t>Classe de Terminale</a:t>
            </a:r>
          </a:p>
          <a:p>
            <a:r>
              <a:rPr lang="fr-FR" sz="1200" b="1" dirty="0"/>
              <a:t>THEMATIQUE :</a:t>
            </a:r>
          </a:p>
          <a:p>
            <a:r>
              <a:rPr lang="fr-FR" sz="1200" b="1" dirty="0"/>
              <a:t>Corps humain et santé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5A7319B2-606A-4F76-8F07-1755347D2A2A}"/>
              </a:ext>
            </a:extLst>
          </p:cNvPr>
          <p:cNvSpPr txBox="1"/>
          <p:nvPr/>
        </p:nvSpPr>
        <p:spPr>
          <a:xfrm>
            <a:off x="5290456" y="204302"/>
            <a:ext cx="6538687" cy="36933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FR" b="1" dirty="0"/>
              <a:t>Sous-thème : Cerveau et mouvement volontaire </a:t>
            </a:r>
            <a:r>
              <a:rPr lang="fr-FR" dirty="0"/>
              <a:t>	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B848954D-4914-420B-B386-BD2788029894}"/>
              </a:ext>
            </a:extLst>
          </p:cNvPr>
          <p:cNvSpPr txBox="1"/>
          <p:nvPr/>
        </p:nvSpPr>
        <p:spPr>
          <a:xfrm>
            <a:off x="2530164" y="188176"/>
            <a:ext cx="2694190" cy="64633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FR" sz="1200" b="1" dirty="0"/>
              <a:t>Thème </a:t>
            </a:r>
            <a:r>
              <a:rPr lang="fr-FR" sz="1200" b="1" dirty="0" smtClean="0"/>
              <a:t>:</a:t>
            </a:r>
          </a:p>
          <a:p>
            <a:r>
              <a:rPr lang="fr-FR" sz="1200" b="1" dirty="0"/>
              <a:t>Comportements, mouvement et système nerveux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5E2C578C-E7F8-4546-AF5F-1B3E239CC8D9}"/>
              </a:ext>
            </a:extLst>
          </p:cNvPr>
          <p:cNvSpPr txBox="1"/>
          <p:nvPr/>
        </p:nvSpPr>
        <p:spPr>
          <a:xfrm>
            <a:off x="5290456" y="643453"/>
            <a:ext cx="6538686" cy="3600986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fr-FR" sz="1600" b="1" dirty="0"/>
              <a:t>Objectifs</a:t>
            </a:r>
            <a:r>
              <a:rPr lang="fr-FR" sz="1600" b="1" dirty="0">
                <a:solidFill>
                  <a:srgbClr val="FF0000"/>
                </a:solidFill>
              </a:rPr>
              <a:t> </a:t>
            </a:r>
            <a:r>
              <a:rPr lang="fr-FR" sz="1600" b="1" dirty="0" smtClean="0"/>
              <a:t>du programme :</a:t>
            </a:r>
            <a:endParaRPr lang="fr-FR" sz="1600" dirty="0"/>
          </a:p>
          <a:p>
            <a:pPr algn="just"/>
            <a:r>
              <a:rPr lang="fr-FR" sz="1600" dirty="0">
                <a:sym typeface="Wingdings 3" panose="05040102010807070707" pitchFamily="18" charset="2"/>
              </a:rPr>
              <a:t>Les élèves apprennent </a:t>
            </a:r>
            <a:r>
              <a:rPr lang="fr-FR" sz="1600" dirty="0" smtClean="0">
                <a:sym typeface="Wingdings 3" panose="05040102010807070707" pitchFamily="18" charset="2"/>
              </a:rPr>
              <a:t>:</a:t>
            </a:r>
          </a:p>
          <a:p>
            <a:pPr marL="103188" indent="-103188">
              <a:buFontTx/>
              <a:buChar char="-"/>
            </a:pPr>
            <a:r>
              <a:rPr lang="fr-FR" sz="1400" dirty="0" smtClean="0">
                <a:ea typeface="Calibri" panose="020F0502020204030204" pitchFamily="34" charset="0"/>
                <a:cs typeface="Calibri" panose="020F0502020204030204" pitchFamily="34" charset="0"/>
              </a:rPr>
              <a:t>que le </a:t>
            </a:r>
            <a:r>
              <a:rPr lang="fr-FR" sz="1400" dirty="0">
                <a:ea typeface="Calibri" panose="020F0502020204030204" pitchFamily="34" charset="0"/>
                <a:cs typeface="Calibri" panose="020F0502020204030204" pitchFamily="34" charset="0"/>
              </a:rPr>
              <a:t>cerveau est composé de neurones et de cellules gliales assurant le bon fonctionnement de l’ensemble.</a:t>
            </a:r>
          </a:p>
          <a:p>
            <a:pPr marL="103188" indent="-103188">
              <a:buFontTx/>
              <a:buChar char="-"/>
            </a:pPr>
            <a:r>
              <a:rPr lang="fr-FR" sz="1400" dirty="0">
                <a:ea typeface="Calibri" panose="020F0502020204030204" pitchFamily="34" charset="0"/>
                <a:cs typeface="Calibri" panose="020F0502020204030204" pitchFamily="34" charset="0"/>
              </a:rPr>
              <a:t>que </a:t>
            </a:r>
            <a:r>
              <a:rPr lang="fr-FR" sz="1400" dirty="0" smtClean="0">
                <a:ea typeface="Calibri" panose="020F0502020204030204" pitchFamily="34" charset="0"/>
                <a:cs typeface="Calibri" panose="020F0502020204030204" pitchFamily="34" charset="0"/>
              </a:rPr>
              <a:t>l’exploration </a:t>
            </a:r>
            <a:r>
              <a:rPr lang="fr-FR" sz="1400" dirty="0">
                <a:ea typeface="Calibri" panose="020F0502020204030204" pitchFamily="34" charset="0"/>
                <a:cs typeface="Calibri" panose="020F0502020204030204" pitchFamily="34" charset="0"/>
              </a:rPr>
              <a:t>du cortex cérébral permet de situer les aires motrices spécialisées à l’origine des mouvements volontaires. </a:t>
            </a:r>
            <a:endParaRPr lang="fr-FR" sz="1400" dirty="0" smtClean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03188" indent="-103188">
              <a:buFontTx/>
              <a:buChar char="-"/>
            </a:pPr>
            <a:r>
              <a:rPr lang="fr-FR" sz="1400" dirty="0">
                <a:ea typeface="Calibri" panose="020F0502020204030204" pitchFamily="34" charset="0"/>
                <a:cs typeface="Calibri" panose="020F0502020204030204" pitchFamily="34" charset="0"/>
              </a:rPr>
              <a:t>que </a:t>
            </a:r>
            <a:r>
              <a:rPr lang="fr-FR" sz="1400" dirty="0" smtClean="0">
                <a:ea typeface="Calibri" panose="020F0502020204030204" pitchFamily="34" charset="0"/>
                <a:cs typeface="Calibri" panose="020F0502020204030204" pitchFamily="34" charset="0"/>
              </a:rPr>
              <a:t>les </a:t>
            </a:r>
            <a:r>
              <a:rPr lang="fr-FR" sz="1400" dirty="0">
                <a:ea typeface="Calibri" panose="020F0502020204030204" pitchFamily="34" charset="0"/>
                <a:cs typeface="Calibri" panose="020F0502020204030204" pitchFamily="34" charset="0"/>
              </a:rPr>
              <a:t>messages nerveux moteurs qui partent du cerveau cheminent par des faisceaux de neurones qui « descendent » dans la moelle jusqu’aux neurones-moteurs. </a:t>
            </a:r>
            <a:endParaRPr lang="fr-FR" sz="1400" dirty="0" smtClean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03188" indent="-103188">
              <a:buFontTx/>
              <a:buChar char="-"/>
            </a:pPr>
            <a:r>
              <a:rPr lang="fr-FR" sz="1400" dirty="0">
                <a:ea typeface="Calibri" panose="020F0502020204030204" pitchFamily="34" charset="0"/>
                <a:cs typeface="Calibri" panose="020F0502020204030204" pitchFamily="34" charset="0"/>
              </a:rPr>
              <a:t>que </a:t>
            </a:r>
            <a:r>
              <a:rPr lang="fr-FR" sz="1400" dirty="0" smtClean="0">
                <a:ea typeface="Calibri" panose="020F0502020204030204" pitchFamily="34" charset="0"/>
                <a:cs typeface="Calibri" panose="020F0502020204030204" pitchFamily="34" charset="0"/>
              </a:rPr>
              <a:t>le </a:t>
            </a:r>
            <a:r>
              <a:rPr lang="fr-FR" sz="1400" dirty="0">
                <a:ea typeface="Calibri" panose="020F0502020204030204" pitchFamily="34" charset="0"/>
                <a:cs typeface="Calibri" panose="020F0502020204030204" pitchFamily="34" charset="0"/>
              </a:rPr>
              <a:t>corps cellulaire du neurone-moteur reçoit des informations diverses qu’il intègre sous la forme d'un message moteur unique et chaque fibre musculaire reçoit le message d’un seul neurone moteur.</a:t>
            </a:r>
          </a:p>
          <a:p>
            <a:pPr marL="103188" indent="-103188">
              <a:buFontTx/>
              <a:buChar char="-"/>
            </a:pPr>
            <a:r>
              <a:rPr lang="fr-FR" sz="1400" dirty="0">
                <a:ea typeface="Calibri" panose="020F0502020204030204" pitchFamily="34" charset="0"/>
                <a:cs typeface="Calibri" panose="020F0502020204030204" pitchFamily="34" charset="0"/>
              </a:rPr>
              <a:t>que </a:t>
            </a:r>
            <a:r>
              <a:rPr lang="fr-FR" sz="1400" dirty="0" smtClean="0">
                <a:ea typeface="Calibri" panose="020F0502020204030204" pitchFamily="34" charset="0"/>
                <a:cs typeface="Calibri" panose="020F0502020204030204" pitchFamily="34" charset="0"/>
              </a:rPr>
              <a:t>certains </a:t>
            </a:r>
            <a:r>
              <a:rPr lang="fr-FR" sz="1400" dirty="0">
                <a:ea typeface="Calibri" panose="020F0502020204030204" pitchFamily="34" charset="0"/>
                <a:cs typeface="Calibri" panose="020F0502020204030204" pitchFamily="34" charset="0"/>
              </a:rPr>
              <a:t>dysfonctionnements du système nerveux modifient le comportement et ont des conséquences sur la santé.</a:t>
            </a:r>
          </a:p>
          <a:p>
            <a:pPr marL="103188" indent="-103188">
              <a:buFontTx/>
              <a:buChar char="-"/>
            </a:pPr>
            <a:r>
              <a:rPr lang="fr-FR" sz="1400" dirty="0">
                <a:ea typeface="Calibri" panose="020F0502020204030204" pitchFamily="34" charset="0"/>
                <a:cs typeface="Calibri" panose="020F0502020204030204" pitchFamily="34" charset="0"/>
              </a:rPr>
              <a:t>que </a:t>
            </a:r>
            <a:r>
              <a:rPr lang="fr-FR" sz="1400" dirty="0" smtClean="0">
                <a:ea typeface="Calibri" panose="020F0502020204030204" pitchFamily="34" charset="0"/>
                <a:cs typeface="Calibri" panose="020F0502020204030204" pitchFamily="34" charset="0"/>
              </a:rPr>
              <a:t>l’apprentissage </a:t>
            </a:r>
            <a:r>
              <a:rPr lang="fr-FR" sz="1400" dirty="0">
                <a:ea typeface="Calibri" panose="020F0502020204030204" pitchFamily="34" charset="0"/>
                <a:cs typeface="Calibri" panose="020F0502020204030204" pitchFamily="34" charset="0"/>
              </a:rPr>
              <a:t>ou la récupération de la fonction cérébrale après un accident reposent sur une capacité essentielle : la plasticité cérébrale..</a:t>
            </a:r>
            <a:endParaRPr lang="fr-FR" sz="1400" dirty="0">
              <a:ea typeface="Calibri" panose="020F0502020204030204" pitchFamily="34" charset="0"/>
              <a:cs typeface="Calibri" panose="020F0502020204030204" pitchFamily="34" charset="0"/>
              <a:sym typeface="Wingdings 3" panose="05040102010807070707" pitchFamily="18" charset="2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C18FB186-6BF0-4507-A6A2-CCDE0525F375}"/>
              </a:ext>
            </a:extLst>
          </p:cNvPr>
          <p:cNvSpPr txBox="1"/>
          <p:nvPr/>
        </p:nvSpPr>
        <p:spPr>
          <a:xfrm>
            <a:off x="82296" y="1091980"/>
            <a:ext cx="5087465" cy="1384995"/>
          </a:xfrm>
          <a:prstGeom prst="rect">
            <a:avLst/>
          </a:prstGeom>
          <a:noFill/>
          <a:ln w="1905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fr-FR" sz="1400" b="1" dirty="0" smtClean="0">
                <a:solidFill>
                  <a:srgbClr val="0070C0"/>
                </a:solidFill>
              </a:rPr>
              <a:t>C4 : </a:t>
            </a:r>
            <a:r>
              <a:rPr lang="fr-FR" sz="1400" dirty="0" smtClean="0">
                <a:solidFill>
                  <a:srgbClr val="0070C0"/>
                </a:solidFill>
              </a:rPr>
              <a:t>intégration d'informations d'origine interne ou externe dans l'élaboration d'un message moteur.</a:t>
            </a:r>
          </a:p>
          <a:p>
            <a:r>
              <a:rPr lang="fr-FR" sz="1400" b="1" dirty="0" smtClean="0">
                <a:solidFill>
                  <a:srgbClr val="0070C0"/>
                </a:solidFill>
              </a:rPr>
              <a:t>2de : </a:t>
            </a:r>
            <a:r>
              <a:rPr lang="fr-FR" sz="1400" dirty="0" smtClean="0">
                <a:solidFill>
                  <a:srgbClr val="0070C0"/>
                </a:solidFill>
              </a:rPr>
              <a:t>système de récompense.</a:t>
            </a:r>
          </a:p>
          <a:p>
            <a:r>
              <a:rPr lang="fr-FR" sz="1400" b="1" dirty="0" smtClean="0">
                <a:solidFill>
                  <a:srgbClr val="0070C0"/>
                </a:solidFill>
              </a:rPr>
              <a:t>Spé 1</a:t>
            </a:r>
            <a:r>
              <a:rPr lang="fr-FR" sz="1400" b="1" baseline="30000" dirty="0" smtClean="0">
                <a:solidFill>
                  <a:srgbClr val="0070C0"/>
                </a:solidFill>
              </a:rPr>
              <a:t>ère</a:t>
            </a:r>
            <a:r>
              <a:rPr lang="fr-FR" sz="1400" b="1" dirty="0" smtClean="0">
                <a:solidFill>
                  <a:srgbClr val="0070C0"/>
                </a:solidFill>
              </a:rPr>
              <a:t> :</a:t>
            </a:r>
            <a:r>
              <a:rPr lang="fr-FR" sz="1400" dirty="0">
                <a:solidFill>
                  <a:srgbClr val="0070C0"/>
                </a:solidFill>
              </a:rPr>
              <a:t> Agents infectieux et cellules infectées par virus</a:t>
            </a:r>
            <a:endParaRPr lang="fr-FR" sz="1400" b="1" dirty="0" smtClean="0">
              <a:solidFill>
                <a:srgbClr val="0070C0"/>
              </a:solidFill>
            </a:endParaRPr>
          </a:p>
          <a:p>
            <a:r>
              <a:rPr lang="fr-FR" sz="1400" b="1" dirty="0" smtClean="0">
                <a:solidFill>
                  <a:srgbClr val="0070C0"/>
                </a:solidFill>
              </a:rPr>
              <a:t>ESC 1</a:t>
            </a:r>
            <a:r>
              <a:rPr lang="fr-FR" sz="1400" b="1" baseline="30000" dirty="0" smtClean="0">
                <a:solidFill>
                  <a:srgbClr val="0070C0"/>
                </a:solidFill>
              </a:rPr>
              <a:t>ère</a:t>
            </a:r>
            <a:r>
              <a:rPr lang="fr-FR" sz="1400" b="1" dirty="0" smtClean="0">
                <a:solidFill>
                  <a:srgbClr val="0070C0"/>
                </a:solidFill>
              </a:rPr>
              <a:t> </a:t>
            </a:r>
            <a:r>
              <a:rPr lang="fr-FR" sz="1400" dirty="0" smtClean="0">
                <a:solidFill>
                  <a:srgbClr val="0070C0"/>
                </a:solidFill>
              </a:rPr>
              <a:t>: Aires cérébrales spécialisées / Traitement de l’information sonore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32351943-116F-4DAC-A099-7015F482EFED}"/>
              </a:ext>
            </a:extLst>
          </p:cNvPr>
          <p:cNvSpPr txBox="1"/>
          <p:nvPr/>
        </p:nvSpPr>
        <p:spPr>
          <a:xfrm>
            <a:off x="82296" y="3171931"/>
            <a:ext cx="5087465" cy="98488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600" b="1" dirty="0" smtClean="0"/>
              <a:t>Discussions et approches :</a:t>
            </a:r>
            <a:endParaRPr lang="fr-FR" sz="1600" b="1" dirty="0"/>
          </a:p>
          <a:p>
            <a:pPr marL="285750" lvl="1" indent="-285750">
              <a:buFont typeface="Wingdings" panose="05000000000000000000" pitchFamily="2" charset="2"/>
              <a:buChar char="Ø"/>
            </a:pPr>
            <a:r>
              <a:rPr lang="fr-FR" sz="1400" dirty="0">
                <a:solidFill>
                  <a:srgbClr val="FF0000"/>
                </a:solidFill>
              </a:rPr>
              <a:t>en s’appuyant sur l’exploitation d’images cérébrales simples, il s’agit de montrer l’existence d’une commande corticale du mouvement</a:t>
            </a:r>
            <a:r>
              <a:rPr lang="fr-FR" sz="1400" dirty="0" smtClean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A91216B6-67BD-4E37-9757-61A3E2CBCAAC}"/>
              </a:ext>
            </a:extLst>
          </p:cNvPr>
          <p:cNvSpPr txBox="1"/>
          <p:nvPr/>
        </p:nvSpPr>
        <p:spPr>
          <a:xfrm>
            <a:off x="150994" y="4889840"/>
            <a:ext cx="11678148" cy="184665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90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fr-FR" sz="1600" b="1" dirty="0" smtClean="0"/>
              <a:t>Activités possibles :</a:t>
            </a:r>
          </a:p>
          <a:p>
            <a:pPr marL="285750" indent="-285750">
              <a:buFontTx/>
              <a:buChar char="-"/>
            </a:pPr>
            <a:r>
              <a:rPr lang="fr-FR" sz="1400" b="1" dirty="0" smtClean="0"/>
              <a:t>observer </a:t>
            </a:r>
            <a:r>
              <a:rPr lang="fr-FR" sz="1400" b="1" dirty="0"/>
              <a:t>au microscope des coupes de système nerveux central et/ou extraire, exploiter des informations sur le rôle des cellules gliales.</a:t>
            </a:r>
          </a:p>
          <a:p>
            <a:pPr marL="285750" indent="-285750">
              <a:buFontTx/>
              <a:buChar char="-"/>
            </a:pPr>
            <a:r>
              <a:rPr lang="fr-FR" sz="1400" b="1" dirty="0" smtClean="0"/>
              <a:t>utiliser </a:t>
            </a:r>
            <a:r>
              <a:rPr lang="fr-FR" sz="1400" b="1" dirty="0"/>
              <a:t>un logiciel de visualisation et/ou extraire et exploiter des informations, notamment à partir d’</a:t>
            </a:r>
            <a:r>
              <a:rPr lang="fr-FR" sz="1400" b="1" dirty="0" err="1"/>
              <a:t>IRMf</a:t>
            </a:r>
            <a:r>
              <a:rPr lang="fr-FR" sz="1400" b="1" dirty="0"/>
              <a:t>, afin de caractériser les aires motrices cérébrales.</a:t>
            </a:r>
          </a:p>
          <a:p>
            <a:pPr marL="285750" indent="-285750">
              <a:buFontTx/>
              <a:buChar char="-"/>
            </a:pPr>
            <a:r>
              <a:rPr lang="fr-FR" sz="1400" b="1" dirty="0" smtClean="0"/>
              <a:t>recenser</a:t>
            </a:r>
            <a:r>
              <a:rPr lang="fr-FR" sz="1400" b="1" dirty="0"/>
              <a:t>, extraire et exploiter des informations permettant de :</a:t>
            </a:r>
          </a:p>
          <a:p>
            <a:pPr marL="742950" lvl="1" indent="-285750">
              <a:buFontTx/>
              <a:buChar char="-"/>
            </a:pPr>
            <a:r>
              <a:rPr lang="fr-FR" sz="1400" b="1" dirty="0"/>
              <a:t>comprendre et prévenir certains dysfonctionnements nerveux (par exemple : accident vasculaire cérébral, maladies </a:t>
            </a:r>
            <a:r>
              <a:rPr lang="fr-FR" sz="1400" b="1" dirty="0" err="1"/>
              <a:t>neuro-dégénératives</a:t>
            </a:r>
            <a:r>
              <a:rPr lang="fr-FR" sz="1400" b="1" dirty="0"/>
              <a:t>, infections virales…) ;</a:t>
            </a:r>
          </a:p>
          <a:p>
            <a:pPr marL="742950" lvl="1" indent="-285750">
              <a:buFontTx/>
              <a:buChar char="-"/>
            </a:pPr>
            <a:r>
              <a:rPr lang="fr-FR" sz="1400" b="1" dirty="0"/>
              <a:t>mettre en évidence la plasticité du cortex à partir de situations d’apprentissages ou de récupération post-dysfonctionnement</a:t>
            </a:r>
            <a:r>
              <a:rPr lang="fr-FR" sz="1400" b="1" dirty="0" smtClean="0"/>
              <a:t>.</a:t>
            </a:r>
            <a:endParaRPr lang="fr-FR" sz="1400" b="1" dirty="0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A91216B6-67BD-4E37-9757-61A3E2CBCAAC}"/>
              </a:ext>
            </a:extLst>
          </p:cNvPr>
          <p:cNvSpPr txBox="1"/>
          <p:nvPr/>
        </p:nvSpPr>
        <p:spPr>
          <a:xfrm>
            <a:off x="5290456" y="4314258"/>
            <a:ext cx="6538686" cy="523220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fr-FR" sz="14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Mots clés </a:t>
            </a:r>
            <a:r>
              <a:rPr lang="fr-FR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intégration par le neurone moteur, sommation temporelle et spatiale, aire motrice, plasticité cérébrale</a:t>
            </a:r>
            <a:r>
              <a:rPr lang="fr-FR" sz="14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fr-F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7735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>
                <a:latin typeface="Arial"/>
                <a:ea typeface="SimSun"/>
                <a:cs typeface="Lucida Sans"/>
              </a:rPr>
              <a:t>Documents permettant d’avoir une vision globale (progression et trame détaillée) :</a:t>
            </a:r>
            <a:r>
              <a:rPr lang="fr-FR" dirty="0" smtClean="0">
                <a:latin typeface="Liberation Serif"/>
                <a:ea typeface="SimSun"/>
                <a:cs typeface="Lucida Sans"/>
              </a:rPr>
              <a:t/>
            </a:r>
            <a:br>
              <a:rPr lang="fr-FR" dirty="0" smtClean="0">
                <a:latin typeface="Liberation Serif"/>
                <a:ea typeface="SimSun"/>
                <a:cs typeface="Lucida Sans"/>
              </a:rPr>
            </a:br>
            <a:endParaRPr lang="fr-FR" dirty="0"/>
          </a:p>
        </p:txBody>
      </p:sp>
      <p:pic>
        <p:nvPicPr>
          <p:cNvPr id="2050" name="Picture 2" descr="D:\Documents\Formation et inspections\Inspection\FF\Reforme bac\JDI\2020\documents magistere\Progressionthème3A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00394" y="1825625"/>
            <a:ext cx="5452436" cy="2473659"/>
          </a:xfrm>
          <a:prstGeom prst="rect">
            <a:avLst/>
          </a:prstGeom>
          <a:noFill/>
        </p:spPr>
      </p:pic>
      <p:pic>
        <p:nvPicPr>
          <p:cNvPr id="2051" name="Picture 3" descr="D:\Documents\Formation et inspections\Inspection\FF\Reforme bac\JDI\2020\documents magistere\ProgressiondetailleeTheme3A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92341" y="1915833"/>
            <a:ext cx="4513596" cy="3647519"/>
          </a:xfrm>
          <a:prstGeom prst="rect">
            <a:avLst/>
          </a:prstGeom>
          <a:noFill/>
        </p:spPr>
      </p:pic>
      <p:sp>
        <p:nvSpPr>
          <p:cNvPr id="3" name="ZoneTexte 2"/>
          <p:cNvSpPr txBox="1"/>
          <p:nvPr/>
        </p:nvSpPr>
        <p:spPr>
          <a:xfrm>
            <a:off x="697230" y="4697730"/>
            <a:ext cx="55435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hlinkClick r:id="rId4"/>
              </a:rPr>
              <a:t>https://</a:t>
            </a:r>
            <a:r>
              <a:rPr lang="fr-FR" dirty="0" smtClean="0">
                <a:hlinkClick r:id="rId4"/>
              </a:rPr>
              <a:t>magistere.education.fr/ac-grenoble/mod/book/view.php?id=702252&amp;chapterid=6428</a:t>
            </a:r>
            <a:r>
              <a:rPr lang="fr-FR" dirty="0" smtClean="0"/>
              <a:t> </a:t>
            </a:r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B7CEE2F9-6D48-4B84-805B-940601940EB4}"/>
              </a:ext>
            </a:extLst>
          </p:cNvPr>
          <p:cNvSpPr txBox="1"/>
          <p:nvPr/>
        </p:nvSpPr>
        <p:spPr>
          <a:xfrm>
            <a:off x="150995" y="188176"/>
            <a:ext cx="2324576" cy="6463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FR" sz="1200" b="1" dirty="0"/>
              <a:t>Classe de Terminale</a:t>
            </a:r>
          </a:p>
          <a:p>
            <a:r>
              <a:rPr lang="fr-FR" sz="1200" b="1" dirty="0"/>
              <a:t>THEMATIQUE :</a:t>
            </a:r>
          </a:p>
          <a:p>
            <a:r>
              <a:rPr lang="fr-FR" sz="1200" b="1" dirty="0"/>
              <a:t>Corps humain et santé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5A7319B2-606A-4F76-8F07-1755347D2A2A}"/>
              </a:ext>
            </a:extLst>
          </p:cNvPr>
          <p:cNvSpPr txBox="1"/>
          <p:nvPr/>
        </p:nvSpPr>
        <p:spPr>
          <a:xfrm>
            <a:off x="5290456" y="204302"/>
            <a:ext cx="6538687" cy="36933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FR" b="1" dirty="0"/>
              <a:t>Sous-thème : Le cerveau, un organe fragile à préserver</a:t>
            </a:r>
            <a:r>
              <a:rPr lang="fr-FR" dirty="0"/>
              <a:t>	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B848954D-4914-420B-B386-BD2788029894}"/>
              </a:ext>
            </a:extLst>
          </p:cNvPr>
          <p:cNvSpPr txBox="1"/>
          <p:nvPr/>
        </p:nvSpPr>
        <p:spPr>
          <a:xfrm>
            <a:off x="2530164" y="188176"/>
            <a:ext cx="2694190" cy="64633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FR" sz="1200" b="1" dirty="0"/>
              <a:t>Thème </a:t>
            </a:r>
            <a:r>
              <a:rPr lang="fr-FR" sz="1200" b="1" dirty="0" smtClean="0"/>
              <a:t>:</a:t>
            </a:r>
          </a:p>
          <a:p>
            <a:r>
              <a:rPr lang="fr-FR" sz="1200" b="1" dirty="0"/>
              <a:t>Comportements, mouvement et système nerveux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5E2C578C-E7F8-4546-AF5F-1B3E239CC8D9}"/>
              </a:ext>
            </a:extLst>
          </p:cNvPr>
          <p:cNvSpPr txBox="1"/>
          <p:nvPr/>
        </p:nvSpPr>
        <p:spPr>
          <a:xfrm>
            <a:off x="5290456" y="643453"/>
            <a:ext cx="6538686" cy="1661993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fr-FR" sz="1600" b="1" dirty="0"/>
              <a:t>Objectifs</a:t>
            </a:r>
            <a:r>
              <a:rPr lang="fr-FR" sz="1600" b="1" dirty="0">
                <a:solidFill>
                  <a:srgbClr val="FF0000"/>
                </a:solidFill>
              </a:rPr>
              <a:t> </a:t>
            </a:r>
            <a:r>
              <a:rPr lang="fr-FR" sz="1600" b="1" dirty="0" smtClean="0"/>
              <a:t>du programme :</a:t>
            </a:r>
            <a:endParaRPr lang="fr-FR" sz="1600" dirty="0"/>
          </a:p>
          <a:p>
            <a:pPr algn="just"/>
            <a:r>
              <a:rPr lang="fr-FR" sz="1600" dirty="0">
                <a:sym typeface="Wingdings 3" panose="05040102010807070707" pitchFamily="18" charset="2"/>
              </a:rPr>
              <a:t>Les élèves apprennent </a:t>
            </a:r>
            <a:r>
              <a:rPr lang="fr-FR" sz="1600" dirty="0" smtClean="0">
                <a:sym typeface="Wingdings 3" panose="05040102010807070707" pitchFamily="18" charset="2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fr-FR" sz="1400" dirty="0">
                <a:ea typeface="Calibri" panose="020F0502020204030204" pitchFamily="34" charset="0"/>
                <a:cs typeface="Calibri" panose="020F0502020204030204" pitchFamily="34" charset="0"/>
              </a:rPr>
              <a:t>que Les aires corticales communiquent entre elles par des voies neuronales où se propagent des potentiels d’action dont la fréquence d’émission est modulée par un ensemble de neurotransmetteurs.</a:t>
            </a:r>
          </a:p>
          <a:p>
            <a:pPr marL="285750" indent="-285750">
              <a:buFontTx/>
              <a:buChar char="-"/>
            </a:pPr>
            <a:r>
              <a:rPr lang="fr-FR" sz="1400" dirty="0" smtClean="0">
                <a:ea typeface="Calibri" panose="020F0502020204030204" pitchFamily="34" charset="0"/>
                <a:cs typeface="Calibri" panose="020F0502020204030204" pitchFamily="34" charset="0"/>
              </a:rPr>
              <a:t>que la </a:t>
            </a:r>
            <a:r>
              <a:rPr lang="fr-FR" sz="1400" dirty="0">
                <a:ea typeface="Calibri" panose="020F0502020204030204" pitchFamily="34" charset="0"/>
                <a:cs typeface="Calibri" panose="020F0502020204030204" pitchFamily="34" charset="0"/>
              </a:rPr>
              <a:t>prise de substances exogènes (alcool, drogues) peut entraîner la perturbation des messages nerveux et provoquer des comportements addictifs</a:t>
            </a:r>
            <a:r>
              <a:rPr lang="fr-FR" sz="1400" dirty="0" smtClean="0"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fr-FR" sz="1400" dirty="0">
              <a:ea typeface="Calibri" panose="020F0502020204030204" pitchFamily="34" charset="0"/>
              <a:cs typeface="Calibri" panose="020F0502020204030204" pitchFamily="34" charset="0"/>
              <a:sym typeface="Wingdings 3" panose="05040102010807070707" pitchFamily="18" charset="2"/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32351943-116F-4DAC-A099-7015F482EFED}"/>
              </a:ext>
            </a:extLst>
          </p:cNvPr>
          <p:cNvSpPr txBox="1"/>
          <p:nvPr/>
        </p:nvSpPr>
        <p:spPr>
          <a:xfrm>
            <a:off x="185343" y="2529153"/>
            <a:ext cx="5018767" cy="184665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600" b="1" dirty="0" smtClean="0"/>
              <a:t>Discussions et approches :</a:t>
            </a:r>
            <a:endParaRPr lang="fr-FR" sz="1600" b="1" dirty="0"/>
          </a:p>
          <a:p>
            <a:pPr marL="285750" lvl="1" indent="-285750">
              <a:buFont typeface="Wingdings" panose="05000000000000000000" pitchFamily="2" charset="2"/>
              <a:buChar char="Ø"/>
            </a:pPr>
            <a:r>
              <a:rPr lang="fr-FR" sz="1400" dirty="0">
                <a:solidFill>
                  <a:srgbClr val="FF0000"/>
                </a:solidFill>
              </a:rPr>
              <a:t>l’étude de la cellule spécialisée, menée en classe de seconde, est réinvestie dans le cadre de l’examen des neurones (forme, cytosquelette, vésicules…). </a:t>
            </a:r>
            <a:endParaRPr lang="fr-FR" sz="1400" dirty="0" smtClean="0">
              <a:solidFill>
                <a:srgbClr val="FF0000"/>
              </a:solidFill>
            </a:endParaRPr>
          </a:p>
          <a:p>
            <a:pPr marL="285750" lvl="1" indent="-285750">
              <a:buFont typeface="Wingdings" panose="05000000000000000000" pitchFamily="2" charset="2"/>
              <a:buChar char="Ø"/>
            </a:pPr>
            <a:r>
              <a:rPr lang="fr-FR" sz="1400" dirty="0" smtClean="0">
                <a:solidFill>
                  <a:srgbClr val="FF0000"/>
                </a:solidFill>
              </a:rPr>
              <a:t>un </a:t>
            </a:r>
            <a:r>
              <a:rPr lang="fr-FR" sz="1400" dirty="0">
                <a:solidFill>
                  <a:srgbClr val="FF0000"/>
                </a:solidFill>
              </a:rPr>
              <a:t>seul exemple de dysfonctionnement du système nerveux est traité. </a:t>
            </a:r>
            <a:endParaRPr lang="fr-FR" sz="1400" dirty="0" smtClean="0">
              <a:solidFill>
                <a:srgbClr val="FF0000"/>
              </a:solidFill>
            </a:endParaRPr>
          </a:p>
          <a:p>
            <a:pPr marL="285750" lvl="1" indent="-285750">
              <a:buFont typeface="Wingdings" panose="05000000000000000000" pitchFamily="2" charset="2"/>
              <a:buChar char="Ø"/>
            </a:pPr>
            <a:r>
              <a:rPr lang="fr-FR" sz="1400" dirty="0" smtClean="0">
                <a:solidFill>
                  <a:srgbClr val="FF0000"/>
                </a:solidFill>
              </a:rPr>
              <a:t>le </a:t>
            </a:r>
            <a:r>
              <a:rPr lang="fr-FR" sz="1400" dirty="0">
                <a:solidFill>
                  <a:srgbClr val="FF0000"/>
                </a:solidFill>
              </a:rPr>
              <a:t>système de récompense, découvert en classe de seconde, peut être réinvesti lors de l’étude de certaines addictions..</a:t>
            </a:r>
            <a:endParaRPr lang="fr-FR" sz="1400" dirty="0" smtClean="0">
              <a:solidFill>
                <a:srgbClr val="FF0000"/>
              </a:solidFill>
            </a:endParaRP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A91216B6-67BD-4E37-9757-61A3E2CBCAAC}"/>
              </a:ext>
            </a:extLst>
          </p:cNvPr>
          <p:cNvSpPr txBox="1"/>
          <p:nvPr/>
        </p:nvSpPr>
        <p:spPr>
          <a:xfrm>
            <a:off x="5290456" y="2752861"/>
            <a:ext cx="6538686" cy="120032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90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fr-FR" sz="1600" b="1" dirty="0" smtClean="0"/>
              <a:t>Activités possibles :</a:t>
            </a:r>
          </a:p>
          <a:p>
            <a:pPr marL="285750" indent="-285750">
              <a:buFontTx/>
              <a:buChar char="-"/>
            </a:pPr>
            <a:r>
              <a:rPr lang="fr-FR" sz="1400" b="1" dirty="0" smtClean="0"/>
              <a:t>extraire </a:t>
            </a:r>
            <a:r>
              <a:rPr lang="fr-FR" sz="1400" b="1" dirty="0"/>
              <a:t>des informations pour comprendre certains comportements addictifs face à des molécules exogènes.</a:t>
            </a:r>
          </a:p>
          <a:p>
            <a:pPr marL="285750" indent="-285750">
              <a:buFontTx/>
              <a:buChar char="-"/>
            </a:pPr>
            <a:r>
              <a:rPr lang="fr-FR" sz="1400" b="1" dirty="0" smtClean="0"/>
              <a:t>utiliser </a:t>
            </a:r>
            <a:r>
              <a:rPr lang="fr-FR" sz="1400" b="1" dirty="0"/>
              <a:t>un logiciel de modélisation et visualisation moléculaire pour comparer neurotransmetteurs et molécules exogènes..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A91216B6-67BD-4E37-9757-61A3E2CBCAAC}"/>
              </a:ext>
            </a:extLst>
          </p:cNvPr>
          <p:cNvSpPr txBox="1"/>
          <p:nvPr/>
        </p:nvSpPr>
        <p:spPr>
          <a:xfrm>
            <a:off x="5290456" y="2375265"/>
            <a:ext cx="6538686" cy="307777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fr-FR" sz="14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Mots clés </a:t>
            </a:r>
            <a:r>
              <a:rPr lang="fr-FR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neurotransmetteur, molécules exogènes</a:t>
            </a:r>
            <a:r>
              <a:rPr lang="fr-FR" sz="14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fr-F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C18FB186-6BF0-4507-A6A2-CCDE0525F375}"/>
              </a:ext>
            </a:extLst>
          </p:cNvPr>
          <p:cNvSpPr txBox="1"/>
          <p:nvPr/>
        </p:nvSpPr>
        <p:spPr>
          <a:xfrm>
            <a:off x="185343" y="990270"/>
            <a:ext cx="5018767" cy="1169551"/>
          </a:xfrm>
          <a:prstGeom prst="rect">
            <a:avLst/>
          </a:prstGeom>
          <a:noFill/>
          <a:ln w="1905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fr-FR" sz="1400" b="1" dirty="0" smtClean="0">
                <a:solidFill>
                  <a:srgbClr val="0070C0"/>
                </a:solidFill>
              </a:rPr>
              <a:t>C4 : </a:t>
            </a:r>
            <a:r>
              <a:rPr lang="fr-FR" sz="1400" dirty="0" smtClean="0">
                <a:solidFill>
                  <a:srgbClr val="0070C0"/>
                </a:solidFill>
              </a:rPr>
              <a:t>perturbations (seuil, excès, dopage, limites et effets de l'entrainement)</a:t>
            </a:r>
            <a:r>
              <a:rPr lang="fr-FR" sz="1400" dirty="0">
                <a:solidFill>
                  <a:srgbClr val="0070C0"/>
                </a:solidFill>
              </a:rPr>
              <a:t>. </a:t>
            </a:r>
            <a:r>
              <a:rPr lang="fr-FR" sz="1400" dirty="0" smtClean="0">
                <a:solidFill>
                  <a:srgbClr val="0070C0"/>
                </a:solidFill>
              </a:rPr>
              <a:t>Système </a:t>
            </a:r>
            <a:r>
              <a:rPr lang="fr-FR" sz="1400" dirty="0">
                <a:solidFill>
                  <a:srgbClr val="0070C0"/>
                </a:solidFill>
              </a:rPr>
              <a:t>de récompense, conduites addictives (sport, jeux, substances </a:t>
            </a:r>
            <a:r>
              <a:rPr lang="fr-FR" sz="1400" dirty="0" err="1">
                <a:solidFill>
                  <a:srgbClr val="0070C0"/>
                </a:solidFill>
              </a:rPr>
              <a:t>psycho-actives</a:t>
            </a:r>
            <a:r>
              <a:rPr lang="fr-FR" sz="1400" dirty="0">
                <a:solidFill>
                  <a:srgbClr val="0070C0"/>
                </a:solidFill>
              </a:rPr>
              <a:t>).</a:t>
            </a:r>
          </a:p>
          <a:p>
            <a:r>
              <a:rPr lang="fr-FR" sz="1400" b="1" dirty="0" smtClean="0">
                <a:solidFill>
                  <a:srgbClr val="0070C0"/>
                </a:solidFill>
              </a:rPr>
              <a:t>2de : </a:t>
            </a:r>
            <a:r>
              <a:rPr lang="fr-FR" sz="1400" dirty="0" smtClean="0">
                <a:solidFill>
                  <a:srgbClr val="0070C0"/>
                </a:solidFill>
              </a:rPr>
              <a:t>molécules exogènes agissant sur l'axe HH. </a:t>
            </a:r>
            <a:endParaRPr lang="fr-FR" sz="1400" b="1" dirty="0" smtClean="0">
              <a:solidFill>
                <a:srgbClr val="0070C0"/>
              </a:solidFill>
            </a:endParaRPr>
          </a:p>
          <a:p>
            <a:r>
              <a:rPr lang="fr-FR" sz="1400" b="1" dirty="0" smtClean="0">
                <a:solidFill>
                  <a:srgbClr val="0070C0"/>
                </a:solidFill>
              </a:rPr>
              <a:t>Spé 1</a:t>
            </a:r>
            <a:r>
              <a:rPr lang="fr-FR" sz="1400" b="1" baseline="30000" dirty="0" smtClean="0">
                <a:solidFill>
                  <a:srgbClr val="0070C0"/>
                </a:solidFill>
              </a:rPr>
              <a:t>ère</a:t>
            </a:r>
            <a:r>
              <a:rPr lang="fr-FR" sz="1400" b="1" dirty="0" smtClean="0">
                <a:solidFill>
                  <a:srgbClr val="0070C0"/>
                </a:solidFill>
              </a:rPr>
              <a:t> :</a:t>
            </a:r>
            <a:r>
              <a:rPr lang="fr-FR" sz="1400" dirty="0">
                <a:solidFill>
                  <a:srgbClr val="0070C0"/>
                </a:solidFill>
              </a:rPr>
              <a:t> </a:t>
            </a:r>
            <a:r>
              <a:rPr lang="fr-FR" sz="1400" dirty="0" smtClean="0">
                <a:solidFill>
                  <a:srgbClr val="0070C0"/>
                </a:solidFill>
              </a:rPr>
              <a:t>dégâts auditifs irréversibles, surdité.</a:t>
            </a:r>
            <a:endParaRPr lang="fr-FR" sz="1400" b="1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4732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oster\AppData\Local\Temp\7zO82908480\sch_bilan_SN_perturbations_Belin_p361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8536" y="454074"/>
            <a:ext cx="5509527" cy="6303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5916034" y="5151128"/>
            <a:ext cx="2155704" cy="475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/>
              <a:t>Académie de Toulouse</a:t>
            </a:r>
          </a:p>
          <a:p>
            <a:r>
              <a:rPr lang="fr-FR" sz="1089" dirty="0" smtClean="0"/>
              <a:t>Source </a:t>
            </a:r>
            <a:r>
              <a:rPr lang="fr-FR" sz="1089" dirty="0"/>
              <a:t>: Manuel Belin cycle 4</a:t>
            </a:r>
          </a:p>
        </p:txBody>
      </p:sp>
    </p:spTree>
    <p:extLst>
      <p:ext uri="{BB962C8B-B14F-4D97-AF65-F5344CB8AC3E}">
        <p14:creationId xmlns:p14="http://schemas.microsoft.com/office/powerpoint/2010/main" val="20898985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oster\AppData\Local\Temp\7zO82924259\sch_bilan_nutrition_animale_Hatier_p123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57015" y="424079"/>
            <a:ext cx="5606628" cy="6433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7278490" y="5498600"/>
            <a:ext cx="2155704" cy="475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/>
              <a:t>Académie de Toulouse</a:t>
            </a:r>
          </a:p>
          <a:p>
            <a:r>
              <a:rPr lang="fr-FR" sz="1089" dirty="0"/>
              <a:t>Source : Manuel Hatier cycle 4</a:t>
            </a:r>
          </a:p>
        </p:txBody>
      </p:sp>
    </p:spTree>
    <p:extLst>
      <p:ext uri="{BB962C8B-B14F-4D97-AF65-F5344CB8AC3E}">
        <p14:creationId xmlns:p14="http://schemas.microsoft.com/office/powerpoint/2010/main" val="151262504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1007</Words>
  <Application>Microsoft Office PowerPoint</Application>
  <PresentationFormat>Grand écran</PresentationFormat>
  <Paragraphs>84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6" baseType="lpstr">
      <vt:lpstr>SimSun</vt:lpstr>
      <vt:lpstr>Arial</vt:lpstr>
      <vt:lpstr>Calibri</vt:lpstr>
      <vt:lpstr>Calibri Light</vt:lpstr>
      <vt:lpstr>Liberation Serif</vt:lpstr>
      <vt:lpstr>Lucida Sans</vt:lpstr>
      <vt:lpstr>Wingdings</vt:lpstr>
      <vt:lpstr>Wingdings 3</vt:lpstr>
      <vt:lpstr>Thème Office</vt:lpstr>
      <vt:lpstr>Présentation PowerPoint</vt:lpstr>
      <vt:lpstr>Progression pour le thème 3 en entier : </vt:lpstr>
      <vt:lpstr>Présentation PowerPoint</vt:lpstr>
      <vt:lpstr> Documents permettant d’avoir une vision globale (progression et trame détaillée) : </vt:lpstr>
      <vt:lpstr>Présentation PowerPoint</vt:lpstr>
      <vt:lpstr>Présentation PowerPoint</vt:lpstr>
      <vt:lpstr>Présentation PowerPoint</vt:lpstr>
    </vt:vector>
  </TitlesOfParts>
  <Company>Académie de Grenoble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JMS</dc:creator>
  <cp:lastModifiedBy>JMS</cp:lastModifiedBy>
  <cp:revision>7</cp:revision>
  <dcterms:created xsi:type="dcterms:W3CDTF">2020-05-13T13:41:40Z</dcterms:created>
  <dcterms:modified xsi:type="dcterms:W3CDTF">2020-06-30T08:37:03Z</dcterms:modified>
</cp:coreProperties>
</file>