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2"/>
  </p:notesMasterIdLst>
  <p:sldIdLst>
    <p:sldId id="256" r:id="rId2"/>
    <p:sldId id="267" r:id="rId3"/>
    <p:sldId id="266" r:id="rId4"/>
    <p:sldId id="258" r:id="rId5"/>
    <p:sldId id="260" r:id="rId6"/>
    <p:sldId id="257" r:id="rId7"/>
    <p:sldId id="259" r:id="rId8"/>
    <p:sldId id="263" r:id="rId9"/>
    <p:sldId id="265" r:id="rId10"/>
    <p:sldId id="264"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484" autoAdjust="0"/>
  </p:normalViewPr>
  <p:slideViewPr>
    <p:cSldViewPr>
      <p:cViewPr>
        <p:scale>
          <a:sx n="90" d="100"/>
          <a:sy n="90" d="100"/>
        </p:scale>
        <p:origin x="-1404" y="15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F2BD91-E735-442E-939B-EBC954342110}" type="datetimeFigureOut">
              <a:rPr lang="fr-FR" smtClean="0"/>
              <a:t>25/06/2020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B5C662-26F0-4E85-AF6B-0CD6F7F3897D}" type="slidenum">
              <a:rPr lang="fr-FR" smtClean="0"/>
              <a:t>‹N°›</a:t>
            </a:fld>
            <a:endParaRPr lang="fr-FR"/>
          </a:p>
        </p:txBody>
      </p:sp>
    </p:spTree>
    <p:extLst>
      <p:ext uri="{BB962C8B-B14F-4D97-AF65-F5344CB8AC3E}">
        <p14:creationId xmlns:p14="http://schemas.microsoft.com/office/powerpoint/2010/main" val="59574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coraux sont une colonie organisée d’individus</a:t>
            </a:r>
            <a:r>
              <a:rPr lang="fr-FR" baseline="0" dirty="0" smtClean="0"/>
              <a:t>,</a:t>
            </a:r>
            <a:r>
              <a:rPr lang="fr-FR" dirty="0" smtClean="0"/>
              <a:t> les polypes. Leurs tissus renferment de nombreuses zooxanthelles, micro algues photosynthétiques appartenant au genre </a:t>
            </a:r>
            <a:r>
              <a:rPr lang="fr-FR" i="1" u="sng" dirty="0" err="1" smtClean="0"/>
              <a:t>Symbiodinium</a:t>
            </a:r>
            <a:r>
              <a:rPr lang="fr-FR" i="1" dirty="0" smtClean="0"/>
              <a:t> </a:t>
            </a:r>
            <a:r>
              <a:rPr lang="fr-FR" i="0" baseline="0" dirty="0" smtClean="0"/>
              <a:t> avec lesquels ils vivent en symbiose. </a:t>
            </a:r>
            <a:r>
              <a:rPr lang="fr-FR" b="0" dirty="0" smtClean="0">
                <a:effectLst/>
              </a:rPr>
              <a:t>On peut d’ailleurs voir </a:t>
            </a:r>
            <a:r>
              <a:rPr lang="fr-FR" dirty="0" smtClean="0">
                <a:effectLst/>
              </a:rPr>
              <a:t>par transparence des algues symbiotiques dans le polype.</a:t>
            </a:r>
          </a:p>
          <a:p>
            <a:endParaRPr lang="fr-FR" dirty="0" smtClean="0"/>
          </a:p>
          <a:p>
            <a:r>
              <a:rPr lang="fr-FR" baseline="0" dirty="0" smtClean="0">
                <a:effectLst/>
              </a:rPr>
              <a:t>C’est </a:t>
            </a:r>
            <a:r>
              <a:rPr lang="fr-FR" baseline="0" dirty="0" smtClean="0">
                <a:effectLst/>
              </a:rPr>
              <a:t>dans </a:t>
            </a:r>
            <a:r>
              <a:rPr lang="fr-FR" dirty="0" smtClean="0">
                <a:effectLst/>
              </a:rPr>
              <a:t>l’endoderme, c’est-à-dire le tissu interne qui tapisse la cavité gastrique et plus précisément dans les cellules de l’endoderme que l’on trouve les zooxanthelles,</a:t>
            </a:r>
            <a:r>
              <a:rPr lang="fr-FR" baseline="0" dirty="0" smtClean="0">
                <a:effectLst/>
              </a:rPr>
              <a:t> présente dans une</a:t>
            </a:r>
            <a:r>
              <a:rPr lang="fr-FR" dirty="0" smtClean="0">
                <a:effectLst/>
              </a:rPr>
              <a:t> vésicule d’endocytose.</a:t>
            </a:r>
          </a:p>
          <a:p>
            <a:r>
              <a:rPr lang="fr-FR" dirty="0" smtClean="0">
                <a:effectLst/>
              </a:rPr>
              <a:t>Il s’agit donc bien ici</a:t>
            </a:r>
            <a:r>
              <a:rPr lang="fr-FR" baseline="0" dirty="0" smtClean="0">
                <a:effectLst/>
              </a:rPr>
              <a:t> d’un exemple </a:t>
            </a:r>
            <a:r>
              <a:rPr lang="fr-FR" b="1" u="sng" baseline="0" dirty="0" smtClean="0">
                <a:effectLst/>
              </a:rPr>
              <a:t>d’</a:t>
            </a:r>
            <a:r>
              <a:rPr lang="fr-FR" b="1" u="sng" baseline="0" dirty="0" err="1" smtClean="0">
                <a:effectLst/>
              </a:rPr>
              <a:t>endosymbiose</a:t>
            </a:r>
            <a:r>
              <a:rPr lang="fr-FR" baseline="0" dirty="0" smtClean="0">
                <a:effectLst/>
              </a:rPr>
              <a:t>, c’est-à-dire d’une a</a:t>
            </a:r>
            <a:r>
              <a:rPr lang="fr-FR" dirty="0" smtClean="0"/>
              <a:t>ssociation symbiotique où l'un des organismes, appelé </a:t>
            </a:r>
            <a:r>
              <a:rPr lang="fr-FR" dirty="0" err="1" smtClean="0"/>
              <a:t>endosymbionte</a:t>
            </a:r>
            <a:r>
              <a:rPr lang="fr-FR" dirty="0" smtClean="0"/>
              <a:t>, est présent à l'intérieur des cellules de son hôte.</a:t>
            </a:r>
            <a:endParaRPr lang="fr-FR" dirty="0" smtClean="0">
              <a:effectLst/>
            </a:endParaRPr>
          </a:p>
          <a:p>
            <a:endParaRPr lang="fr-FR" dirty="0" smtClean="0">
              <a:effectLst/>
            </a:endParaRPr>
          </a:p>
          <a:p>
            <a:r>
              <a:rPr lang="fr-FR" dirty="0" smtClean="0">
                <a:effectLst/>
              </a:rPr>
              <a:t>Comment s’établit cett</a:t>
            </a:r>
            <a:r>
              <a:rPr lang="fr-FR" baseline="0" dirty="0" smtClean="0">
                <a:effectLst/>
              </a:rPr>
              <a:t>e </a:t>
            </a:r>
            <a:r>
              <a:rPr lang="fr-FR" baseline="0" dirty="0" err="1" smtClean="0">
                <a:effectLst/>
              </a:rPr>
              <a:t>endosymbiose</a:t>
            </a:r>
            <a:r>
              <a:rPr lang="fr-FR" baseline="0" dirty="0" smtClean="0">
                <a:effectLst/>
              </a:rPr>
              <a:t> ?</a:t>
            </a:r>
          </a:p>
          <a:p>
            <a:r>
              <a:rPr lang="fr-FR" dirty="0" smtClean="0"/>
              <a:t>Chez les coraux, les symbiotes sont le plus souvent prélevés dans le milieu (mais peuvent être transmis par les parents chez d'autres cnidaires). Ce sont des algues phagocytées par les cellules endodermiques à partir de la cavité gastrique. Le processus commence donc comme une digestion, mais lorsqu'une algue symbiotique est reconnue, le phagosome (vésicule contenant l'algue phagocytée) ne fusionne pas avec les lysosomes (vésicules contenant des enzymes digestives) et l'association s'établit durablement. </a:t>
            </a:r>
          </a:p>
          <a:p>
            <a:endParaRPr lang="fr-FR" dirty="0" smtClean="0"/>
          </a:p>
          <a:p>
            <a:r>
              <a:rPr lang="fr-FR" dirty="0" smtClean="0"/>
              <a:t>Les zooxanthelles utilisent les déchets azotés et phosphorés de l’animal pour leur propre synthèse (acides aminés et protéines par exemple). E</a:t>
            </a:r>
            <a:r>
              <a:rPr lang="fr-FR" baseline="0" dirty="0" smtClean="0"/>
              <a:t>n retour, l</a:t>
            </a:r>
            <a:r>
              <a:rPr lang="fr-FR" dirty="0" smtClean="0"/>
              <a:t>’essentiel de la nutrition carbonée du polype</a:t>
            </a:r>
            <a:r>
              <a:rPr lang="fr-FR" baseline="0" dirty="0" smtClean="0"/>
              <a:t> </a:t>
            </a:r>
            <a:r>
              <a:rPr lang="fr-FR" dirty="0" smtClean="0"/>
              <a:t>est apporté par l’algue.</a:t>
            </a:r>
          </a:p>
          <a:p>
            <a:endParaRPr lang="fr-FR" dirty="0" smtClean="0"/>
          </a:p>
          <a:p>
            <a:r>
              <a:rPr lang="fr-FR" dirty="0" smtClean="0"/>
              <a:t>Le blanchiment des coraux correspond</a:t>
            </a:r>
            <a:r>
              <a:rPr lang="fr-FR" baseline="0" dirty="0" smtClean="0"/>
              <a:t> à </a:t>
            </a:r>
            <a:r>
              <a:rPr lang="fr-FR" dirty="0" smtClean="0"/>
              <a:t>une rupture de la relation symbiotique généralement due à des stress environnementaux variés. Il semble que l’élévation de température soit l’une des causes principales. Le corail se débarrasse alors de ces zooxanthelles.</a:t>
            </a:r>
            <a:r>
              <a:rPr lang="fr-FR" baseline="0" dirty="0" smtClean="0"/>
              <a:t> Si cela perdure, le polype meurt.</a:t>
            </a:r>
            <a:endParaRPr lang="fr-FR" dirty="0"/>
          </a:p>
        </p:txBody>
      </p:sp>
      <p:sp>
        <p:nvSpPr>
          <p:cNvPr id="4" name="Espace réservé du numéro de diapositive 3"/>
          <p:cNvSpPr>
            <a:spLocks noGrp="1"/>
          </p:cNvSpPr>
          <p:nvPr>
            <p:ph type="sldNum" sz="quarter" idx="10"/>
          </p:nvPr>
        </p:nvSpPr>
        <p:spPr/>
        <p:txBody>
          <a:bodyPr/>
          <a:lstStyle/>
          <a:p>
            <a:fld id="{7BB5C662-26F0-4E85-AF6B-0CD6F7F3897D}" type="slidenum">
              <a:rPr lang="fr-FR" smtClean="0"/>
              <a:t>4</a:t>
            </a:fld>
            <a:endParaRPr lang="fr-FR"/>
          </a:p>
        </p:txBody>
      </p:sp>
    </p:spTree>
    <p:extLst>
      <p:ext uri="{BB962C8B-B14F-4D97-AF65-F5344CB8AC3E}">
        <p14:creationId xmlns:p14="http://schemas.microsoft.com/office/powerpoint/2010/main" val="4273820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i="1" u="sng" dirty="0" err="1" smtClean="0"/>
              <a:t>Hypothenemus</a:t>
            </a:r>
            <a:r>
              <a:rPr lang="fr-FR" i="1" u="sng" dirty="0" smtClean="0"/>
              <a:t> </a:t>
            </a:r>
            <a:r>
              <a:rPr lang="fr-FR" i="1" u="sng" dirty="0" err="1" smtClean="0"/>
              <a:t>hampei</a:t>
            </a:r>
            <a:r>
              <a:rPr lang="fr-FR" i="1" u="sng" baseline="0" dirty="0" smtClean="0"/>
              <a:t> </a:t>
            </a:r>
            <a:r>
              <a:rPr lang="fr-FR" dirty="0" smtClean="0"/>
              <a:t>est le ravageur le plus important des plantations de café.</a:t>
            </a:r>
            <a:r>
              <a:rPr lang="fr-FR" baseline="0" dirty="0" smtClean="0"/>
              <a:t> </a:t>
            </a:r>
            <a:r>
              <a:rPr lang="fr-FR" dirty="0" smtClean="0"/>
              <a:t>Il se nourrit exclusivement </a:t>
            </a:r>
            <a:r>
              <a:rPr lang="fr-FR" b="0" u="none" dirty="0" smtClean="0">
                <a:solidFill>
                  <a:schemeClr val="tx2"/>
                </a:solidFill>
              </a:rPr>
              <a:t>du polyoside </a:t>
            </a:r>
            <a:r>
              <a:rPr lang="fr-FR" b="0" u="none" dirty="0" err="1" smtClean="0">
                <a:solidFill>
                  <a:schemeClr val="tx2"/>
                </a:solidFill>
              </a:rPr>
              <a:t>galactomannane</a:t>
            </a:r>
            <a:r>
              <a:rPr lang="fr-FR" b="0" u="none" dirty="0" smtClean="0">
                <a:solidFill>
                  <a:schemeClr val="tx2"/>
                </a:solidFill>
              </a:rPr>
              <a:t>, une fibre végétale présente en grande quantité dans l’albumen (réserves nutritives) des graines de café. </a:t>
            </a:r>
            <a:endParaRPr lang="fr-FR" b="0" u="none" baseline="0" dirty="0" smtClean="0">
              <a:solidFill>
                <a:schemeClr val="tx2"/>
              </a:solidFill>
            </a:endParaRPr>
          </a:p>
          <a:p>
            <a:endParaRPr lang="fr-FR" b="0" u="none" baseline="0" dirty="0" smtClean="0">
              <a:solidFill>
                <a:schemeClr val="tx2"/>
              </a:solidFill>
            </a:endParaRPr>
          </a:p>
          <a:p>
            <a:r>
              <a:rPr lang="fr-FR" b="0" u="none" baseline="0" dirty="0" smtClean="0">
                <a:solidFill>
                  <a:schemeClr val="tx2"/>
                </a:solidFill>
              </a:rPr>
              <a:t>D’où lui vient sa capacité à digérer ce glucide ? il possède </a:t>
            </a:r>
            <a:r>
              <a:rPr lang="fr-FR" b="0" u="none" dirty="0" smtClean="0">
                <a:solidFill>
                  <a:schemeClr val="tx2"/>
                </a:solidFill>
              </a:rPr>
              <a:t>une enzyme, la </a:t>
            </a:r>
            <a:r>
              <a:rPr lang="fr-FR" b="1" u="none" dirty="0" err="1" smtClean="0">
                <a:solidFill>
                  <a:schemeClr val="tx2"/>
                </a:solidFill>
              </a:rPr>
              <a:t>mannanase</a:t>
            </a:r>
            <a:r>
              <a:rPr lang="fr-FR" b="0" u="none" dirty="0" smtClean="0">
                <a:solidFill>
                  <a:schemeClr val="tx2"/>
                </a:solidFill>
              </a:rPr>
              <a:t>, qui permet la lyse de cette fibre. Cette protéine est </a:t>
            </a:r>
            <a:r>
              <a:rPr lang="fr-FR" b="1" u="none" dirty="0" smtClean="0">
                <a:solidFill>
                  <a:schemeClr val="tx2"/>
                </a:solidFill>
              </a:rPr>
              <a:t>codée par le gène HhMAN1 </a:t>
            </a:r>
          </a:p>
          <a:p>
            <a:endParaRPr lang="fr-FR" b="0" u="none" dirty="0" smtClean="0">
              <a:solidFill>
                <a:schemeClr val="tx2"/>
              </a:solidFill>
            </a:endParaRPr>
          </a:p>
          <a:p>
            <a:r>
              <a:rPr lang="fr-FR" b="0" u="none" dirty="0" smtClean="0">
                <a:solidFill>
                  <a:schemeClr val="tx2"/>
                </a:solidFill>
              </a:rPr>
              <a:t>Un test PRC a permis</a:t>
            </a:r>
            <a:r>
              <a:rPr lang="fr-FR" b="0" u="none" baseline="0" dirty="0" smtClean="0">
                <a:solidFill>
                  <a:schemeClr val="tx2"/>
                </a:solidFill>
              </a:rPr>
              <a:t> de rechercher la présence du gène </a:t>
            </a:r>
            <a:r>
              <a:rPr lang="fr-FR" b="0" u="none" dirty="0" smtClean="0">
                <a:solidFill>
                  <a:schemeClr val="tx2"/>
                </a:solidFill>
              </a:rPr>
              <a:t>HhMAN1 dans</a:t>
            </a:r>
            <a:r>
              <a:rPr lang="fr-FR" b="0" u="none" baseline="0" dirty="0" smtClean="0">
                <a:solidFill>
                  <a:schemeClr val="tx2"/>
                </a:solidFill>
              </a:rPr>
              <a:t> les cellules du scolyte à différents endroits de son corps. On a retrouvé ce gène dans ces différentes cellules.</a:t>
            </a:r>
          </a:p>
          <a:p>
            <a:endParaRPr lang="fr-FR" b="0" u="none" dirty="0" smtClean="0">
              <a:solidFill>
                <a:schemeClr val="tx2"/>
              </a:solidFill>
            </a:endParaRPr>
          </a:p>
          <a:p>
            <a:r>
              <a:rPr lang="fr-FR" b="0" u="none" dirty="0" smtClean="0">
                <a:solidFill>
                  <a:schemeClr val="tx2"/>
                </a:solidFill>
              </a:rPr>
              <a:t>Si on recherche ce gène chez</a:t>
            </a:r>
            <a:r>
              <a:rPr lang="fr-FR" b="0" u="none" baseline="0" dirty="0" smtClean="0">
                <a:solidFill>
                  <a:schemeClr val="tx2"/>
                </a:solidFill>
              </a:rPr>
              <a:t> des espèces proches </a:t>
            </a:r>
            <a:r>
              <a:rPr lang="fr-FR" b="0" u="none" baseline="0" dirty="0" err="1" smtClean="0">
                <a:solidFill>
                  <a:schemeClr val="tx2"/>
                </a:solidFill>
              </a:rPr>
              <a:t>phylogénétiquement</a:t>
            </a:r>
            <a:r>
              <a:rPr lang="fr-FR" b="0" u="none" baseline="0" dirty="0" smtClean="0">
                <a:solidFill>
                  <a:schemeClr val="tx2"/>
                </a:solidFill>
              </a:rPr>
              <a:t> de</a:t>
            </a:r>
            <a:r>
              <a:rPr lang="fr-FR" b="0" u="none" dirty="0" smtClean="0">
                <a:solidFill>
                  <a:schemeClr val="tx2"/>
                </a:solidFill>
              </a:rPr>
              <a:t> </a:t>
            </a:r>
            <a:r>
              <a:rPr lang="fr-FR" b="0" i="1" u="sng" dirty="0" err="1" smtClean="0">
                <a:solidFill>
                  <a:schemeClr val="tx2"/>
                </a:solidFill>
              </a:rPr>
              <a:t>H.hampei</a:t>
            </a:r>
            <a:r>
              <a:rPr lang="fr-FR" b="0" u="sng" baseline="0" dirty="0" smtClean="0">
                <a:solidFill>
                  <a:schemeClr val="tx2"/>
                </a:solidFill>
              </a:rPr>
              <a:t> </a:t>
            </a:r>
            <a:r>
              <a:rPr lang="fr-FR" b="0" u="none" baseline="0" dirty="0" smtClean="0">
                <a:solidFill>
                  <a:schemeClr val="tx2"/>
                </a:solidFill>
              </a:rPr>
              <a:t>comme </a:t>
            </a:r>
            <a:r>
              <a:rPr lang="fr-FR" b="0" i="1" u="sng" baseline="0" dirty="0" err="1" smtClean="0">
                <a:solidFill>
                  <a:schemeClr val="tx2"/>
                </a:solidFill>
              </a:rPr>
              <a:t>H.obscurus</a:t>
            </a:r>
            <a:r>
              <a:rPr lang="fr-FR" b="0" u="none" dirty="0" smtClean="0">
                <a:solidFill>
                  <a:schemeClr val="tx2"/>
                </a:solidFill>
              </a:rPr>
              <a:t>,</a:t>
            </a:r>
            <a:r>
              <a:rPr lang="fr-FR" b="0" u="none" baseline="0" dirty="0" smtClean="0">
                <a:solidFill>
                  <a:schemeClr val="tx2"/>
                </a:solidFill>
              </a:rPr>
              <a:t> on ne retrouve pas </a:t>
            </a:r>
            <a:r>
              <a:rPr lang="fr-FR" b="0" u="none" dirty="0" smtClean="0">
                <a:solidFill>
                  <a:schemeClr val="tx2"/>
                </a:solidFill>
              </a:rPr>
              <a:t>le gène HhMAN1.  </a:t>
            </a:r>
          </a:p>
          <a:p>
            <a:endParaRPr lang="fr-FR" b="0" u="none" dirty="0" smtClean="0">
              <a:solidFill>
                <a:schemeClr val="tx2"/>
              </a:solidFill>
            </a:endParaRPr>
          </a:p>
          <a:p>
            <a:r>
              <a:rPr lang="fr-FR" b="0" u="none" dirty="0" smtClean="0">
                <a:solidFill>
                  <a:schemeClr val="tx2"/>
                </a:solidFill>
              </a:rPr>
              <a:t>Le</a:t>
            </a:r>
            <a:r>
              <a:rPr lang="fr-FR" b="0" u="none" baseline="0" dirty="0" smtClean="0">
                <a:solidFill>
                  <a:schemeClr val="tx2"/>
                </a:solidFill>
              </a:rPr>
              <a:t> problème est le suivant : </a:t>
            </a:r>
            <a:r>
              <a:rPr lang="fr-FR" b="0" u="none" dirty="0" smtClean="0">
                <a:solidFill>
                  <a:schemeClr val="tx2"/>
                </a:solidFill>
              </a:rPr>
              <a:t>Comment expliquer que </a:t>
            </a:r>
            <a:r>
              <a:rPr lang="fr-FR" b="0" i="1" u="sng" dirty="0" err="1" smtClean="0">
                <a:solidFill>
                  <a:schemeClr val="tx2"/>
                </a:solidFill>
              </a:rPr>
              <a:t>H.hampei</a:t>
            </a:r>
            <a:r>
              <a:rPr lang="fr-FR" b="0" u="sng" baseline="0" dirty="0" smtClean="0">
                <a:solidFill>
                  <a:schemeClr val="tx2"/>
                </a:solidFill>
              </a:rPr>
              <a:t> </a:t>
            </a:r>
            <a:r>
              <a:rPr lang="fr-FR" b="0" u="none" baseline="0" dirty="0" smtClean="0">
                <a:solidFill>
                  <a:schemeClr val="tx2"/>
                </a:solidFill>
              </a:rPr>
              <a:t>soit porteur de ce gène et pas ses proches congénères ?</a:t>
            </a:r>
            <a:endParaRPr lang="fr-FR" b="0" u="none" dirty="0" smtClean="0">
              <a:solidFill>
                <a:schemeClr val="tx2"/>
              </a:solidFill>
            </a:endParaRPr>
          </a:p>
          <a:p>
            <a:endParaRPr lang="fr-FR" b="0" u="none" dirty="0" smtClean="0">
              <a:solidFill>
                <a:schemeClr val="tx2"/>
              </a:solidFill>
            </a:endParaRPr>
          </a:p>
          <a:p>
            <a:r>
              <a:rPr lang="fr-FR" b="0" u="none" dirty="0" smtClean="0">
                <a:solidFill>
                  <a:schemeClr val="tx2"/>
                </a:solidFill>
              </a:rPr>
              <a:t>Les chercheurs de </a:t>
            </a:r>
            <a:r>
              <a:rPr lang="fr-FR" b="0" u="none" dirty="0" err="1" smtClean="0">
                <a:solidFill>
                  <a:schemeClr val="tx2"/>
                </a:solidFill>
              </a:rPr>
              <a:t>Cénicafé</a:t>
            </a:r>
            <a:r>
              <a:rPr lang="fr-FR" b="0" u="none" dirty="0" smtClean="0">
                <a:solidFill>
                  <a:schemeClr val="tx2"/>
                </a:solidFill>
              </a:rPr>
              <a:t>  et de l’université Cornell</a:t>
            </a:r>
            <a:r>
              <a:rPr lang="fr-FR" b="0" u="none" baseline="0" dirty="0" smtClean="0">
                <a:solidFill>
                  <a:schemeClr val="tx2"/>
                </a:solidFill>
              </a:rPr>
              <a:t> </a:t>
            </a:r>
            <a:r>
              <a:rPr lang="fr-FR" b="0" u="none" dirty="0" smtClean="0">
                <a:solidFill>
                  <a:schemeClr val="tx2"/>
                </a:solidFill>
              </a:rPr>
              <a:t>ont recherché ce gène</a:t>
            </a:r>
            <a:r>
              <a:rPr lang="fr-FR" b="0" u="none" baseline="0" dirty="0" smtClean="0">
                <a:solidFill>
                  <a:schemeClr val="tx2"/>
                </a:solidFill>
              </a:rPr>
              <a:t> chez d’autres êtres vivants, en particulier dans les bactéries du microbiote du coléoptère. Ils ont </a:t>
            </a:r>
            <a:r>
              <a:rPr lang="fr-FR" b="0" u="none" dirty="0" smtClean="0">
                <a:solidFill>
                  <a:schemeClr val="tx2"/>
                </a:solidFill>
              </a:rPr>
              <a:t>retrouvé une séquence très similaire au gène</a:t>
            </a:r>
            <a:r>
              <a:rPr lang="fr-FR" b="0" u="none" baseline="0" dirty="0" smtClean="0">
                <a:solidFill>
                  <a:schemeClr val="tx2"/>
                </a:solidFill>
              </a:rPr>
              <a:t> HhMAN1 </a:t>
            </a:r>
            <a:r>
              <a:rPr lang="fr-FR" b="0" u="none" dirty="0" smtClean="0">
                <a:solidFill>
                  <a:schemeClr val="tx2"/>
                </a:solidFill>
              </a:rPr>
              <a:t>dans le génome d'une bactérie</a:t>
            </a:r>
            <a:r>
              <a:rPr lang="fr-FR" b="0" u="none" baseline="0" dirty="0" smtClean="0">
                <a:solidFill>
                  <a:schemeClr val="tx2"/>
                </a:solidFill>
              </a:rPr>
              <a:t> du microbiote.</a:t>
            </a:r>
            <a:endParaRPr lang="fr-FR" b="0" u="none" dirty="0" smtClean="0">
              <a:solidFill>
                <a:schemeClr val="tx2"/>
              </a:solidFill>
            </a:endParaRPr>
          </a:p>
          <a:p>
            <a:endParaRPr lang="fr-FR" b="0" u="none" dirty="0" smtClean="0">
              <a:solidFill>
                <a:schemeClr val="tx2"/>
              </a:solidFill>
            </a:endParaRPr>
          </a:p>
          <a:p>
            <a:r>
              <a:rPr lang="fr-FR" b="0" u="none" dirty="0" smtClean="0">
                <a:solidFill>
                  <a:schemeClr val="tx2"/>
                </a:solidFill>
              </a:rPr>
              <a:t>On suppose que </a:t>
            </a:r>
            <a:r>
              <a:rPr lang="fr-FR" b="0" i="1" u="sng" dirty="0" err="1" smtClean="0">
                <a:solidFill>
                  <a:schemeClr val="tx2"/>
                </a:solidFill>
              </a:rPr>
              <a:t>H.hampei</a:t>
            </a:r>
            <a:r>
              <a:rPr lang="fr-FR" b="0" u="none" baseline="0" dirty="0" smtClean="0">
                <a:solidFill>
                  <a:schemeClr val="tx2"/>
                </a:solidFill>
              </a:rPr>
              <a:t> a </a:t>
            </a:r>
            <a:r>
              <a:rPr lang="fr-FR" b="0" u="none" baseline="0" dirty="0" err="1" smtClean="0">
                <a:solidFill>
                  <a:schemeClr val="tx2"/>
                </a:solidFill>
              </a:rPr>
              <a:t>aquis</a:t>
            </a:r>
            <a:r>
              <a:rPr lang="fr-FR" b="0" u="none" baseline="0" dirty="0" smtClean="0">
                <a:solidFill>
                  <a:schemeClr val="tx2"/>
                </a:solidFill>
              </a:rPr>
              <a:t> ce gène depuis </a:t>
            </a:r>
            <a:r>
              <a:rPr lang="fr-FR" b="0" u="none" dirty="0" smtClean="0">
                <a:solidFill>
                  <a:schemeClr val="tx2"/>
                </a:solidFill>
              </a:rPr>
              <a:t>cette bactérie</a:t>
            </a:r>
            <a:r>
              <a:rPr lang="fr-FR" b="0" u="none" baseline="0" dirty="0" smtClean="0">
                <a:solidFill>
                  <a:schemeClr val="tx2"/>
                </a:solidFill>
              </a:rPr>
              <a:t> contenue dans son microbiote.</a:t>
            </a:r>
            <a:r>
              <a:rPr lang="fr-FR" dirty="0" smtClean="0"/>
              <a:t>=&gt;le gène serait passé du génome de la bactérie à celui de </a:t>
            </a:r>
            <a:r>
              <a:rPr lang="fr-FR" i="1" u="sng" dirty="0" err="1" smtClean="0"/>
              <a:t>H.hampei</a:t>
            </a:r>
            <a:r>
              <a:rPr lang="fr-FR" u="sng" dirty="0" smtClean="0"/>
              <a:t> </a:t>
            </a:r>
            <a:r>
              <a:rPr lang="fr-FR" dirty="0" smtClean="0"/>
              <a:t>(mais</a:t>
            </a:r>
            <a:r>
              <a:rPr lang="fr-FR" baseline="0" dirty="0" smtClean="0"/>
              <a:t> pas chez des espèces proches) </a:t>
            </a:r>
            <a:r>
              <a:rPr lang="fr-FR" dirty="0" smtClean="0"/>
              <a:t>lors d'un transfert horizontal</a:t>
            </a:r>
            <a:r>
              <a:rPr lang="fr-FR" baseline="0" dirty="0" smtClean="0"/>
              <a:t> de gène.</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solidFill>
                <a:schemeClr val="bg1">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800" i="1" dirty="0" smtClean="0">
                <a:solidFill>
                  <a:schemeClr val="bg1">
                    <a:lumMod val="85000"/>
                  </a:schemeClr>
                </a:solidFill>
              </a:rPr>
              <a:t>Remarque</a:t>
            </a:r>
            <a:r>
              <a:rPr lang="fr-FR" sz="800" i="1" baseline="0" dirty="0" smtClean="0">
                <a:solidFill>
                  <a:schemeClr val="bg1">
                    <a:lumMod val="85000"/>
                  </a:schemeClr>
                </a:solidFill>
              </a:rPr>
              <a:t> : le nom de l’espèce bactérienne n’a jamais été précisé.</a:t>
            </a:r>
            <a:endParaRPr lang="fr-FR" sz="800" i="1" dirty="0" smtClean="0">
              <a:solidFill>
                <a:schemeClr val="bg1">
                  <a:lumMod val="85000"/>
                </a:schemeClr>
              </a:solidFill>
            </a:endParaRPr>
          </a:p>
          <a:p>
            <a:endParaRPr lang="fr-FR" dirty="0"/>
          </a:p>
        </p:txBody>
      </p:sp>
      <p:sp>
        <p:nvSpPr>
          <p:cNvPr id="4" name="Espace réservé du numéro de diapositive 3"/>
          <p:cNvSpPr>
            <a:spLocks noGrp="1"/>
          </p:cNvSpPr>
          <p:nvPr>
            <p:ph type="sldNum" sz="quarter" idx="10"/>
          </p:nvPr>
        </p:nvSpPr>
        <p:spPr/>
        <p:txBody>
          <a:bodyPr/>
          <a:lstStyle/>
          <a:p>
            <a:fld id="{7BB5C662-26F0-4E85-AF6B-0CD6F7F3897D}" type="slidenum">
              <a:rPr lang="fr-FR" smtClean="0"/>
              <a:t>5</a:t>
            </a:fld>
            <a:endParaRPr lang="fr-FR"/>
          </a:p>
        </p:txBody>
      </p:sp>
    </p:spTree>
    <p:extLst>
      <p:ext uri="{BB962C8B-B14F-4D97-AF65-F5344CB8AC3E}">
        <p14:creationId xmlns:p14="http://schemas.microsoft.com/office/powerpoint/2010/main" val="203294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i="1" u="sng" dirty="0" err="1" smtClean="0"/>
              <a:t>Elysia</a:t>
            </a:r>
            <a:r>
              <a:rPr lang="fr-FR" b="1" i="1" u="sng" dirty="0" smtClean="0"/>
              <a:t> </a:t>
            </a:r>
            <a:r>
              <a:rPr lang="fr-FR" b="1" i="1" u="sng" dirty="0" err="1" smtClean="0"/>
              <a:t>chlorotica</a:t>
            </a:r>
            <a:r>
              <a:rPr lang="fr-FR" b="1" u="sng" dirty="0" smtClean="0"/>
              <a:t> </a:t>
            </a:r>
            <a:r>
              <a:rPr lang="fr-FR" dirty="0" smtClean="0"/>
              <a:t>est un mollusque vivant le long de la côte atlantique nord-américaine. Dénué de coquille, son corps arbore une couleur verte identique à celle des algues parmi lesquelles il se camoufle. Cette étrange limace ressemble à une feuille, et s’étale au soleil quand celui-ci</a:t>
            </a:r>
            <a:r>
              <a:rPr lang="fr-FR" baseline="0" dirty="0" smtClean="0"/>
              <a:t> brille.</a:t>
            </a:r>
            <a:endParaRPr lang="fr-FR" dirty="0" smtClean="0"/>
          </a:p>
          <a:p>
            <a:endParaRPr lang="fr-FR" dirty="0" smtClean="0"/>
          </a:p>
          <a:p>
            <a:r>
              <a:rPr lang="fr-FR" dirty="0" smtClean="0"/>
              <a:t>À leur naissance, les jeunes limaces sont brunes. Puis elles consomment l’algue </a:t>
            </a:r>
            <a:r>
              <a:rPr lang="fr-FR" b="1" i="1" u="sng" dirty="0" err="1" smtClean="0"/>
              <a:t>Vaucheria</a:t>
            </a:r>
            <a:r>
              <a:rPr lang="fr-FR" b="1" i="1" u="sng" dirty="0" smtClean="0"/>
              <a:t> </a:t>
            </a:r>
            <a:r>
              <a:rPr lang="fr-FR" b="1" i="1" u="sng" dirty="0" err="1" smtClean="0"/>
              <a:t>litorea</a:t>
            </a:r>
            <a:r>
              <a:rPr lang="fr-FR" dirty="0" smtClean="0"/>
              <a:t>, et leur corps change de couleur, virant progressivement au vert, couleur qu’elles garderont toute leur vie. </a:t>
            </a:r>
          </a:p>
          <a:p>
            <a:r>
              <a:rPr lang="fr-FR" dirty="0" smtClean="0"/>
              <a:t>Parallèlement, un phénomène accompagne cette transformation : une fois ce repas terminé, elles peuvent rester plusieurs semaines, voire plusieurs mois, sans manger de nouveau. De plus, en présence</a:t>
            </a:r>
            <a:r>
              <a:rPr lang="fr-FR" baseline="0" dirty="0" smtClean="0"/>
              <a:t> de lumière, ces limaces sont capable de produire de l’oxygène.</a:t>
            </a:r>
          </a:p>
          <a:p>
            <a:endParaRPr lang="fr-FR" dirty="0" smtClean="0"/>
          </a:p>
        </p:txBody>
      </p:sp>
      <p:sp>
        <p:nvSpPr>
          <p:cNvPr id="4" name="Espace réservé du numéro de diapositive 3"/>
          <p:cNvSpPr>
            <a:spLocks noGrp="1"/>
          </p:cNvSpPr>
          <p:nvPr>
            <p:ph type="sldNum" sz="quarter" idx="10"/>
          </p:nvPr>
        </p:nvSpPr>
        <p:spPr/>
        <p:txBody>
          <a:bodyPr/>
          <a:lstStyle/>
          <a:p>
            <a:fld id="{7BB5C662-26F0-4E85-AF6B-0CD6F7F3897D}" type="slidenum">
              <a:rPr lang="fr-FR" smtClean="0"/>
              <a:t>6</a:t>
            </a:fld>
            <a:endParaRPr lang="fr-FR"/>
          </a:p>
        </p:txBody>
      </p:sp>
    </p:spTree>
    <p:extLst>
      <p:ext uri="{BB962C8B-B14F-4D97-AF65-F5344CB8AC3E}">
        <p14:creationId xmlns:p14="http://schemas.microsoft.com/office/powerpoint/2010/main" val="3987190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observe dans le cytoplasme</a:t>
            </a:r>
            <a:r>
              <a:rPr lang="fr-FR" baseline="0" dirty="0" smtClean="0"/>
              <a:t> des cellules de l’épithélium du diverticule digestif de </a:t>
            </a:r>
            <a:r>
              <a:rPr lang="fr-FR" i="1" u="sng" baseline="0" dirty="0" err="1" smtClean="0"/>
              <a:t>E.chloritica</a:t>
            </a:r>
            <a:r>
              <a:rPr lang="fr-FR" u="sng" baseline="0" dirty="0" smtClean="0"/>
              <a:t> </a:t>
            </a:r>
            <a:r>
              <a:rPr lang="fr-FR" baseline="0" dirty="0" smtClean="0"/>
              <a:t>des chloroplastes ! Etonnant pour un animal !  Ces plastes restent actifs tout au long de la vie de la limace, soit 9 à 10 mois. </a:t>
            </a:r>
            <a:r>
              <a:rPr lang="fr-FR" baseline="0" dirty="0" smtClean="0">
                <a:solidFill>
                  <a:srgbClr val="FF0000"/>
                </a:solidFill>
              </a:rPr>
              <a:t>Il s’agit d’un cas d’</a:t>
            </a:r>
            <a:r>
              <a:rPr lang="fr-FR" baseline="0" dirty="0" err="1" smtClean="0">
                <a:solidFill>
                  <a:srgbClr val="FF0000"/>
                </a:solidFill>
              </a:rPr>
              <a:t>endosymbiose</a:t>
            </a:r>
            <a:r>
              <a:rPr lang="fr-FR" baseline="0" dirty="0" smtClean="0">
                <a:solidFill>
                  <a:srgbClr val="FF0000"/>
                </a:solidFill>
              </a:rPr>
              <a:t> où l’</a:t>
            </a:r>
            <a:r>
              <a:rPr lang="fr-FR" baseline="0" dirty="0" err="1" smtClean="0">
                <a:solidFill>
                  <a:srgbClr val="FF0000"/>
                </a:solidFill>
              </a:rPr>
              <a:t>endosymbiote</a:t>
            </a:r>
            <a:r>
              <a:rPr lang="fr-FR" baseline="0" dirty="0" smtClean="0">
                <a:solidFill>
                  <a:srgbClr val="FF0000"/>
                </a:solidFill>
              </a:rPr>
              <a:t> est incomplet car seul le chloroplaste est gardé. </a:t>
            </a:r>
            <a:r>
              <a:rPr lang="fr-FR" baseline="0" dirty="0" smtClean="0"/>
              <a:t>Leur présence permet à la limace de réaliser la photosynthèse grâce à </a:t>
            </a:r>
            <a:r>
              <a:rPr lang="fr-FR" u="none" baseline="0" dirty="0" smtClean="0"/>
              <a:t>ces chloroplastes </a:t>
            </a:r>
            <a:r>
              <a:rPr lang="fr-FR" u="none" dirty="0" smtClean="0"/>
              <a:t>« volés » (</a:t>
            </a:r>
            <a:r>
              <a:rPr lang="fr-FR" u="none" dirty="0" err="1" smtClean="0"/>
              <a:t>kleptoplastie</a:t>
            </a:r>
            <a:r>
              <a:rPr lang="fr-FR" u="none" dirty="0" smtClean="0"/>
              <a:t>).</a:t>
            </a:r>
            <a:r>
              <a:rPr lang="fr-FR" u="none" baseline="0" dirty="0" smtClean="0"/>
              <a:t> Ces chloroplastes ne seront pas transmis à la descendance.</a:t>
            </a:r>
          </a:p>
          <a:p>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Chez les végétaux, le chloroplaste a besoin en permanence de l’import de protéines et le renouvellement de ses constituants.</a:t>
            </a:r>
            <a:r>
              <a:rPr lang="fr-FR" baseline="0" dirty="0" smtClean="0"/>
              <a:t> </a:t>
            </a:r>
            <a:r>
              <a:rPr lang="fr-FR" sz="1200" kern="1200" dirty="0" smtClean="0">
                <a:solidFill>
                  <a:schemeClr val="tx1"/>
                </a:solidFill>
                <a:effectLst/>
                <a:latin typeface="+mn-lt"/>
                <a:ea typeface="+mn-ea"/>
                <a:cs typeface="+mn-cs"/>
              </a:rPr>
              <a:t>Si un certain nombre de protéines chloroplastiques sont codées par des gènes chloroplastiques,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la majorité l’est par des gènes nucléaires du végétal. C’est le cas du gène </a:t>
            </a:r>
            <a:r>
              <a:rPr lang="fr-FR" sz="1200" kern="1200" dirty="0" err="1" smtClean="0">
                <a:solidFill>
                  <a:schemeClr val="tx1"/>
                </a:solidFill>
                <a:effectLst/>
                <a:latin typeface="+mn-lt"/>
                <a:ea typeface="+mn-ea"/>
                <a:cs typeface="+mn-cs"/>
              </a:rPr>
              <a:t>PsbO</a:t>
            </a:r>
            <a:r>
              <a:rPr lang="fr-FR" sz="1200" kern="1200" baseline="0" dirty="0" smtClean="0">
                <a:solidFill>
                  <a:schemeClr val="tx1"/>
                </a:solidFill>
                <a:effectLst/>
                <a:latin typeface="+mn-lt"/>
                <a:ea typeface="+mn-ea"/>
                <a:cs typeface="+mn-cs"/>
              </a:rPr>
              <a:t> qui est absent de l’ADN chloroplastique </a:t>
            </a:r>
            <a:r>
              <a:rPr lang="fr-FR" dirty="0" smtClean="0"/>
              <a:t>qui code pour  une protéine à manganèse stabilisatrice à l'intérieur du photosystème</a:t>
            </a:r>
            <a:r>
              <a:rPr lang="fr-FR" baseline="0" dirty="0" smtClean="0"/>
              <a:t> </a:t>
            </a:r>
            <a:r>
              <a:rPr lang="fr-FR" dirty="0" smtClean="0"/>
              <a:t>II</a:t>
            </a:r>
            <a:r>
              <a:rPr lang="fr-FR" baseline="30000" dirty="0" smtClean="0"/>
              <a:t>5</a:t>
            </a: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Le problème est le suivant : Comment les chloroplastes présents dans les cellules d’</a:t>
            </a:r>
            <a:r>
              <a:rPr lang="fr-FR" sz="1200" i="1" u="sng" kern="1200" baseline="0" dirty="0" err="1" smtClean="0">
                <a:solidFill>
                  <a:schemeClr val="tx1"/>
                </a:solidFill>
                <a:effectLst/>
                <a:latin typeface="+mn-lt"/>
                <a:ea typeface="+mn-ea"/>
                <a:cs typeface="+mn-cs"/>
              </a:rPr>
              <a:t>E.chloritica</a:t>
            </a:r>
            <a:r>
              <a:rPr lang="fr-FR" sz="1200" i="1" u="sng" kern="1200" baseline="0" dirty="0" smtClean="0">
                <a:solidFill>
                  <a:schemeClr val="tx1"/>
                </a:solidFill>
                <a:effectLst/>
                <a:latin typeface="+mn-lt"/>
                <a:ea typeface="+mn-ea"/>
                <a:cs typeface="+mn-cs"/>
              </a:rPr>
              <a:t> </a:t>
            </a:r>
            <a:r>
              <a:rPr lang="fr-FR" sz="1200" kern="1200" baseline="0" dirty="0" smtClean="0">
                <a:solidFill>
                  <a:schemeClr val="tx1"/>
                </a:solidFill>
                <a:effectLst/>
                <a:latin typeface="+mn-lt"/>
                <a:ea typeface="+mn-ea"/>
                <a:cs typeface="+mn-cs"/>
              </a:rPr>
              <a:t>peuvent-ils fonctionner sans les gènes nucléaires de l’algue, comme le gène </a:t>
            </a:r>
            <a:r>
              <a:rPr lang="fr-FR" sz="1200" kern="1200" baseline="0" dirty="0" err="1" smtClean="0">
                <a:solidFill>
                  <a:schemeClr val="tx1"/>
                </a:solidFill>
                <a:effectLst/>
                <a:latin typeface="+mn-lt"/>
                <a:ea typeface="+mn-ea"/>
                <a:cs typeface="+mn-cs"/>
              </a:rPr>
              <a:t>psbO</a:t>
            </a:r>
            <a:r>
              <a:rPr lang="fr-FR" sz="1200" kern="1200" baseline="0" dirty="0" smtClean="0">
                <a:solidFill>
                  <a:schemeClr val="tx1"/>
                </a:solidFill>
                <a:effectLst/>
                <a:latin typeface="+mn-lt"/>
                <a:ea typeface="+mn-ea"/>
                <a:cs typeface="+mn-cs"/>
              </a:rPr>
              <a:t> ?</a:t>
            </a: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i="0" dirty="0" smtClean="0"/>
              <a:t>Grâce</a:t>
            </a:r>
            <a:r>
              <a:rPr lang="fr-FR" i="0" baseline="0" dirty="0" smtClean="0"/>
              <a:t> au séquenceur d’ADN de Shenzhen, l’équipe de </a:t>
            </a:r>
            <a:r>
              <a:rPr lang="fr-FR" i="0" baseline="0" dirty="0" err="1" smtClean="0"/>
              <a:t>S,Pierce</a:t>
            </a:r>
            <a:r>
              <a:rPr lang="fr-FR" i="0" baseline="0" dirty="0" smtClean="0"/>
              <a:t> a séquencé le génome entier de l’algue </a:t>
            </a:r>
            <a:r>
              <a:rPr lang="fr-FR" i="1" u="sng" baseline="0" dirty="0" err="1" smtClean="0"/>
              <a:t>Vaucheria</a:t>
            </a:r>
            <a:r>
              <a:rPr lang="fr-FR" i="1" u="sng" baseline="0" dirty="0" smtClean="0"/>
              <a:t> </a:t>
            </a:r>
            <a:r>
              <a:rPr lang="fr-FR" i="1" u="sng" baseline="0" dirty="0" err="1" smtClean="0"/>
              <a:t>litorea</a:t>
            </a:r>
            <a:r>
              <a:rPr lang="fr-FR" i="1" u="sng" baseline="0" dirty="0" smtClean="0"/>
              <a:t> </a:t>
            </a:r>
            <a:r>
              <a:rPr lang="fr-FR" i="0" baseline="0" dirty="0" smtClean="0"/>
              <a:t>et le génome entier de la limace </a:t>
            </a:r>
            <a:r>
              <a:rPr lang="fr-FR" i="1" u="sng" baseline="0" dirty="0" err="1" smtClean="0"/>
              <a:t>Elisia</a:t>
            </a:r>
            <a:r>
              <a:rPr lang="fr-FR" i="1" u="sng" baseline="0" dirty="0" smtClean="0"/>
              <a:t>  </a:t>
            </a:r>
            <a:r>
              <a:rPr lang="fr-FR" i="1" u="sng" baseline="0" dirty="0" err="1" smtClean="0"/>
              <a:t>chloritica</a:t>
            </a:r>
            <a:r>
              <a:rPr lang="fr-FR" i="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i="0" baseline="0" dirty="0" smtClean="0"/>
              <a:t>Le</a:t>
            </a:r>
            <a:r>
              <a:rPr lang="fr-FR" i="0" dirty="0" smtClean="0"/>
              <a:t>s scientifiques ont recherché dans le génome de </a:t>
            </a:r>
            <a:r>
              <a:rPr lang="fr-FR" i="1" u="sng" dirty="0" smtClean="0"/>
              <a:t>E. </a:t>
            </a:r>
            <a:r>
              <a:rPr lang="fr-FR" i="1" u="sng" dirty="0" err="1" smtClean="0"/>
              <a:t>chlorotica</a:t>
            </a:r>
            <a:r>
              <a:rPr lang="fr-FR" i="1" u="sng" dirty="0" smtClean="0"/>
              <a:t> </a:t>
            </a:r>
            <a:r>
              <a:rPr lang="fr-FR" i="0" dirty="0" smtClean="0"/>
              <a:t>le gène </a:t>
            </a:r>
            <a:r>
              <a:rPr lang="fr-FR" i="0" baseline="0" dirty="0" smtClean="0"/>
              <a:t>nucléaire de l’algue </a:t>
            </a:r>
            <a:r>
              <a:rPr lang="fr-FR" i="0" baseline="0" dirty="0" err="1" smtClean="0"/>
              <a:t>psbO</a:t>
            </a:r>
            <a:r>
              <a:rPr lang="fr-FR" i="0" baseline="0" dirty="0" smtClean="0"/>
              <a:t>. Ce gène normalement présent dans le noyau de l’algue </a:t>
            </a:r>
            <a:r>
              <a:rPr lang="fr-FR" i="1" u="sng" baseline="0" dirty="0" smtClean="0"/>
              <a:t>V. </a:t>
            </a:r>
            <a:r>
              <a:rPr lang="fr-FR" i="1" u="sng" baseline="0" dirty="0" err="1" smtClean="0"/>
              <a:t>litorea</a:t>
            </a:r>
            <a:r>
              <a:rPr lang="fr-FR" i="1" u="sng" baseline="0" dirty="0" smtClean="0"/>
              <a:t> </a:t>
            </a:r>
            <a:r>
              <a:rPr lang="fr-FR" i="0" baseline="0" dirty="0" smtClean="0"/>
              <a:t>a été retrouvé dans le génome des cellules </a:t>
            </a:r>
            <a:r>
              <a:rPr lang="fr-FR" i="1" u="sng" baseline="0" dirty="0" smtClean="0"/>
              <a:t>d’</a:t>
            </a:r>
            <a:r>
              <a:rPr lang="fr-FR" i="1" u="sng" baseline="0" dirty="0" err="1" smtClean="0"/>
              <a:t>Elisia</a:t>
            </a:r>
            <a:r>
              <a:rPr lang="fr-FR" i="1" u="sng" baseline="0" dirty="0" smtClean="0"/>
              <a:t> </a:t>
            </a:r>
            <a:r>
              <a:rPr lang="fr-FR" i="1" u="sng" baseline="0" dirty="0" err="1" smtClean="0"/>
              <a:t>Chloritica</a:t>
            </a:r>
            <a:r>
              <a:rPr lang="fr-FR" i="1" u="sng" baseline="0" dirty="0" smtClean="0"/>
              <a:t> </a:t>
            </a:r>
            <a:r>
              <a:rPr lang="fr-FR" i="0" baseline="0" dirty="0" smtClean="0"/>
              <a:t>alors que l’on ne retrouve pas le noyau de </a:t>
            </a:r>
            <a:r>
              <a:rPr lang="fr-FR" baseline="0" dirty="0" smtClean="0"/>
              <a:t>l’algue dans le cytoplasme des cellules de la limace (flèche noire sur l’électrophorèse à environ 38Kpb).</a:t>
            </a:r>
          </a:p>
          <a:p>
            <a:endParaRPr lang="fr-FR" dirty="0" smtClean="0"/>
          </a:p>
          <a:p>
            <a:r>
              <a:rPr lang="fr-FR" dirty="0" smtClean="0"/>
              <a:t>De</a:t>
            </a:r>
            <a:r>
              <a:rPr lang="fr-FR" baseline="0" dirty="0" smtClean="0"/>
              <a:t> plus, c</a:t>
            </a:r>
            <a:r>
              <a:rPr lang="fr-FR" dirty="0" smtClean="0"/>
              <a:t>e gène </a:t>
            </a:r>
            <a:r>
              <a:rPr lang="fr-FR" i="1" dirty="0" err="1" smtClean="0"/>
              <a:t>psbO</a:t>
            </a:r>
            <a:r>
              <a:rPr lang="fr-FR" dirty="0" smtClean="0"/>
              <a:t>  retrouvé dans l'ADN de la limace de mer est identique à la version </a:t>
            </a:r>
            <a:r>
              <a:rPr lang="fr-FR" dirty="0" smtClean="0"/>
              <a:t>algale</a:t>
            </a:r>
            <a:r>
              <a:rPr lang="fr-FR" baseline="0" dirty="0" smtClean="0"/>
              <a:t> (comparaison avec anagène ou </a:t>
            </a:r>
            <a:r>
              <a:rPr lang="fr-FR" baseline="0" dirty="0" err="1" smtClean="0"/>
              <a:t>génigène</a:t>
            </a:r>
            <a:r>
              <a:rPr lang="fr-FR" baseline="0" dirty="0" smtClean="0"/>
              <a:t>).</a:t>
            </a:r>
            <a:endParaRPr lang="fr-FR" dirty="0" smtClean="0"/>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=&gt; Les chercheurs ont donc</a:t>
            </a:r>
            <a:r>
              <a:rPr lang="fr-FR" baseline="0" dirty="0" smtClean="0"/>
              <a:t> </a:t>
            </a:r>
            <a:r>
              <a:rPr lang="fr-FR" dirty="0" smtClean="0"/>
              <a:t>conclu que le gène </a:t>
            </a:r>
            <a:r>
              <a:rPr lang="fr-FR" dirty="0" err="1" smtClean="0"/>
              <a:t>PsbO</a:t>
            </a:r>
            <a:r>
              <a:rPr lang="fr-FR" dirty="0" smtClean="0"/>
              <a:t> avait probablement été acquis par un transfert</a:t>
            </a:r>
            <a:r>
              <a:rPr lang="fr-FR" baseline="0" dirty="0" smtClean="0"/>
              <a:t> horizontal de gène (</a:t>
            </a:r>
            <a:r>
              <a:rPr lang="fr-FR" dirty="0" smtClean="0"/>
              <a:t>puisqu'il est déjà présent dans les œufs et dans les cellules germinales de </a:t>
            </a:r>
            <a:r>
              <a:rPr lang="fr-FR" i="1" u="sng" dirty="0" smtClean="0"/>
              <a:t>E. </a:t>
            </a:r>
            <a:r>
              <a:rPr lang="fr-FR" i="1" u="sng" dirty="0" err="1" smtClean="0"/>
              <a:t>chlorotica</a:t>
            </a:r>
            <a:r>
              <a:rPr lang="fr-FR" i="0" dirty="0" smtClean="0"/>
              <a:t>)</a:t>
            </a:r>
            <a:r>
              <a:rPr lang="fr-FR" i="0" baseline="0" dirty="0" smtClean="0"/>
              <a:t> entre le noyau de l’algue et le noyau des cellules de la limace. </a:t>
            </a:r>
            <a:r>
              <a:rPr lang="fr-FR" dirty="0" smtClean="0"/>
              <a:t>Les protéines ainsi codées sont ensuite réorientées vers le plaste.</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r>
              <a:rPr lang="fr-FR" i="1" dirty="0" smtClean="0"/>
              <a:t>En fait, c’est même </a:t>
            </a:r>
            <a:r>
              <a:rPr lang="fr-FR" b="1" i="1" u="sng" dirty="0" smtClean="0"/>
              <a:t>52 gènes qui ont été identifiés comme résultats d’un transfert</a:t>
            </a:r>
            <a:r>
              <a:rPr lang="fr-FR" b="1" i="1" u="sng" baseline="0" dirty="0" smtClean="0"/>
              <a:t> horizontal entre l’algu</a:t>
            </a:r>
            <a:r>
              <a:rPr lang="fr-FR" b="1" u="sng" dirty="0" smtClean="0"/>
              <a:t>e et la limace</a:t>
            </a:r>
            <a:r>
              <a:rPr lang="fr-FR" dirty="0" smtClean="0"/>
              <a:t>.</a:t>
            </a:r>
          </a:p>
          <a:p>
            <a:endParaRPr lang="fr-FR" dirty="0" smtClean="0"/>
          </a:p>
          <a:p>
            <a:pPr marL="171450" indent="-171450">
              <a:buFont typeface="Symbol"/>
              <a:buChar char="Þ"/>
            </a:pPr>
            <a:r>
              <a:rPr lang="fr-FR" baseline="0" dirty="0" smtClean="0"/>
              <a:t>Cet exemple illustre donc </a:t>
            </a:r>
            <a:r>
              <a:rPr lang="fr-FR" b="1" baseline="0" dirty="0" smtClean="0"/>
              <a:t>l’</a:t>
            </a:r>
            <a:r>
              <a:rPr lang="fr-FR" b="1" baseline="0" dirty="0" err="1" smtClean="0"/>
              <a:t>endosymbiose</a:t>
            </a:r>
            <a:r>
              <a:rPr lang="fr-FR" b="1" baseline="0" dirty="0" smtClean="0"/>
              <a:t> associé à</a:t>
            </a:r>
            <a:r>
              <a:rPr lang="fr-FR" b="1" baseline="0" dirty="0" smtClean="0">
                <a:solidFill>
                  <a:srgbClr val="FF0000"/>
                </a:solidFill>
              </a:rPr>
              <a:t> un transfert horizontal de gènes</a:t>
            </a:r>
            <a:r>
              <a:rPr lang="fr-FR" baseline="0" dirty="0" smtClean="0">
                <a:solidFill>
                  <a:srgbClr val="FF0000"/>
                </a:solidFill>
              </a:rPr>
              <a:t>.</a:t>
            </a:r>
          </a:p>
          <a:p>
            <a:pPr marL="0" indent="0">
              <a:buFont typeface="Symbol"/>
              <a:buNone/>
            </a:pPr>
            <a:endParaRPr lang="fr-FR" dirty="0" smtClean="0"/>
          </a:p>
        </p:txBody>
      </p:sp>
      <p:sp>
        <p:nvSpPr>
          <p:cNvPr id="4" name="Espace réservé du numéro de diapositive 3"/>
          <p:cNvSpPr>
            <a:spLocks noGrp="1"/>
          </p:cNvSpPr>
          <p:nvPr>
            <p:ph type="sldNum" sz="quarter" idx="10"/>
          </p:nvPr>
        </p:nvSpPr>
        <p:spPr/>
        <p:txBody>
          <a:bodyPr/>
          <a:lstStyle/>
          <a:p>
            <a:fld id="{7BB5C662-26F0-4E85-AF6B-0CD6F7F3897D}" type="slidenum">
              <a:rPr lang="fr-FR" smtClean="0"/>
              <a:t>7</a:t>
            </a:fld>
            <a:endParaRPr lang="fr-FR"/>
          </a:p>
        </p:txBody>
      </p:sp>
    </p:spTree>
    <p:extLst>
      <p:ext uri="{BB962C8B-B14F-4D97-AF65-F5344CB8AC3E}">
        <p14:creationId xmlns:p14="http://schemas.microsoft.com/office/powerpoint/2010/main" val="3987190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BB5C662-26F0-4E85-AF6B-0CD6F7F3897D}" type="slidenum">
              <a:rPr lang="fr-FR" smtClean="0"/>
              <a:t>10</a:t>
            </a:fld>
            <a:endParaRPr lang="fr-FR"/>
          </a:p>
        </p:txBody>
      </p:sp>
    </p:spTree>
    <p:extLst>
      <p:ext uri="{BB962C8B-B14F-4D97-AF65-F5344CB8AC3E}">
        <p14:creationId xmlns:p14="http://schemas.microsoft.com/office/powerpoint/2010/main" val="1371396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smtClean="0"/>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08E1D098-3C43-4EAE-B7F0-9EF8C62C906E}" type="datetimeFigureOut">
              <a:rPr lang="fr-FR" smtClean="0"/>
              <a:t>25/06/2020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5D7EE1-8271-4A88-AB21-3F46E519B943}"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08E1D098-3C43-4EAE-B7F0-9EF8C62C906E}" type="datetimeFigureOut">
              <a:rPr lang="fr-FR" smtClean="0"/>
              <a:t>25/06/2020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5D7EE1-8271-4A88-AB21-3F46E519B943}"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08E1D098-3C43-4EAE-B7F0-9EF8C62C906E}" type="datetimeFigureOut">
              <a:rPr lang="fr-FR" smtClean="0"/>
              <a:t>25/06/2020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5D7EE1-8271-4A88-AB21-3F46E519B943}"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08E1D098-3C43-4EAE-B7F0-9EF8C62C906E}" type="datetimeFigureOut">
              <a:rPr lang="fr-FR" smtClean="0"/>
              <a:t>25/06/2020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5D7EE1-8271-4A88-AB21-3F46E519B943}"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smtClean="0"/>
              <a:t>Modifiez le style du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8E1D098-3C43-4EAE-B7F0-9EF8C62C906E}" type="datetimeFigureOut">
              <a:rPr lang="fr-FR" smtClean="0"/>
              <a:t>25/06/2020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5D7EE1-8271-4A88-AB21-3F46E519B943}"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8E1D098-3C43-4EAE-B7F0-9EF8C62C906E}" type="datetimeFigureOut">
              <a:rPr lang="fr-FR" smtClean="0"/>
              <a:t>25/06/2020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65D7EE1-8271-4A88-AB21-3F46E519B943}"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08E1D098-3C43-4EAE-B7F0-9EF8C62C906E}" type="datetimeFigureOut">
              <a:rPr lang="fr-FR" smtClean="0"/>
              <a:t>25/06/2020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65D7EE1-8271-4A88-AB21-3F46E519B943}"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08E1D098-3C43-4EAE-B7F0-9EF8C62C906E}" type="datetimeFigureOut">
              <a:rPr lang="fr-FR" smtClean="0"/>
              <a:t>25/06/2020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65D7EE1-8271-4A88-AB21-3F46E519B943}"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1D098-3C43-4EAE-B7F0-9EF8C62C906E}" type="datetimeFigureOut">
              <a:rPr lang="fr-FR" smtClean="0"/>
              <a:t>25/06/2020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65D7EE1-8271-4A88-AB21-3F46E519B943}"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Modifiez le style du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8E1D098-3C43-4EAE-B7F0-9EF8C62C906E}" type="datetimeFigureOut">
              <a:rPr lang="fr-FR" smtClean="0"/>
              <a:t>25/06/2020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65D7EE1-8271-4A88-AB21-3F46E519B943}" type="slidenum">
              <a:rPr lang="fr-FR" smtClean="0"/>
              <a:t>‹N°›</a:t>
            </a:fld>
            <a:endParaRPr lang="fr-FR"/>
          </a:p>
        </p:txBody>
      </p:sp>
      <p:sp>
        <p:nvSpPr>
          <p:cNvPr id="9" name="Content Placeholder 8"/>
          <p:cNvSpPr>
            <a:spLocks noGrp="1"/>
          </p:cNvSpPr>
          <p:nvPr>
            <p:ph sz="quarter" idx="13"/>
          </p:nvPr>
        </p:nvSpPr>
        <p:spPr>
          <a:xfrm>
            <a:off x="304800" y="381000"/>
            <a:ext cx="7772400" cy="494284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Date Placeholder 7"/>
          <p:cNvSpPr>
            <a:spLocks noGrp="1"/>
          </p:cNvSpPr>
          <p:nvPr>
            <p:ph type="dt" sz="half" idx="10"/>
          </p:nvPr>
        </p:nvSpPr>
        <p:spPr/>
        <p:txBody>
          <a:bodyPr/>
          <a:lstStyle/>
          <a:p>
            <a:fld id="{08E1D098-3C43-4EAE-B7F0-9EF8C62C906E}" type="datetimeFigureOut">
              <a:rPr lang="fr-FR" smtClean="0"/>
              <a:t>25/06/2020</a:t>
            </a:fld>
            <a:endParaRPr lang="fr-FR"/>
          </a:p>
        </p:txBody>
      </p:sp>
      <p:sp>
        <p:nvSpPr>
          <p:cNvPr id="9" name="Slide Number Placeholder 8"/>
          <p:cNvSpPr>
            <a:spLocks noGrp="1"/>
          </p:cNvSpPr>
          <p:nvPr>
            <p:ph type="sldNum" sz="quarter" idx="11"/>
          </p:nvPr>
        </p:nvSpPr>
        <p:spPr/>
        <p:txBody>
          <a:bodyPr/>
          <a:lstStyle/>
          <a:p>
            <a:fld id="{465D7EE1-8271-4A88-AB21-3F46E519B943}" type="slidenum">
              <a:rPr lang="fr-FR" smtClean="0"/>
              <a:t>‹N°›</a:t>
            </a:fld>
            <a:endParaRPr lang="fr-FR"/>
          </a:p>
        </p:txBody>
      </p:sp>
      <p:sp>
        <p:nvSpPr>
          <p:cNvPr id="10" name="Footer Placeholder 9"/>
          <p:cNvSpPr>
            <a:spLocks noGrp="1"/>
          </p:cNvSpPr>
          <p:nvPr>
            <p:ph type="ftr" sz="quarter" idx="12"/>
          </p:nvPr>
        </p:nvSpPr>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65D7EE1-8271-4A88-AB21-3F46E519B943}" type="slidenum">
              <a:rPr lang="fr-FR" smtClean="0"/>
              <a:t>‹N°›</a:t>
            </a:fld>
            <a:endParaRPr lang="fr-F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fr-F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8E1D098-3C43-4EAE-B7F0-9EF8C62C906E}" type="datetimeFigureOut">
              <a:rPr lang="fr-FR" smtClean="0"/>
              <a:t>25/06/2020</a:t>
            </a:fld>
            <a:endParaRPr lang="fr-F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icsum.com/dire-archives/hiver-2016/des-partenaires-microscopiques-heberges-dans-les-cellules-les-endosymbiot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edu.mnhn.fr/mod/page/view.php?id=9334" TargetMode="Externa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hyperlink" Target="https://www.futura-sciences.com/planete/actualites/zoologie-digerer-cafe-insecte-vole-gene-bacterie-3709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pnas.org/content/early/2012/02/17/1121190109" TargetMode="External"/><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9.jpe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14.png"/><Relationship Id="rId4" Type="http://schemas.openxmlformats.org/officeDocument/2006/relationships/hyperlink" Target="https://www.youtube.com/watch?v=TGZdiXYpY30&amp;feature=emb_title" TargetMode="External"/><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780928"/>
            <a:ext cx="7772400" cy="1470025"/>
          </a:xfrm>
        </p:spPr>
        <p:txBody>
          <a:bodyPr>
            <a:normAutofit fontScale="90000"/>
          </a:bodyPr>
          <a:lstStyle/>
          <a:p>
            <a:r>
              <a:rPr lang="fr-FR" sz="5000" dirty="0" smtClean="0"/>
              <a:t>L’ENDOSYMBIOSE et le TRANSFERT HORIZONTAL DE GENES, source d’évolution </a:t>
            </a:r>
            <a:endParaRPr lang="fr-FR" sz="5000" dirty="0"/>
          </a:p>
        </p:txBody>
      </p:sp>
      <p:sp>
        <p:nvSpPr>
          <p:cNvPr id="3" name="Sous-titre 2"/>
          <p:cNvSpPr>
            <a:spLocks noGrp="1"/>
          </p:cNvSpPr>
          <p:nvPr>
            <p:ph type="subTitle" idx="1"/>
          </p:nvPr>
        </p:nvSpPr>
        <p:spPr>
          <a:xfrm>
            <a:off x="1475656" y="5077408"/>
            <a:ext cx="6400800" cy="1752600"/>
          </a:xfrm>
        </p:spPr>
        <p:txBody>
          <a:bodyPr/>
          <a:lstStyle/>
          <a:p>
            <a:r>
              <a:rPr lang="fr-FR" dirty="0" smtClean="0"/>
              <a:t>PROGRAMME DE TERMINALE SPECIALITE</a:t>
            </a:r>
          </a:p>
          <a:p>
            <a:endParaRPr lang="fr-FR" dirty="0"/>
          </a:p>
          <a:p>
            <a:endParaRPr lang="fr-FR" dirty="0" smtClean="0"/>
          </a:p>
          <a:p>
            <a:pPr algn="r"/>
            <a:r>
              <a:rPr lang="fr-FR" sz="1200" i="1" dirty="0" smtClean="0"/>
              <a:t>S.MARCHAND – Lycée Berlioz – La côte saint André</a:t>
            </a:r>
            <a:endParaRPr lang="fr-FR" sz="1200" i="1" dirty="0"/>
          </a:p>
        </p:txBody>
      </p:sp>
    </p:spTree>
    <p:extLst>
      <p:ext uri="{BB962C8B-B14F-4D97-AF65-F5344CB8AC3E}">
        <p14:creationId xmlns:p14="http://schemas.microsoft.com/office/powerpoint/2010/main" val="2338839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Autres ressources </a:t>
            </a:r>
            <a:endParaRPr lang="fr-FR" dirty="0"/>
          </a:p>
        </p:txBody>
      </p:sp>
      <p:sp>
        <p:nvSpPr>
          <p:cNvPr id="3" name="Espace réservé du contenu 2"/>
          <p:cNvSpPr>
            <a:spLocks noGrp="1"/>
          </p:cNvSpPr>
          <p:nvPr>
            <p:ph idx="1"/>
          </p:nvPr>
        </p:nvSpPr>
        <p:spPr/>
        <p:txBody>
          <a:bodyPr>
            <a:normAutofit/>
          </a:bodyPr>
          <a:lstStyle/>
          <a:p>
            <a:r>
              <a:rPr lang="fr-FR" b="1" dirty="0"/>
              <a:t>BIOLOGIE — Des partenaires microscopiques hébergés dans les cellules : les </a:t>
            </a:r>
            <a:r>
              <a:rPr lang="fr-FR" b="1" dirty="0" err="1" smtClean="0"/>
              <a:t>endosymbiotes</a:t>
            </a:r>
            <a:r>
              <a:rPr lang="fr-FR" b="1" dirty="0"/>
              <a:t> </a:t>
            </a:r>
            <a:r>
              <a:rPr lang="fr-FR" b="1" dirty="0" smtClean="0"/>
              <a:t>(Anne-Frédérique </a:t>
            </a:r>
            <a:r>
              <a:rPr lang="fr-FR" b="1" dirty="0"/>
              <a:t>Gendron — Programme de doctorat en sciences </a:t>
            </a:r>
            <a:r>
              <a:rPr lang="fr-FR" b="1" dirty="0" smtClean="0"/>
              <a:t>biologiques) </a:t>
            </a:r>
            <a:r>
              <a:rPr lang="fr-FR" b="1" dirty="0" smtClean="0">
                <a:solidFill>
                  <a:srgbClr val="0070C0"/>
                </a:solidFill>
                <a:hlinkClick r:id="rId3"/>
              </a:rPr>
              <a:t>https</a:t>
            </a:r>
            <a:r>
              <a:rPr lang="fr-FR" b="1" dirty="0">
                <a:solidFill>
                  <a:srgbClr val="0070C0"/>
                </a:solidFill>
                <a:hlinkClick r:id="rId3"/>
              </a:rPr>
              <a:t>://www.ficsum.com/dire-archives/hiver-2016/des-partenaires-microscopiques-heberges-dans-les-cellules-les-endosymbiotes</a:t>
            </a:r>
            <a:r>
              <a:rPr lang="fr-FR" b="1" dirty="0" smtClean="0">
                <a:solidFill>
                  <a:srgbClr val="0070C0"/>
                </a:solidFill>
                <a:hlinkClick r:id="rId3"/>
              </a:rPr>
              <a:t>/</a:t>
            </a:r>
            <a:endParaRPr lang="fr-FR" b="1" dirty="0" smtClean="0">
              <a:solidFill>
                <a:srgbClr val="0070C0"/>
              </a:solidFill>
            </a:endParaRPr>
          </a:p>
          <a:p>
            <a:endParaRPr lang="fr-FR" b="1" dirty="0" smtClean="0">
              <a:solidFill>
                <a:srgbClr val="0070C0"/>
              </a:solidFill>
            </a:endParaRPr>
          </a:p>
          <a:p>
            <a:pPr marL="171450" indent="-171450">
              <a:buFont typeface="Symbol"/>
              <a:buChar char="Þ"/>
            </a:pPr>
            <a:r>
              <a:rPr lang="fr-FR" b="1" dirty="0" smtClean="0"/>
              <a:t>Accompagnement pédagogique ENS Lyon </a:t>
            </a:r>
            <a:r>
              <a:rPr lang="fr-FR" u="sng" dirty="0" smtClean="0">
                <a:solidFill>
                  <a:srgbClr val="0070C0"/>
                </a:solidFill>
              </a:rPr>
              <a:t>: http</a:t>
            </a:r>
            <a:r>
              <a:rPr lang="fr-FR" u="sng" dirty="0">
                <a:solidFill>
                  <a:srgbClr val="0070C0"/>
                </a:solidFill>
              </a:rPr>
              <a:t>://acces.ens-lyon.fr/acces/thematiques/evolution/accompagnement-pedagogique/accompagnement-au-lycee/terminale-2012/diversification-genetique-des-etres-vivants/symbiose-et-transfert-horizontal-des-genes</a:t>
            </a:r>
          </a:p>
          <a:p>
            <a:endParaRPr lang="fr-FR" b="1" dirty="0"/>
          </a:p>
          <a:p>
            <a:endParaRPr lang="fr-FR" dirty="0"/>
          </a:p>
        </p:txBody>
      </p:sp>
    </p:spTree>
    <p:extLst>
      <p:ext uri="{BB962C8B-B14F-4D97-AF65-F5344CB8AC3E}">
        <p14:creationId xmlns:p14="http://schemas.microsoft.com/office/powerpoint/2010/main" val="2902064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p:cNvGrpSpPr/>
          <p:nvPr/>
        </p:nvGrpSpPr>
        <p:grpSpPr>
          <a:xfrm>
            <a:off x="31334" y="188640"/>
            <a:ext cx="8386943" cy="4735413"/>
            <a:chOff x="31334" y="188640"/>
            <a:chExt cx="8386943" cy="4735413"/>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4" y="188640"/>
              <a:ext cx="8386943" cy="473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79512" y="2556346"/>
              <a:ext cx="4464496" cy="296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3" name="Groupe 22"/>
          <p:cNvGrpSpPr/>
          <p:nvPr/>
        </p:nvGrpSpPr>
        <p:grpSpPr>
          <a:xfrm>
            <a:off x="392048" y="836712"/>
            <a:ext cx="7708344" cy="5243810"/>
            <a:chOff x="392048" y="836712"/>
            <a:chExt cx="7708344" cy="5243810"/>
          </a:xfrm>
        </p:grpSpPr>
        <p:sp>
          <p:nvSpPr>
            <p:cNvPr id="14" name="ZoneTexte 13"/>
            <p:cNvSpPr txBox="1"/>
            <p:nvPr/>
          </p:nvSpPr>
          <p:spPr>
            <a:xfrm>
              <a:off x="392048" y="5157192"/>
              <a:ext cx="3240360" cy="923330"/>
            </a:xfrm>
            <a:prstGeom prst="rect">
              <a:avLst/>
            </a:prstGeom>
            <a:noFill/>
          </p:spPr>
          <p:txBody>
            <a:bodyPr wrap="square" rtlCol="0">
              <a:spAutoFit/>
            </a:bodyPr>
            <a:lstStyle/>
            <a:p>
              <a:r>
                <a:rPr lang="fr-FR" dirty="0" smtClean="0">
                  <a:solidFill>
                    <a:srgbClr val="0070C0"/>
                  </a:solidFill>
                </a:rPr>
                <a:t>Le transfert horizontal de gènes était déjà présent dans les anciens programmes.</a:t>
              </a:r>
              <a:endParaRPr lang="fr-FR" dirty="0">
                <a:solidFill>
                  <a:srgbClr val="0070C0"/>
                </a:solidFill>
              </a:endParaRPr>
            </a:p>
          </p:txBody>
        </p:sp>
        <p:sp>
          <p:nvSpPr>
            <p:cNvPr id="16" name="Rectangle à coins arrondis 15"/>
            <p:cNvSpPr/>
            <p:nvPr/>
          </p:nvSpPr>
          <p:spPr>
            <a:xfrm>
              <a:off x="4860032" y="836712"/>
              <a:ext cx="3240360" cy="2160240"/>
            </a:xfrm>
            <a:prstGeom prst="roundRect">
              <a:avLst>
                <a:gd name="adj" fmla="val 5743"/>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avec flèche 16"/>
            <p:cNvCxnSpPr/>
            <p:nvPr/>
          </p:nvCxnSpPr>
          <p:spPr>
            <a:xfrm flipV="1">
              <a:off x="3635896" y="2852937"/>
              <a:ext cx="1224136" cy="2442754"/>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oupe 20"/>
          <p:cNvGrpSpPr/>
          <p:nvPr/>
        </p:nvGrpSpPr>
        <p:grpSpPr>
          <a:xfrm>
            <a:off x="4499992" y="2996952"/>
            <a:ext cx="3600400" cy="3084590"/>
            <a:chOff x="4499992" y="2996952"/>
            <a:chExt cx="3600400" cy="3084590"/>
          </a:xfrm>
        </p:grpSpPr>
        <p:sp>
          <p:nvSpPr>
            <p:cNvPr id="6" name="ZoneTexte 5"/>
            <p:cNvSpPr txBox="1"/>
            <p:nvPr/>
          </p:nvSpPr>
          <p:spPr>
            <a:xfrm>
              <a:off x="4499992" y="5158212"/>
              <a:ext cx="2808312" cy="923330"/>
            </a:xfrm>
            <a:prstGeom prst="rect">
              <a:avLst/>
            </a:prstGeom>
            <a:noFill/>
          </p:spPr>
          <p:txBody>
            <a:bodyPr wrap="square" rtlCol="0">
              <a:spAutoFit/>
            </a:bodyPr>
            <a:lstStyle/>
            <a:p>
              <a:r>
                <a:rPr lang="fr-FR" dirty="0" smtClean="0">
                  <a:solidFill>
                    <a:srgbClr val="FF6699"/>
                  </a:solidFill>
                </a:rPr>
                <a:t>La notion d’</a:t>
              </a:r>
              <a:r>
                <a:rPr lang="fr-FR" dirty="0" err="1" smtClean="0">
                  <a:solidFill>
                    <a:srgbClr val="FF6699"/>
                  </a:solidFill>
                </a:rPr>
                <a:t>endosymbiose</a:t>
              </a:r>
              <a:r>
                <a:rPr lang="fr-FR" dirty="0" smtClean="0">
                  <a:solidFill>
                    <a:srgbClr val="FF6699"/>
                  </a:solidFill>
                </a:rPr>
                <a:t> est une nouveauté dans les nouveaux programmes.</a:t>
              </a:r>
              <a:endParaRPr lang="fr-FR" dirty="0">
                <a:solidFill>
                  <a:srgbClr val="FF6699"/>
                </a:solidFill>
              </a:endParaRPr>
            </a:p>
          </p:txBody>
        </p:sp>
        <p:cxnSp>
          <p:nvCxnSpPr>
            <p:cNvPr id="18" name="Connecteur droit avec flèche 17"/>
            <p:cNvCxnSpPr/>
            <p:nvPr/>
          </p:nvCxnSpPr>
          <p:spPr>
            <a:xfrm flipV="1">
              <a:off x="5076056" y="4221088"/>
              <a:ext cx="72008" cy="937124"/>
            </a:xfrm>
            <a:prstGeom prst="straightConnector1">
              <a:avLst/>
            </a:prstGeom>
            <a:ln>
              <a:solidFill>
                <a:srgbClr val="FF6699"/>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à coins arrondis 18"/>
            <p:cNvSpPr/>
            <p:nvPr/>
          </p:nvSpPr>
          <p:spPr>
            <a:xfrm>
              <a:off x="4860032" y="2996952"/>
              <a:ext cx="3240360" cy="1224136"/>
            </a:xfrm>
            <a:prstGeom prst="roundRect">
              <a:avLst>
                <a:gd name="adj" fmla="val 9438"/>
              </a:avLst>
            </a:prstGeom>
            <a:no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5039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14826" y="764704"/>
            <a:ext cx="6768752" cy="5940088"/>
          </a:xfrm>
          <a:prstGeom prst="rect">
            <a:avLst/>
          </a:prstGeom>
          <a:noFill/>
        </p:spPr>
        <p:txBody>
          <a:bodyPr wrap="square" rtlCol="0">
            <a:spAutoFit/>
          </a:bodyPr>
          <a:lstStyle/>
          <a:p>
            <a:pPr algn="ctr"/>
            <a:r>
              <a:rPr lang="fr-FR" sz="2000" b="1" u="sng" dirty="0" smtClean="0"/>
              <a:t>PLAN DU DIAPORAMA : </a:t>
            </a:r>
          </a:p>
          <a:p>
            <a:pPr algn="ctr"/>
            <a:endParaRPr lang="fr-FR" sz="2000" b="1" u="sng" dirty="0" smtClean="0"/>
          </a:p>
          <a:p>
            <a:r>
              <a:rPr lang="fr-FR" sz="2000" dirty="0" smtClean="0"/>
              <a:t>1-un exemple </a:t>
            </a:r>
            <a:r>
              <a:rPr lang="fr-FR" sz="2000" b="1" dirty="0" smtClean="0"/>
              <a:t>d’</a:t>
            </a:r>
            <a:r>
              <a:rPr lang="fr-FR" sz="2000" b="1" dirty="0" err="1" smtClean="0"/>
              <a:t>endosymbiose</a:t>
            </a:r>
            <a:r>
              <a:rPr lang="fr-FR" sz="2000" dirty="0" smtClean="0"/>
              <a:t>  entre le polype du corail et l’algue zooxanthelle du genre </a:t>
            </a:r>
            <a:r>
              <a:rPr lang="fr-FR" sz="2000" i="1" u="sng" dirty="0" err="1" smtClean="0"/>
              <a:t>Symbiodinium</a:t>
            </a:r>
            <a:endParaRPr lang="fr-FR" sz="2000" i="1" u="sng" dirty="0" smtClean="0"/>
          </a:p>
          <a:p>
            <a:endParaRPr lang="fr-FR" sz="2000" i="1" dirty="0"/>
          </a:p>
          <a:p>
            <a:r>
              <a:rPr lang="fr-FR" sz="2000" dirty="0" smtClean="0"/>
              <a:t>2-un exemple de </a:t>
            </a:r>
            <a:r>
              <a:rPr lang="fr-FR" sz="2000" b="1" dirty="0" smtClean="0"/>
              <a:t>transfert horizontal </a:t>
            </a:r>
            <a:r>
              <a:rPr lang="fr-FR" sz="2000" dirty="0" smtClean="0"/>
              <a:t>de gène entre le scolyte du café (</a:t>
            </a:r>
            <a:r>
              <a:rPr lang="fr-FR" sz="2000" u="sng" dirty="0" err="1" smtClean="0"/>
              <a:t>Hypothenemus</a:t>
            </a:r>
            <a:r>
              <a:rPr lang="fr-FR" sz="2000" u="sng" dirty="0" smtClean="0"/>
              <a:t> </a:t>
            </a:r>
            <a:r>
              <a:rPr lang="fr-FR" sz="2000" u="sng" dirty="0" err="1" smtClean="0"/>
              <a:t>hampei</a:t>
            </a:r>
            <a:r>
              <a:rPr lang="fr-FR" sz="2000" dirty="0" smtClean="0"/>
              <a:t>) et une bactérie</a:t>
            </a:r>
          </a:p>
          <a:p>
            <a:endParaRPr lang="fr-FR" sz="2000" dirty="0"/>
          </a:p>
          <a:p>
            <a:r>
              <a:rPr lang="fr-FR" sz="2000" dirty="0" smtClean="0"/>
              <a:t>3-un exemple </a:t>
            </a:r>
            <a:r>
              <a:rPr lang="fr-FR" sz="2000" b="1" dirty="0" smtClean="0">
                <a:solidFill>
                  <a:srgbClr val="FF0000"/>
                </a:solidFill>
              </a:rPr>
              <a:t>d’</a:t>
            </a:r>
            <a:r>
              <a:rPr lang="fr-FR" sz="2000" b="1" dirty="0" err="1" smtClean="0">
                <a:solidFill>
                  <a:srgbClr val="FF0000"/>
                </a:solidFill>
              </a:rPr>
              <a:t>endosymbiose</a:t>
            </a:r>
            <a:r>
              <a:rPr lang="fr-FR" sz="2000" b="1" dirty="0" smtClean="0">
                <a:solidFill>
                  <a:srgbClr val="FF0000"/>
                </a:solidFill>
              </a:rPr>
              <a:t> associé à des transferts horizontaux de gènes </a:t>
            </a:r>
            <a:r>
              <a:rPr lang="fr-FR" sz="2000" dirty="0" smtClean="0"/>
              <a:t>entre la limace </a:t>
            </a:r>
            <a:r>
              <a:rPr lang="fr-FR" sz="2000" u="sng" dirty="0" err="1" smtClean="0"/>
              <a:t>Elisia</a:t>
            </a:r>
            <a:r>
              <a:rPr lang="fr-FR" sz="2000" u="sng" dirty="0" smtClean="0"/>
              <a:t> </a:t>
            </a:r>
            <a:r>
              <a:rPr lang="fr-FR" sz="2000" u="sng" dirty="0" err="1" smtClean="0"/>
              <a:t>chloritica</a:t>
            </a:r>
            <a:r>
              <a:rPr lang="fr-FR" sz="2000" u="sng" dirty="0" smtClean="0"/>
              <a:t> </a:t>
            </a:r>
            <a:r>
              <a:rPr lang="fr-FR" sz="2000" dirty="0" smtClean="0"/>
              <a:t>et l’algue </a:t>
            </a:r>
            <a:r>
              <a:rPr lang="fr-FR" sz="2000" u="sng" dirty="0" err="1"/>
              <a:t>Vaucheria</a:t>
            </a:r>
            <a:r>
              <a:rPr lang="fr-FR" sz="2000" u="sng" dirty="0"/>
              <a:t> </a:t>
            </a:r>
            <a:r>
              <a:rPr lang="fr-FR" sz="2000" u="sng" dirty="0" err="1"/>
              <a:t>litorea</a:t>
            </a:r>
            <a:endParaRPr lang="fr-FR" sz="2000" u="sng" dirty="0"/>
          </a:p>
          <a:p>
            <a:endParaRPr lang="fr-FR" sz="2000" dirty="0" smtClean="0"/>
          </a:p>
          <a:p>
            <a:r>
              <a:rPr lang="fr-FR" sz="2000" dirty="0" smtClean="0"/>
              <a:t>4-D’autres exemples d’</a:t>
            </a:r>
            <a:r>
              <a:rPr lang="fr-FR" sz="2000" dirty="0" err="1" smtClean="0"/>
              <a:t>endosymbiose</a:t>
            </a:r>
            <a:endParaRPr lang="fr-FR" sz="2000" dirty="0" smtClean="0"/>
          </a:p>
          <a:p>
            <a:endParaRPr lang="fr-FR" sz="2000" dirty="0"/>
          </a:p>
          <a:p>
            <a:r>
              <a:rPr lang="fr-FR" sz="2000" dirty="0" smtClean="0"/>
              <a:t>5-D’autres exemples de transferts horizontaux de gènes</a:t>
            </a:r>
          </a:p>
          <a:p>
            <a:endParaRPr lang="fr-FR" sz="2000" dirty="0"/>
          </a:p>
          <a:p>
            <a:r>
              <a:rPr lang="fr-FR" sz="2000" b="1" i="1" dirty="0" smtClean="0">
                <a:solidFill>
                  <a:srgbClr val="0070C0"/>
                </a:solidFill>
              </a:rPr>
              <a:t>Attention : Ne pas oublier de lire les commentaires des diapos en mode « non diaporama » situés dans la </a:t>
            </a:r>
            <a:r>
              <a:rPr lang="fr-FR" sz="2000" b="1" i="1" dirty="0" smtClean="0">
                <a:solidFill>
                  <a:srgbClr val="0070C0"/>
                </a:solidFill>
              </a:rPr>
              <a:t>case </a:t>
            </a:r>
            <a:r>
              <a:rPr lang="fr-FR" sz="2000" b="1" i="1" dirty="0" smtClean="0">
                <a:solidFill>
                  <a:srgbClr val="0070C0"/>
                </a:solidFill>
              </a:rPr>
              <a:t>en bas des diapos.</a:t>
            </a:r>
            <a:endParaRPr lang="fr-FR" sz="2000" b="1" i="1" dirty="0">
              <a:solidFill>
                <a:srgbClr val="0070C0"/>
              </a:solidFill>
            </a:endParaRPr>
          </a:p>
        </p:txBody>
      </p:sp>
    </p:spTree>
    <p:extLst>
      <p:ext uri="{BB962C8B-B14F-4D97-AF65-F5344CB8AC3E}">
        <p14:creationId xmlns:p14="http://schemas.microsoft.com/office/powerpoint/2010/main" val="1282852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9414" y="6232143"/>
            <a:ext cx="4690864" cy="460648"/>
          </a:xfrm>
        </p:spPr>
        <p:txBody>
          <a:bodyPr/>
          <a:lstStyle/>
          <a:p>
            <a:r>
              <a:rPr lang="fr-FR" sz="1500" dirty="0">
                <a:hlinkClick r:id="rId3"/>
              </a:rPr>
              <a:t>http://</a:t>
            </a:r>
            <a:r>
              <a:rPr lang="fr-FR" sz="1500" dirty="0" smtClean="0">
                <a:hlinkClick r:id="rId3"/>
              </a:rPr>
              <a:t>edu.mnhn.fr/mod/page/view.php?id=9334</a:t>
            </a:r>
            <a:endParaRPr lang="fr-FR" sz="1500" dirty="0" smtClean="0"/>
          </a:p>
          <a:p>
            <a:endParaRPr lang="fr-FR"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790773"/>
            <a:ext cx="3295089" cy="215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1414559"/>
            <a:ext cx="2736304" cy="1574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1"/>
          <p:cNvSpPr>
            <a:spLocks noGrp="1"/>
          </p:cNvSpPr>
          <p:nvPr>
            <p:ph type="title"/>
          </p:nvPr>
        </p:nvSpPr>
        <p:spPr>
          <a:xfrm>
            <a:off x="0" y="11848"/>
            <a:ext cx="9144000" cy="1402711"/>
          </a:xfrm>
          <a:effectLst>
            <a:glow rad="101600">
              <a:schemeClr val="accent6">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fr-FR" sz="2800" b="1" u="sng" dirty="0" smtClean="0">
                <a:solidFill>
                  <a:schemeClr val="bg1"/>
                </a:solidFill>
                <a:latin typeface="Cambria" panose="02040503050406030204" pitchFamily="18" charset="0"/>
                <a:ea typeface="Cambria" panose="02040503050406030204" pitchFamily="18" charset="0"/>
              </a:rPr>
              <a:t>L’</a:t>
            </a:r>
            <a:r>
              <a:rPr lang="fr-FR" sz="2800" b="1" u="sng" dirty="0" err="1" smtClean="0">
                <a:solidFill>
                  <a:schemeClr val="bg1"/>
                </a:solidFill>
                <a:latin typeface="Cambria" panose="02040503050406030204" pitchFamily="18" charset="0"/>
                <a:ea typeface="Cambria" panose="02040503050406030204" pitchFamily="18" charset="0"/>
              </a:rPr>
              <a:t>endosymbiose</a:t>
            </a:r>
            <a:r>
              <a:rPr lang="fr-FR" sz="2800" b="1" u="sng" dirty="0" smtClean="0">
                <a:solidFill>
                  <a:schemeClr val="bg1"/>
                </a:solidFill>
                <a:latin typeface="Cambria" panose="02040503050406030204" pitchFamily="18" charset="0"/>
                <a:ea typeface="Cambria" panose="02040503050406030204" pitchFamily="18" charset="0"/>
              </a:rPr>
              <a:t> entre les </a:t>
            </a:r>
            <a:r>
              <a:rPr lang="fr-FR" sz="2800" b="1" u="sng" dirty="0" smtClean="0">
                <a:solidFill>
                  <a:schemeClr val="bg1"/>
                </a:solidFill>
                <a:latin typeface="Cambria" panose="02040503050406030204" pitchFamily="18" charset="0"/>
                <a:ea typeface="Cambria" panose="02040503050406030204" pitchFamily="18" charset="0"/>
              </a:rPr>
              <a:t>polypes </a:t>
            </a:r>
            <a:r>
              <a:rPr lang="fr-FR" sz="2800" b="1" u="sng" dirty="0" smtClean="0">
                <a:solidFill>
                  <a:schemeClr val="bg1"/>
                </a:solidFill>
                <a:latin typeface="Cambria" panose="02040503050406030204" pitchFamily="18" charset="0"/>
                <a:ea typeface="Cambria" panose="02040503050406030204" pitchFamily="18" charset="0"/>
              </a:rPr>
              <a:t>de corail  (</a:t>
            </a:r>
            <a:r>
              <a:rPr lang="fr-FR" sz="2500" i="1" u="sng" dirty="0" err="1"/>
              <a:t>Porites</a:t>
            </a:r>
            <a:r>
              <a:rPr lang="fr-FR" sz="2500" i="1" u="sng" dirty="0"/>
              <a:t> </a:t>
            </a:r>
            <a:r>
              <a:rPr lang="fr-FR" sz="2500" i="1" u="sng" dirty="0" err="1"/>
              <a:t>astreoides</a:t>
            </a:r>
            <a:r>
              <a:rPr lang="fr-FR" sz="2800" i="1" u="sng" dirty="0"/>
              <a:t> </a:t>
            </a:r>
            <a:r>
              <a:rPr lang="fr-FR" sz="2800" i="1" u="sng" dirty="0" smtClean="0"/>
              <a:t>) </a:t>
            </a:r>
            <a:r>
              <a:rPr lang="fr-FR" sz="2800" b="1" u="sng" dirty="0" smtClean="0">
                <a:solidFill>
                  <a:schemeClr val="bg1"/>
                </a:solidFill>
                <a:latin typeface="Cambria" panose="02040503050406030204" pitchFamily="18" charset="0"/>
                <a:ea typeface="Cambria" panose="02040503050406030204" pitchFamily="18" charset="0"/>
              </a:rPr>
              <a:t>et l’algue zooxanthelle (</a:t>
            </a:r>
            <a:r>
              <a:rPr lang="fr-FR" sz="2800" dirty="0" smtClean="0"/>
              <a:t>du </a:t>
            </a:r>
            <a:r>
              <a:rPr lang="fr-FR" sz="2800" dirty="0"/>
              <a:t>genre </a:t>
            </a:r>
            <a:r>
              <a:rPr lang="fr-FR" sz="2500" i="1" u="sng" dirty="0" err="1" smtClean="0"/>
              <a:t>Symbiodinium</a:t>
            </a:r>
            <a:r>
              <a:rPr lang="fr-FR" sz="2800" i="1" dirty="0"/>
              <a:t>)</a:t>
            </a:r>
            <a:endParaRPr lang="fr-FR" sz="2800" b="1" u="sng" dirty="0">
              <a:solidFill>
                <a:schemeClr val="bg1"/>
              </a:solidFill>
              <a:latin typeface="+mj-lt"/>
            </a:endParaRPr>
          </a:p>
        </p:txBody>
      </p: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3584010"/>
            <a:ext cx="1849588" cy="1634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3780144" y="3976240"/>
            <a:ext cx="4608280" cy="784830"/>
          </a:xfrm>
          <a:prstGeom prst="rect">
            <a:avLst/>
          </a:prstGeom>
          <a:noFill/>
        </p:spPr>
        <p:txBody>
          <a:bodyPr wrap="square" rtlCol="0">
            <a:spAutoFit/>
          </a:bodyPr>
          <a:lstStyle/>
          <a:p>
            <a:r>
              <a:rPr lang="fr-FR" sz="1500" b="1" dirty="0"/>
              <a:t>Algues zooxanthelles du genre </a:t>
            </a:r>
            <a:r>
              <a:rPr lang="fr-FR" sz="1500" b="1" i="1" u="sng" dirty="0" err="1"/>
              <a:t>Symbiodinium</a:t>
            </a:r>
            <a:r>
              <a:rPr lang="fr-FR" sz="1500" b="1" dirty="0"/>
              <a:t> observées dans les tissus mésentériques (dans la cavité gastrique) dans un polype de corail (</a:t>
            </a:r>
            <a:r>
              <a:rPr lang="fr-FR" sz="1500" b="1" i="1" u="sng" dirty="0" err="1"/>
              <a:t>Porites</a:t>
            </a:r>
            <a:r>
              <a:rPr lang="fr-FR" sz="1500" b="1" i="1" u="sng" dirty="0"/>
              <a:t> </a:t>
            </a:r>
            <a:r>
              <a:rPr lang="fr-FR" sz="1500" b="1" i="1" u="sng" dirty="0" err="1"/>
              <a:t>porites</a:t>
            </a:r>
            <a:r>
              <a:rPr lang="fr-FR" sz="1500" b="1" dirty="0"/>
              <a:t>)</a:t>
            </a:r>
            <a:endParaRPr lang="fr-FR" sz="1500" dirty="0"/>
          </a:p>
        </p:txBody>
      </p:sp>
      <p:sp>
        <p:nvSpPr>
          <p:cNvPr id="5" name="ZoneTexte 4"/>
          <p:cNvSpPr txBox="1"/>
          <p:nvPr/>
        </p:nvSpPr>
        <p:spPr>
          <a:xfrm>
            <a:off x="323528" y="5351366"/>
            <a:ext cx="3168352" cy="784830"/>
          </a:xfrm>
          <a:prstGeom prst="rect">
            <a:avLst/>
          </a:prstGeom>
          <a:noFill/>
        </p:spPr>
        <p:txBody>
          <a:bodyPr wrap="square" rtlCol="0">
            <a:spAutoFit/>
          </a:bodyPr>
          <a:lstStyle/>
          <a:p>
            <a:r>
              <a:rPr lang="fr-FR" sz="1500" b="1" dirty="0"/>
              <a:t>Un polype de corail</a:t>
            </a:r>
            <a:r>
              <a:rPr lang="fr-FR" sz="1500" dirty="0"/>
              <a:t> (</a:t>
            </a:r>
            <a:r>
              <a:rPr lang="fr-FR" sz="1500" i="1" u="sng" dirty="0" err="1"/>
              <a:t>Porites</a:t>
            </a:r>
            <a:r>
              <a:rPr lang="fr-FR" sz="1500" i="1" u="sng" dirty="0"/>
              <a:t> </a:t>
            </a:r>
            <a:r>
              <a:rPr lang="fr-FR" sz="1500" i="1" u="sng" dirty="0" err="1"/>
              <a:t>astreoides</a:t>
            </a:r>
            <a:r>
              <a:rPr lang="fr-FR" sz="1500" dirty="0"/>
              <a:t>) dont on voit par transparence des algues symbiotiques</a:t>
            </a:r>
          </a:p>
        </p:txBody>
      </p:sp>
      <p:sp>
        <p:nvSpPr>
          <p:cNvPr id="7" name="ZoneTexte 6"/>
          <p:cNvSpPr txBox="1"/>
          <p:nvPr/>
        </p:nvSpPr>
        <p:spPr>
          <a:xfrm>
            <a:off x="539552" y="2988951"/>
            <a:ext cx="2952328" cy="323165"/>
          </a:xfrm>
          <a:prstGeom prst="rect">
            <a:avLst/>
          </a:prstGeom>
          <a:noFill/>
        </p:spPr>
        <p:txBody>
          <a:bodyPr wrap="square" rtlCol="0">
            <a:spAutoFit/>
          </a:bodyPr>
          <a:lstStyle/>
          <a:p>
            <a:r>
              <a:rPr lang="fr-FR" sz="1500" b="1" dirty="0"/>
              <a:t>Anatomie d’un polype de </a:t>
            </a:r>
            <a:r>
              <a:rPr lang="fr-FR" sz="1500" b="1" dirty="0" smtClean="0"/>
              <a:t>corail</a:t>
            </a:r>
            <a:endParaRPr lang="fr-FR" sz="1500" dirty="0"/>
          </a:p>
        </p:txBody>
      </p:sp>
      <p:sp>
        <p:nvSpPr>
          <p:cNvPr id="12" name="ZoneTexte 11"/>
          <p:cNvSpPr txBox="1"/>
          <p:nvPr/>
        </p:nvSpPr>
        <p:spPr>
          <a:xfrm>
            <a:off x="5667475" y="6173814"/>
            <a:ext cx="2304256" cy="323165"/>
          </a:xfrm>
          <a:prstGeom prst="rect">
            <a:avLst/>
          </a:prstGeom>
          <a:noFill/>
        </p:spPr>
        <p:txBody>
          <a:bodyPr wrap="square" rtlCol="0">
            <a:spAutoFit/>
          </a:bodyPr>
          <a:lstStyle/>
          <a:p>
            <a:r>
              <a:rPr lang="fr-FR" sz="1500" b="1" dirty="0" smtClean="0"/>
              <a:t>Le blanchiment du corail</a:t>
            </a:r>
            <a:endParaRPr lang="fr-FR" sz="1500" dirty="0"/>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5474" y="800196"/>
            <a:ext cx="1485900"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0551" y="5021771"/>
            <a:ext cx="142875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762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randombar(horizontal)">
                                      <p:cBhvr>
                                        <p:cTn id="7" dur="500"/>
                                        <p:tgtEl>
                                          <p:spTgt spid="205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randombar(horizontal)">
                                      <p:cBhvr>
                                        <p:cTn id="15" dur="500"/>
                                        <p:tgtEl>
                                          <p:spTgt spid="205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horizontal)">
                                      <p:cBhvr>
                                        <p:cTn id="26" dur="500"/>
                                        <p:tgtEl>
                                          <p:spTgt spid="4"/>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3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266546" y="116632"/>
            <a:ext cx="7056784" cy="1152128"/>
          </a:xfrm>
          <a:effectLst>
            <a:glow rad="101600">
              <a:schemeClr val="accent6">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p>
            <a:pPr algn="ctr"/>
            <a:r>
              <a:rPr lang="fr-FR" sz="2800" b="1" u="sng" dirty="0" smtClean="0">
                <a:solidFill>
                  <a:schemeClr val="bg1"/>
                </a:solidFill>
                <a:latin typeface="Cambria" panose="02040503050406030204" pitchFamily="18" charset="0"/>
                <a:ea typeface="Cambria" panose="02040503050406030204" pitchFamily="18" charset="0"/>
              </a:rPr>
              <a:t/>
            </a:r>
            <a:br>
              <a:rPr lang="fr-FR" sz="2800" b="1" u="sng" dirty="0" smtClean="0">
                <a:solidFill>
                  <a:schemeClr val="bg1"/>
                </a:solidFill>
                <a:latin typeface="Cambria" panose="02040503050406030204" pitchFamily="18" charset="0"/>
                <a:ea typeface="Cambria" panose="02040503050406030204" pitchFamily="18" charset="0"/>
              </a:rPr>
            </a:br>
            <a:r>
              <a:rPr lang="fr-FR" sz="2800" b="1" u="sng" dirty="0" smtClean="0">
                <a:solidFill>
                  <a:schemeClr val="bg1"/>
                </a:solidFill>
                <a:latin typeface="Cambria" panose="02040503050406030204" pitchFamily="18" charset="0"/>
                <a:ea typeface="Cambria" panose="02040503050406030204" pitchFamily="18" charset="0"/>
              </a:rPr>
              <a:t>Le transfert horizontal de gène entre le </a:t>
            </a:r>
            <a:r>
              <a:rPr lang="fr-FR" sz="2800" b="1" u="sng" dirty="0">
                <a:solidFill>
                  <a:schemeClr val="bg1"/>
                </a:solidFill>
                <a:latin typeface="Cambria" panose="02040503050406030204" pitchFamily="18" charset="0"/>
                <a:ea typeface="Cambria" panose="02040503050406030204" pitchFamily="18" charset="0"/>
              </a:rPr>
              <a:t>scolyte du café  (</a:t>
            </a:r>
            <a:r>
              <a:rPr lang="fr-FR" sz="2800" b="1" i="1" u="sng" dirty="0" err="1">
                <a:solidFill>
                  <a:schemeClr val="bg1"/>
                </a:solidFill>
                <a:latin typeface="Cambria" panose="02040503050406030204" pitchFamily="18" charset="0"/>
                <a:ea typeface="Cambria" panose="02040503050406030204" pitchFamily="18" charset="0"/>
              </a:rPr>
              <a:t>Hypothenemus</a:t>
            </a:r>
            <a:r>
              <a:rPr lang="fr-FR" sz="2800" b="1" i="1" u="sng" dirty="0">
                <a:solidFill>
                  <a:schemeClr val="bg1"/>
                </a:solidFill>
                <a:latin typeface="Cambria" panose="02040503050406030204" pitchFamily="18" charset="0"/>
                <a:ea typeface="Cambria" panose="02040503050406030204" pitchFamily="18" charset="0"/>
              </a:rPr>
              <a:t> </a:t>
            </a:r>
            <a:r>
              <a:rPr lang="fr-FR" sz="2800" b="1" i="1" u="sng" dirty="0" err="1">
                <a:solidFill>
                  <a:schemeClr val="bg1"/>
                </a:solidFill>
                <a:latin typeface="Cambria" panose="02040503050406030204" pitchFamily="18" charset="0"/>
                <a:ea typeface="Cambria" panose="02040503050406030204" pitchFamily="18" charset="0"/>
              </a:rPr>
              <a:t>hampei</a:t>
            </a:r>
            <a:r>
              <a:rPr lang="fr-FR" sz="2800" b="1" u="sng" dirty="0">
                <a:solidFill>
                  <a:schemeClr val="bg1"/>
                </a:solidFill>
                <a:latin typeface="Cambria" panose="02040503050406030204" pitchFamily="18" charset="0"/>
                <a:ea typeface="Cambria" panose="02040503050406030204" pitchFamily="18" charset="0"/>
              </a:rPr>
              <a:t>) </a:t>
            </a:r>
            <a:r>
              <a:rPr lang="fr-FR" sz="2800" b="1" u="sng" dirty="0" smtClean="0">
                <a:solidFill>
                  <a:schemeClr val="bg1"/>
                </a:solidFill>
                <a:latin typeface="Cambria" panose="02040503050406030204" pitchFamily="18" charset="0"/>
                <a:ea typeface="Cambria" panose="02040503050406030204" pitchFamily="18" charset="0"/>
              </a:rPr>
              <a:t/>
            </a:r>
            <a:br>
              <a:rPr lang="fr-FR" sz="2800" b="1" u="sng" dirty="0" smtClean="0">
                <a:solidFill>
                  <a:schemeClr val="bg1"/>
                </a:solidFill>
                <a:latin typeface="Cambria" panose="02040503050406030204" pitchFamily="18" charset="0"/>
                <a:ea typeface="Cambria" panose="02040503050406030204" pitchFamily="18" charset="0"/>
              </a:rPr>
            </a:br>
            <a:r>
              <a:rPr lang="fr-FR" sz="2800" b="1" u="sng" dirty="0" smtClean="0">
                <a:solidFill>
                  <a:schemeClr val="bg1"/>
                </a:solidFill>
                <a:latin typeface="Cambria" panose="02040503050406030204" pitchFamily="18" charset="0"/>
                <a:ea typeface="Cambria" panose="02040503050406030204" pitchFamily="18" charset="0"/>
              </a:rPr>
              <a:t>et une bactérie </a:t>
            </a:r>
            <a:r>
              <a:rPr lang="fr-FR" sz="2800" b="1" u="sng" dirty="0">
                <a:solidFill>
                  <a:schemeClr val="bg1"/>
                </a:solidFill>
                <a:latin typeface="Cambria" panose="02040503050406030204" pitchFamily="18" charset="0"/>
                <a:ea typeface="Cambria" panose="02040503050406030204" pitchFamily="18" charset="0"/>
              </a:rPr>
              <a:t/>
            </a:r>
            <a:br>
              <a:rPr lang="fr-FR" sz="2800" b="1" u="sng" dirty="0">
                <a:solidFill>
                  <a:schemeClr val="bg1"/>
                </a:solidFill>
                <a:latin typeface="Cambria" panose="02040503050406030204" pitchFamily="18" charset="0"/>
                <a:ea typeface="Cambria" panose="02040503050406030204" pitchFamily="18" charset="0"/>
              </a:rPr>
            </a:br>
            <a:endParaRPr lang="fr-FR" sz="2800" b="1" u="sng" dirty="0">
              <a:solidFill>
                <a:schemeClr val="bg1"/>
              </a:solidFill>
              <a:latin typeface="Cambria" panose="02040503050406030204" pitchFamily="18" charset="0"/>
              <a:ea typeface="Cambria" panose="02040503050406030204" pitchFamily="18"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523" y="1533113"/>
            <a:ext cx="1271106" cy="83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1490" y="116632"/>
            <a:ext cx="1662510" cy="945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266546" y="2429514"/>
            <a:ext cx="2232248" cy="553998"/>
          </a:xfrm>
          <a:prstGeom prst="rect">
            <a:avLst/>
          </a:prstGeom>
          <a:noFill/>
        </p:spPr>
        <p:txBody>
          <a:bodyPr wrap="square" rtlCol="0">
            <a:spAutoFit/>
          </a:bodyPr>
          <a:lstStyle/>
          <a:p>
            <a:r>
              <a:rPr lang="fr-FR" sz="1500" b="1" dirty="0" smtClean="0"/>
              <a:t>Photo d’un scolyte sur </a:t>
            </a:r>
          </a:p>
          <a:p>
            <a:r>
              <a:rPr lang="fr-FR" sz="1500" b="1" dirty="0" smtClean="0"/>
              <a:t>un grain de café</a:t>
            </a:r>
            <a:endParaRPr lang="fr-FR" sz="1500" dirty="0"/>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1531" y="4034201"/>
            <a:ext cx="3631214" cy="1384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266546" y="6146710"/>
            <a:ext cx="8494773" cy="738664"/>
          </a:xfrm>
          <a:prstGeom prst="rect">
            <a:avLst/>
          </a:prstGeom>
          <a:noFill/>
        </p:spPr>
        <p:txBody>
          <a:bodyPr wrap="square" rtlCol="0">
            <a:spAutoFit/>
          </a:bodyPr>
          <a:lstStyle/>
          <a:p>
            <a:r>
              <a:rPr lang="fr-FR" sz="1200" u="sng" dirty="0" smtClean="0">
                <a:hlinkClick r:id="rId6"/>
              </a:rPr>
              <a:t>Article de </a:t>
            </a:r>
            <a:r>
              <a:rPr lang="fr-FR" sz="1200" u="sng" dirty="0" err="1" smtClean="0">
                <a:hlinkClick r:id="rId6"/>
              </a:rPr>
              <a:t>recherhce</a:t>
            </a:r>
            <a:r>
              <a:rPr lang="fr-FR" sz="1200" u="sng" dirty="0" smtClean="0">
                <a:hlinkClick r:id="rId6"/>
              </a:rPr>
              <a:t> PNAS </a:t>
            </a:r>
            <a:r>
              <a:rPr lang="fr-FR" sz="1200" dirty="0" smtClean="0">
                <a:hlinkClick r:id="rId6"/>
              </a:rPr>
              <a:t>: https://www.pnas.org/content/early/2012/02/17/1121190109</a:t>
            </a:r>
            <a:endParaRPr lang="fr-FR" sz="1200" dirty="0" smtClean="0"/>
          </a:p>
          <a:p>
            <a:r>
              <a:rPr lang="fr-FR" sz="1200" dirty="0" smtClean="0"/>
              <a:t>Article </a:t>
            </a:r>
            <a:r>
              <a:rPr lang="fr-FR" sz="1200" dirty="0" err="1" smtClean="0"/>
              <a:t>futura</a:t>
            </a:r>
            <a:r>
              <a:rPr lang="fr-FR" sz="1200" dirty="0" smtClean="0"/>
              <a:t> sciences : </a:t>
            </a:r>
            <a:r>
              <a:rPr lang="fr-FR" sz="1200" dirty="0" smtClean="0">
                <a:hlinkClick r:id="rId7"/>
              </a:rPr>
              <a:t>https://www.futura-sciences.com/planete/actualites/zoologie-digerer-cafe-insecte-vole-gene-bacterie-37096/</a:t>
            </a:r>
            <a:endParaRPr lang="fr-FR" sz="1200" dirty="0" smtClean="0"/>
          </a:p>
          <a:p>
            <a:endParaRPr lang="fr-FR" dirty="0"/>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546" y="3670502"/>
            <a:ext cx="3321687" cy="1550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257818" y="5247091"/>
            <a:ext cx="3903169" cy="892552"/>
          </a:xfrm>
          <a:prstGeom prst="rect">
            <a:avLst/>
          </a:prstGeom>
          <a:noFill/>
        </p:spPr>
        <p:txBody>
          <a:bodyPr wrap="square" rtlCol="0">
            <a:spAutoFit/>
          </a:bodyPr>
          <a:lstStyle/>
          <a:p>
            <a:r>
              <a:rPr lang="fr-FR" sz="1500" b="1" dirty="0" smtClean="0"/>
              <a:t>PCR du gène HhMAN1 sur différentes parties de </a:t>
            </a:r>
            <a:r>
              <a:rPr lang="fr-FR" sz="1500" b="1" i="1" u="sng" dirty="0" smtClean="0"/>
              <a:t>H</a:t>
            </a:r>
            <a:r>
              <a:rPr lang="fr-FR" sz="1500" b="1" i="1" u="sng" dirty="0"/>
              <a:t>. </a:t>
            </a:r>
            <a:r>
              <a:rPr lang="fr-FR" sz="1500" b="1" i="1" u="sng" dirty="0" err="1"/>
              <a:t>hampei</a:t>
            </a:r>
            <a:r>
              <a:rPr lang="fr-FR" sz="1500" b="1" i="1" u="sng" dirty="0"/>
              <a:t> </a:t>
            </a:r>
            <a:r>
              <a:rPr lang="fr-FR" sz="1100" dirty="0" smtClean="0"/>
              <a:t>A:l’adulte entier; C+: témoin positif (HhMAN1 </a:t>
            </a:r>
            <a:r>
              <a:rPr lang="fr-FR" sz="1100" dirty="0" err="1"/>
              <a:t>cDNA</a:t>
            </a:r>
            <a:r>
              <a:rPr lang="fr-FR" sz="1100" dirty="0"/>
              <a:t> </a:t>
            </a:r>
            <a:r>
              <a:rPr lang="fr-FR" sz="1100" dirty="0" err="1"/>
              <a:t>plasmid</a:t>
            </a:r>
            <a:r>
              <a:rPr lang="fr-FR" sz="1100" dirty="0"/>
              <a:t>); </a:t>
            </a:r>
            <a:r>
              <a:rPr lang="fr-FR" sz="1100" dirty="0" smtClean="0"/>
              <a:t>C</a:t>
            </a:r>
            <a:r>
              <a:rPr lang="fr-FR" sz="1100" dirty="0"/>
              <a:t>:</a:t>
            </a:r>
            <a:r>
              <a:rPr lang="fr-FR" sz="1100" dirty="0" smtClean="0"/>
              <a:t> témoin négatif (</a:t>
            </a:r>
            <a:r>
              <a:rPr lang="fr-FR" sz="1100" dirty="0" err="1" smtClean="0"/>
              <a:t>empty</a:t>
            </a:r>
            <a:r>
              <a:rPr lang="fr-FR" sz="1100" dirty="0" smtClean="0"/>
              <a:t> </a:t>
            </a:r>
            <a:r>
              <a:rPr lang="fr-FR" sz="1100" dirty="0" err="1"/>
              <a:t>plasmid</a:t>
            </a:r>
            <a:r>
              <a:rPr lang="fr-FR" sz="1100" dirty="0"/>
              <a:t>); </a:t>
            </a:r>
            <a:r>
              <a:rPr lang="fr-FR" sz="1100" dirty="0" smtClean="0"/>
              <a:t>E: élytre; L:pattes ; MG: intestin au stade larvaire</a:t>
            </a:r>
            <a:endParaRPr lang="fr-FR" sz="1100" dirty="0"/>
          </a:p>
        </p:txBody>
      </p:sp>
      <p:pic>
        <p:nvPicPr>
          <p:cNvPr id="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4358" y="1544429"/>
            <a:ext cx="270510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4464803" y="3175566"/>
            <a:ext cx="3903169" cy="553998"/>
          </a:xfrm>
          <a:prstGeom prst="rect">
            <a:avLst/>
          </a:prstGeom>
          <a:noFill/>
        </p:spPr>
        <p:txBody>
          <a:bodyPr wrap="square" rtlCol="0">
            <a:spAutoFit/>
          </a:bodyPr>
          <a:lstStyle/>
          <a:p>
            <a:pPr algn="ctr"/>
            <a:r>
              <a:rPr lang="fr-FR" sz="1500" b="1" dirty="0" smtClean="0"/>
              <a:t>PCR du gène HhMAN1 chez de </a:t>
            </a:r>
            <a:r>
              <a:rPr lang="fr-FR" sz="1500" b="1" i="1" u="sng" dirty="0" err="1" smtClean="0"/>
              <a:t>H.hampei</a:t>
            </a:r>
            <a:r>
              <a:rPr lang="fr-FR" sz="1500" b="1" i="1" u="sng" dirty="0" smtClean="0"/>
              <a:t> </a:t>
            </a:r>
          </a:p>
          <a:p>
            <a:pPr algn="ctr"/>
            <a:r>
              <a:rPr lang="fr-FR" sz="1500" b="1" dirty="0" smtClean="0"/>
              <a:t>et des  espèces proches </a:t>
            </a:r>
            <a:endParaRPr lang="fr-FR" sz="1100" dirty="0"/>
          </a:p>
        </p:txBody>
      </p:sp>
      <p:pic>
        <p:nvPicPr>
          <p:cNvPr id="4"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89997" y="1484540"/>
            <a:ext cx="1757189" cy="1448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14"/>
          <p:cNvSpPr txBox="1"/>
          <p:nvPr/>
        </p:nvSpPr>
        <p:spPr>
          <a:xfrm>
            <a:off x="2138900" y="2898567"/>
            <a:ext cx="2542631" cy="677108"/>
          </a:xfrm>
          <a:prstGeom prst="rect">
            <a:avLst/>
          </a:prstGeom>
          <a:noFill/>
        </p:spPr>
        <p:txBody>
          <a:bodyPr wrap="square" rtlCol="0">
            <a:spAutoFit/>
          </a:bodyPr>
          <a:lstStyle/>
          <a:p>
            <a:r>
              <a:rPr lang="fr-FR" sz="1500" b="1" dirty="0" smtClean="0"/>
              <a:t>Dégât du scolyte sur un grain de café</a:t>
            </a:r>
          </a:p>
          <a:p>
            <a:r>
              <a:rPr lang="fr-FR" sz="800" dirty="0"/>
              <a:t>https://ur-bioagresseurs.cirad.fr/phototheque/cafeiers</a:t>
            </a:r>
          </a:p>
        </p:txBody>
      </p:sp>
    </p:spTree>
    <p:extLst>
      <p:ext uri="{BB962C8B-B14F-4D97-AF65-F5344CB8AC3E}">
        <p14:creationId xmlns:p14="http://schemas.microsoft.com/office/powerpoint/2010/main" val="422256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randombar(horizontal)">
                                      <p:cBhvr>
                                        <p:cTn id="10" dur="5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randombar(horizontal)">
                                      <p:cBhvr>
                                        <p:cTn id="23" dur="500"/>
                                        <p:tgtEl>
                                          <p:spTgt spid="307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randombar(horizontal)">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2"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2454"/>
            <a:ext cx="9144000" cy="1040282"/>
          </a:xfrm>
          <a:effectLst>
            <a:glow rad="101600">
              <a:schemeClr val="accent6">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fr-FR" b="1" i="1" u="sng" dirty="0" smtClean="0">
                <a:solidFill>
                  <a:schemeClr val="bg1"/>
                </a:solidFill>
                <a:latin typeface="+mj-lt"/>
              </a:rPr>
              <a:t/>
            </a:r>
            <a:br>
              <a:rPr lang="fr-FR" b="1" i="1" u="sng" dirty="0" smtClean="0">
                <a:solidFill>
                  <a:schemeClr val="bg1"/>
                </a:solidFill>
                <a:latin typeface="+mj-lt"/>
              </a:rPr>
            </a:br>
            <a:r>
              <a:rPr lang="fr-FR" sz="3100" b="1" u="sng" dirty="0" smtClean="0">
                <a:solidFill>
                  <a:schemeClr val="bg1"/>
                </a:solidFill>
                <a:latin typeface="Cambria" panose="02040503050406030204" pitchFamily="18" charset="0"/>
                <a:ea typeface="Cambria" panose="02040503050406030204" pitchFamily="18" charset="0"/>
              </a:rPr>
              <a:t>L’</a:t>
            </a:r>
            <a:r>
              <a:rPr lang="fr-FR" sz="3100" b="1" u="sng" dirty="0" err="1" smtClean="0">
                <a:solidFill>
                  <a:schemeClr val="bg1"/>
                </a:solidFill>
                <a:latin typeface="Cambria" panose="02040503050406030204" pitchFamily="18" charset="0"/>
                <a:ea typeface="Cambria" panose="02040503050406030204" pitchFamily="18" charset="0"/>
              </a:rPr>
              <a:t>endosymbiose</a:t>
            </a:r>
            <a:r>
              <a:rPr lang="fr-FR" sz="3100" b="1" u="sng" dirty="0" smtClean="0">
                <a:solidFill>
                  <a:schemeClr val="bg1"/>
                </a:solidFill>
                <a:latin typeface="Cambria" panose="02040503050406030204" pitchFamily="18" charset="0"/>
                <a:ea typeface="Cambria" panose="02040503050406030204" pitchFamily="18" charset="0"/>
              </a:rPr>
              <a:t> avec transferts horizontaux de gènes entre la </a:t>
            </a:r>
            <a:r>
              <a:rPr lang="fr-FR" sz="3100" b="1" u="sng" dirty="0">
                <a:solidFill>
                  <a:schemeClr val="bg1"/>
                </a:solidFill>
                <a:latin typeface="Cambria" panose="02040503050406030204" pitchFamily="18" charset="0"/>
                <a:ea typeface="Cambria" panose="02040503050406030204" pitchFamily="18" charset="0"/>
              </a:rPr>
              <a:t>limace </a:t>
            </a:r>
            <a:r>
              <a:rPr lang="fr-FR" sz="3100" b="1" i="1" dirty="0" err="1">
                <a:solidFill>
                  <a:schemeClr val="bg1"/>
                </a:solidFill>
                <a:latin typeface="Cambria" panose="02040503050406030204" pitchFamily="18" charset="0"/>
                <a:ea typeface="Cambria" panose="02040503050406030204" pitchFamily="18" charset="0"/>
              </a:rPr>
              <a:t>Elisia</a:t>
            </a:r>
            <a:r>
              <a:rPr lang="fr-FR" sz="3100" b="1" i="1" dirty="0">
                <a:solidFill>
                  <a:schemeClr val="bg1"/>
                </a:solidFill>
                <a:latin typeface="Cambria" panose="02040503050406030204" pitchFamily="18" charset="0"/>
                <a:ea typeface="Cambria" panose="02040503050406030204" pitchFamily="18" charset="0"/>
              </a:rPr>
              <a:t> </a:t>
            </a:r>
            <a:r>
              <a:rPr lang="fr-FR" sz="3100" b="1" i="1" dirty="0" err="1" smtClean="0">
                <a:solidFill>
                  <a:schemeClr val="bg1"/>
                </a:solidFill>
                <a:latin typeface="Cambria" panose="02040503050406030204" pitchFamily="18" charset="0"/>
                <a:ea typeface="Cambria" panose="02040503050406030204" pitchFamily="18" charset="0"/>
              </a:rPr>
              <a:t>chloritica</a:t>
            </a:r>
            <a:r>
              <a:rPr lang="fr-FR" sz="3100" b="1" i="1" dirty="0" smtClean="0">
                <a:solidFill>
                  <a:schemeClr val="bg1"/>
                </a:solidFill>
                <a:latin typeface="Cambria" panose="02040503050406030204" pitchFamily="18" charset="0"/>
                <a:ea typeface="Cambria" panose="02040503050406030204" pitchFamily="18" charset="0"/>
              </a:rPr>
              <a:t> </a:t>
            </a:r>
            <a:r>
              <a:rPr lang="fr-FR" sz="3100" b="1" u="sng" dirty="0" smtClean="0">
                <a:solidFill>
                  <a:schemeClr val="bg1"/>
                </a:solidFill>
                <a:latin typeface="Cambria" panose="02040503050406030204" pitchFamily="18" charset="0"/>
                <a:ea typeface="Cambria" panose="02040503050406030204" pitchFamily="18" charset="0"/>
              </a:rPr>
              <a:t>et l’algue </a:t>
            </a:r>
            <a:r>
              <a:rPr lang="fr-FR" sz="3100" b="1" i="1" u="sng" dirty="0" err="1">
                <a:latin typeface="Cambria" panose="02040503050406030204" pitchFamily="18" charset="0"/>
                <a:ea typeface="Cambria" panose="02040503050406030204" pitchFamily="18" charset="0"/>
              </a:rPr>
              <a:t>Vaucheria</a:t>
            </a:r>
            <a:r>
              <a:rPr lang="fr-FR" sz="3100" b="1" i="1" u="sng" dirty="0">
                <a:latin typeface="Cambria" panose="02040503050406030204" pitchFamily="18" charset="0"/>
                <a:ea typeface="Cambria" panose="02040503050406030204" pitchFamily="18" charset="0"/>
              </a:rPr>
              <a:t> </a:t>
            </a:r>
            <a:r>
              <a:rPr lang="fr-FR" sz="3100" b="1" i="1" u="sng" dirty="0" err="1">
                <a:latin typeface="Cambria" panose="02040503050406030204" pitchFamily="18" charset="0"/>
                <a:ea typeface="Cambria" panose="02040503050406030204" pitchFamily="18" charset="0"/>
              </a:rPr>
              <a:t>litorea</a:t>
            </a:r>
            <a:r>
              <a:rPr lang="fr-FR" sz="3100" b="1" u="sng" dirty="0">
                <a:solidFill>
                  <a:schemeClr val="bg1"/>
                </a:solidFill>
                <a:latin typeface="+mj-lt"/>
              </a:rPr>
              <a:t/>
            </a:r>
            <a:br>
              <a:rPr lang="fr-FR" sz="3100" b="1" u="sng" dirty="0">
                <a:solidFill>
                  <a:schemeClr val="bg1"/>
                </a:solidFill>
                <a:latin typeface="+mj-lt"/>
              </a:rPr>
            </a:br>
            <a:endParaRPr lang="fr-FR" sz="3100" b="1" u="sng" dirty="0">
              <a:solidFill>
                <a:schemeClr val="bg1"/>
              </a:solidFill>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243430"/>
            <a:ext cx="2736304" cy="1820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367" y="3356992"/>
            <a:ext cx="4786308" cy="297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9051" y="1763177"/>
            <a:ext cx="3267683" cy="2570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5253112" y="4365104"/>
            <a:ext cx="3234643" cy="276999"/>
          </a:xfrm>
          <a:prstGeom prst="rect">
            <a:avLst/>
          </a:prstGeom>
          <a:noFill/>
        </p:spPr>
        <p:txBody>
          <a:bodyPr wrap="square" rtlCol="0">
            <a:spAutoFit/>
          </a:bodyPr>
          <a:lstStyle/>
          <a:p>
            <a:pPr algn="ctr"/>
            <a:r>
              <a:rPr lang="fr-FR" sz="1200" b="1" dirty="0" smtClean="0"/>
              <a:t>Cycle de développement de </a:t>
            </a:r>
            <a:r>
              <a:rPr lang="fr-FR" sz="1200" b="1" i="1" u="sng" dirty="0" err="1" smtClean="0"/>
              <a:t>Elisia</a:t>
            </a:r>
            <a:r>
              <a:rPr lang="fr-FR" sz="1200" b="1" i="1" u="sng" dirty="0" smtClean="0"/>
              <a:t> </a:t>
            </a:r>
            <a:r>
              <a:rPr lang="fr-FR" sz="1200" b="1" i="1" u="sng" dirty="0" err="1" smtClean="0"/>
              <a:t>chloritica</a:t>
            </a:r>
            <a:endParaRPr lang="fr-FR" sz="1200" b="1" i="1" u="sng" dirty="0"/>
          </a:p>
        </p:txBody>
      </p:sp>
      <p:sp>
        <p:nvSpPr>
          <p:cNvPr id="16" name="ZoneTexte 15"/>
          <p:cNvSpPr txBox="1"/>
          <p:nvPr/>
        </p:nvSpPr>
        <p:spPr>
          <a:xfrm>
            <a:off x="649040" y="3048251"/>
            <a:ext cx="2770832" cy="276999"/>
          </a:xfrm>
          <a:prstGeom prst="rect">
            <a:avLst/>
          </a:prstGeom>
          <a:noFill/>
        </p:spPr>
        <p:txBody>
          <a:bodyPr wrap="square" rtlCol="0">
            <a:spAutoFit/>
          </a:bodyPr>
          <a:lstStyle/>
          <a:p>
            <a:pPr algn="ctr"/>
            <a:r>
              <a:rPr lang="fr-FR" sz="1200" b="1" dirty="0" smtClean="0"/>
              <a:t>Photo d’</a:t>
            </a:r>
            <a:r>
              <a:rPr lang="fr-FR" sz="1200" b="1" i="1" u="sng" dirty="0" err="1" smtClean="0"/>
              <a:t>Elisia</a:t>
            </a:r>
            <a:r>
              <a:rPr lang="fr-FR" sz="1200" b="1" i="1" u="sng" dirty="0" smtClean="0"/>
              <a:t> </a:t>
            </a:r>
            <a:r>
              <a:rPr lang="fr-FR" sz="1200" b="1" i="1" u="sng" dirty="0" err="1" smtClean="0"/>
              <a:t>chloritica</a:t>
            </a:r>
            <a:endParaRPr lang="fr-FR" sz="1200" b="1" i="1" u="sng" dirty="0"/>
          </a:p>
        </p:txBody>
      </p:sp>
    </p:spTree>
    <p:extLst>
      <p:ext uri="{BB962C8B-B14F-4D97-AF65-F5344CB8AC3E}">
        <p14:creationId xmlns:p14="http://schemas.microsoft.com/office/powerpoint/2010/main" val="21724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arn(inVertical)">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4160" y="652178"/>
            <a:ext cx="2327979" cy="151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4752020" y="5827816"/>
            <a:ext cx="3574558" cy="769441"/>
          </a:xfrm>
          <a:prstGeom prst="rect">
            <a:avLst/>
          </a:prstGeom>
          <a:noFill/>
        </p:spPr>
        <p:txBody>
          <a:bodyPr wrap="square" rtlCol="0">
            <a:spAutoFit/>
          </a:bodyPr>
          <a:lstStyle/>
          <a:p>
            <a:r>
              <a:rPr lang="fr-FR" sz="1100" dirty="0" smtClean="0"/>
              <a:t>Conférence (</a:t>
            </a:r>
            <a:r>
              <a:rPr lang="fr-FR" sz="1100" dirty="0" smtClean="0"/>
              <a:t>en anglais) : </a:t>
            </a:r>
            <a:r>
              <a:rPr lang="en-US" sz="1100" b="1" dirty="0" smtClean="0"/>
              <a:t>The sea slug that eats the sun | Sidney Pierce | </a:t>
            </a:r>
            <a:r>
              <a:rPr lang="en-US" sz="1100" b="1" dirty="0" err="1" smtClean="0"/>
              <a:t>TEDxTampaBay</a:t>
            </a:r>
            <a:r>
              <a:rPr lang="en-US" sz="1100" b="1" dirty="0" smtClean="0"/>
              <a:t> : </a:t>
            </a:r>
            <a:r>
              <a:rPr lang="en-US" sz="1100" b="1" dirty="0" smtClean="0">
                <a:hlinkClick r:id="rId4"/>
              </a:rPr>
              <a:t>https://www.youtube.com/watch?v=TGZdiXYpY30&amp;feature=emb_title</a:t>
            </a:r>
            <a:endParaRPr lang="en-US" sz="1100" b="1" dirty="0" smtClean="0"/>
          </a:p>
        </p:txBody>
      </p:sp>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8650" y="1301883"/>
            <a:ext cx="1647080" cy="1292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88726" y="1577656"/>
            <a:ext cx="1600425" cy="1388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1133" y="1445322"/>
            <a:ext cx="1335445" cy="2587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763" y="3296435"/>
            <a:ext cx="2835399" cy="1747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637" y="5258124"/>
            <a:ext cx="4133249" cy="1139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llipse 2"/>
          <p:cNvSpPr/>
          <p:nvPr/>
        </p:nvSpPr>
        <p:spPr>
          <a:xfrm>
            <a:off x="2953282" y="5979447"/>
            <a:ext cx="720080" cy="43157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143363" y="2572539"/>
            <a:ext cx="2045363" cy="461665"/>
          </a:xfrm>
          <a:prstGeom prst="rect">
            <a:avLst/>
          </a:prstGeom>
          <a:noFill/>
        </p:spPr>
        <p:txBody>
          <a:bodyPr wrap="square" rtlCol="0">
            <a:spAutoFit/>
          </a:bodyPr>
          <a:lstStyle/>
          <a:p>
            <a:pPr algn="ctr"/>
            <a:r>
              <a:rPr lang="fr-FR" sz="1200" b="1" dirty="0" smtClean="0"/>
              <a:t>Chloroplastes de l’algue  </a:t>
            </a:r>
            <a:r>
              <a:rPr lang="fr-FR" sz="1200" b="1" i="1" u="sng" dirty="0" err="1"/>
              <a:t>Vaucheria</a:t>
            </a:r>
            <a:r>
              <a:rPr lang="fr-FR" sz="1200" b="1" i="1" u="sng" dirty="0"/>
              <a:t> </a:t>
            </a:r>
            <a:r>
              <a:rPr lang="fr-FR" sz="1200" b="1" i="1" u="sng" dirty="0" err="1"/>
              <a:t>litorea</a:t>
            </a:r>
            <a:endParaRPr lang="fr-FR" sz="1200" b="1" i="1" u="sng" dirty="0"/>
          </a:p>
        </p:txBody>
      </p:sp>
      <p:sp>
        <p:nvSpPr>
          <p:cNvPr id="16" name="ZoneTexte 15"/>
          <p:cNvSpPr txBox="1"/>
          <p:nvPr/>
        </p:nvSpPr>
        <p:spPr>
          <a:xfrm>
            <a:off x="2040463" y="978717"/>
            <a:ext cx="2045363" cy="646331"/>
          </a:xfrm>
          <a:prstGeom prst="rect">
            <a:avLst/>
          </a:prstGeom>
          <a:noFill/>
        </p:spPr>
        <p:txBody>
          <a:bodyPr wrap="square" rtlCol="0">
            <a:spAutoFit/>
          </a:bodyPr>
          <a:lstStyle/>
          <a:p>
            <a:pPr algn="ctr"/>
            <a:r>
              <a:rPr lang="fr-FR" sz="1200" b="1" dirty="0" smtClean="0"/>
              <a:t>Chloroplastes dans le cytoplasme de </a:t>
            </a:r>
            <a:r>
              <a:rPr lang="fr-FR" sz="1200" b="1" i="1" u="sng" dirty="0" err="1" smtClean="0"/>
              <a:t>Elisia</a:t>
            </a:r>
            <a:r>
              <a:rPr lang="fr-FR" sz="1200" b="1" i="1" u="sng" dirty="0" smtClean="0"/>
              <a:t> </a:t>
            </a:r>
            <a:r>
              <a:rPr lang="fr-FR" sz="1200" b="1" i="1" u="sng" dirty="0" err="1" smtClean="0"/>
              <a:t>chloritica</a:t>
            </a:r>
            <a:endParaRPr lang="fr-FR" sz="1200" b="1" i="1" u="sng" dirty="0"/>
          </a:p>
        </p:txBody>
      </p:sp>
      <p:sp>
        <p:nvSpPr>
          <p:cNvPr id="17" name="ZoneTexte 16"/>
          <p:cNvSpPr txBox="1"/>
          <p:nvPr/>
        </p:nvSpPr>
        <p:spPr>
          <a:xfrm>
            <a:off x="6522139" y="4120742"/>
            <a:ext cx="2045363" cy="923330"/>
          </a:xfrm>
          <a:prstGeom prst="rect">
            <a:avLst/>
          </a:prstGeom>
          <a:noFill/>
        </p:spPr>
        <p:txBody>
          <a:bodyPr wrap="square" rtlCol="0">
            <a:spAutoFit/>
          </a:bodyPr>
          <a:lstStyle/>
          <a:p>
            <a:pPr algn="ctr"/>
            <a:r>
              <a:rPr lang="fr-FR" sz="1200" b="1" dirty="0" smtClean="0">
                <a:solidFill>
                  <a:srgbClr val="FF0000"/>
                </a:solidFill>
              </a:rPr>
              <a:t>Recherche du gène </a:t>
            </a:r>
            <a:r>
              <a:rPr lang="fr-FR" sz="1200" b="1" dirty="0" err="1" smtClean="0">
                <a:solidFill>
                  <a:srgbClr val="FF0000"/>
                </a:solidFill>
              </a:rPr>
              <a:t>psbO</a:t>
            </a:r>
            <a:r>
              <a:rPr lang="fr-FR" sz="1200" b="1" dirty="0" smtClean="0">
                <a:solidFill>
                  <a:srgbClr val="FF0000"/>
                </a:solidFill>
              </a:rPr>
              <a:t> chez </a:t>
            </a:r>
            <a:r>
              <a:rPr lang="fr-FR" sz="1200" b="1" i="1" u="sng" dirty="0" err="1" smtClean="0">
                <a:solidFill>
                  <a:srgbClr val="FF0000"/>
                </a:solidFill>
              </a:rPr>
              <a:t>Vaucheria</a:t>
            </a:r>
            <a:r>
              <a:rPr lang="fr-FR" sz="1200" b="1" i="1" u="sng" dirty="0" smtClean="0">
                <a:solidFill>
                  <a:srgbClr val="FF0000"/>
                </a:solidFill>
              </a:rPr>
              <a:t> </a:t>
            </a:r>
            <a:r>
              <a:rPr lang="fr-FR" sz="1200" b="1" i="1" u="sng" dirty="0" err="1">
                <a:solidFill>
                  <a:srgbClr val="FF0000"/>
                </a:solidFill>
              </a:rPr>
              <a:t>litorea</a:t>
            </a:r>
            <a:r>
              <a:rPr lang="fr-FR" sz="1200" b="1" i="1" u="sng" dirty="0">
                <a:solidFill>
                  <a:srgbClr val="FF0000"/>
                </a:solidFill>
              </a:rPr>
              <a:t> </a:t>
            </a:r>
            <a:r>
              <a:rPr lang="fr-FR" sz="1200" b="1" dirty="0" smtClean="0">
                <a:solidFill>
                  <a:srgbClr val="FF0000"/>
                </a:solidFill>
              </a:rPr>
              <a:t>et chez  </a:t>
            </a:r>
            <a:r>
              <a:rPr lang="fr-FR" sz="1200" b="1" i="1" u="sng" dirty="0" err="1" smtClean="0">
                <a:solidFill>
                  <a:srgbClr val="FF0000"/>
                </a:solidFill>
              </a:rPr>
              <a:t>Elisia</a:t>
            </a:r>
            <a:r>
              <a:rPr lang="fr-FR" sz="1200" b="1" i="1" u="sng" dirty="0" smtClean="0">
                <a:solidFill>
                  <a:srgbClr val="FF0000"/>
                </a:solidFill>
              </a:rPr>
              <a:t> </a:t>
            </a:r>
            <a:r>
              <a:rPr lang="fr-FR" sz="1200" b="1" i="1" u="sng" dirty="0" err="1" smtClean="0">
                <a:solidFill>
                  <a:srgbClr val="FF0000"/>
                </a:solidFill>
              </a:rPr>
              <a:t>chlorotica</a:t>
            </a:r>
            <a:endParaRPr lang="fr-FR" sz="1200" b="1" i="1" u="sng" dirty="0" smtClean="0">
              <a:solidFill>
                <a:srgbClr val="FF0000"/>
              </a:solidFill>
            </a:endParaRPr>
          </a:p>
          <a:p>
            <a:pPr algn="ctr"/>
            <a:r>
              <a:rPr lang="fr-FR" sz="900" i="1" dirty="0" smtClean="0">
                <a:solidFill>
                  <a:schemeClr val="bg1">
                    <a:lumMod val="65000"/>
                  </a:schemeClr>
                </a:solidFill>
              </a:rPr>
              <a:t>(légendes non précisées </a:t>
            </a:r>
          </a:p>
          <a:p>
            <a:pPr algn="ctr"/>
            <a:r>
              <a:rPr lang="fr-FR" sz="900" i="1" dirty="0" smtClean="0">
                <a:solidFill>
                  <a:schemeClr val="bg1">
                    <a:lumMod val="65000"/>
                  </a:schemeClr>
                </a:solidFill>
              </a:rPr>
              <a:t>dans la conférence)</a:t>
            </a:r>
            <a:endParaRPr lang="fr-FR" sz="900" i="1" dirty="0">
              <a:solidFill>
                <a:schemeClr val="bg1">
                  <a:lumMod val="65000"/>
                </a:schemeClr>
              </a:solidFill>
            </a:endParaRPr>
          </a:p>
        </p:txBody>
      </p:sp>
      <p:sp>
        <p:nvSpPr>
          <p:cNvPr id="18" name="ZoneTexte 17"/>
          <p:cNvSpPr txBox="1"/>
          <p:nvPr/>
        </p:nvSpPr>
        <p:spPr>
          <a:xfrm>
            <a:off x="291098" y="6411026"/>
            <a:ext cx="4154788" cy="461665"/>
          </a:xfrm>
          <a:prstGeom prst="rect">
            <a:avLst/>
          </a:prstGeom>
          <a:noFill/>
        </p:spPr>
        <p:txBody>
          <a:bodyPr wrap="square" rtlCol="0">
            <a:spAutoFit/>
          </a:bodyPr>
          <a:lstStyle/>
          <a:p>
            <a:pPr algn="ctr"/>
            <a:r>
              <a:rPr lang="fr-FR" sz="1200" b="1" dirty="0" smtClean="0"/>
              <a:t>Tableau mettant en évidence le transfert horizontal de gènes entre l’algue et la limace</a:t>
            </a:r>
            <a:endParaRPr lang="fr-FR" sz="1200" b="1" dirty="0"/>
          </a:p>
        </p:txBody>
      </p:sp>
      <p:pic>
        <p:nvPicPr>
          <p:cNvPr id="2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94817" y="77209"/>
            <a:ext cx="1728192" cy="114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3989075" y="3244334"/>
            <a:ext cx="2377425" cy="1107996"/>
          </a:xfrm>
          <a:prstGeom prst="rect">
            <a:avLst/>
          </a:prstGeom>
          <a:noFill/>
        </p:spPr>
        <p:txBody>
          <a:bodyPr wrap="square" rtlCol="0">
            <a:spAutoFit/>
          </a:bodyPr>
          <a:lstStyle/>
          <a:p>
            <a:r>
              <a:rPr lang="fr-FR" sz="1100" dirty="0"/>
              <a:t>On peut comparer les séquences découvertes (</a:t>
            </a:r>
            <a:r>
              <a:rPr lang="fr-FR" sz="1100" b="1" dirty="0"/>
              <a:t>fichier </a:t>
            </a:r>
            <a:r>
              <a:rPr lang="fr-FR" sz="1100" b="1" dirty="0" err="1"/>
              <a:t>Psbo.edi</a:t>
            </a:r>
            <a:r>
              <a:rPr lang="fr-FR" sz="1100" dirty="0"/>
              <a:t>) avec </a:t>
            </a:r>
            <a:r>
              <a:rPr lang="fr-FR" sz="1100" dirty="0" err="1"/>
              <a:t>Anagene</a:t>
            </a:r>
            <a:r>
              <a:rPr lang="fr-FR" sz="1100" dirty="0"/>
              <a:t> ou </a:t>
            </a:r>
            <a:r>
              <a:rPr lang="fr-FR" sz="1100" dirty="0" err="1"/>
              <a:t>GenieGen</a:t>
            </a:r>
            <a:r>
              <a:rPr lang="fr-FR" sz="1100" dirty="0"/>
              <a:t>:-séquence du gène </a:t>
            </a:r>
            <a:r>
              <a:rPr lang="fr-FR" sz="1100" dirty="0" err="1"/>
              <a:t>PsbO</a:t>
            </a:r>
            <a:r>
              <a:rPr lang="fr-FR" sz="1100" dirty="0"/>
              <a:t> nucléaire de l'algue,-séquence du gène </a:t>
            </a:r>
            <a:r>
              <a:rPr lang="fr-FR" sz="1100" dirty="0" err="1"/>
              <a:t>PsbO</a:t>
            </a:r>
            <a:r>
              <a:rPr lang="fr-FR" sz="1100" dirty="0"/>
              <a:t> situé dans l'ADN extrait d'une </a:t>
            </a:r>
            <a:r>
              <a:rPr lang="fr-FR" sz="1100" dirty="0" err="1" smtClean="0"/>
              <a:t>Elysie</a:t>
            </a:r>
            <a:r>
              <a:rPr lang="fr-FR" sz="1100" dirty="0" smtClean="0"/>
              <a:t> adulte,</a:t>
            </a:r>
            <a:endParaRPr lang="fr-FR" sz="1100" dirty="0"/>
          </a:p>
        </p:txBody>
      </p:sp>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4775" y="4352330"/>
            <a:ext cx="23717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470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additive="base">
                                        <p:cTn id="7" dur="500" fill="hold"/>
                                        <p:tgtEl>
                                          <p:spTgt spid="1031"/>
                                        </p:tgtEl>
                                        <p:attrNameLst>
                                          <p:attrName>ppt_x</p:attrName>
                                        </p:attrNameLst>
                                      </p:cBhvr>
                                      <p:tavLst>
                                        <p:tav tm="0">
                                          <p:val>
                                            <p:strVal val="#ppt_x"/>
                                          </p:val>
                                        </p:tav>
                                        <p:tav tm="100000">
                                          <p:val>
                                            <p:strVal val="#ppt_x"/>
                                          </p:val>
                                        </p:tav>
                                      </p:tavLst>
                                    </p:anim>
                                    <p:anim calcmode="lin" valueType="num">
                                      <p:cBhvr additive="base">
                                        <p:cTn id="8"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32"/>
                                        </p:tgtEl>
                                        <p:attrNameLst>
                                          <p:attrName>style.visibility</p:attrName>
                                        </p:attrNameLst>
                                      </p:cBhvr>
                                      <p:to>
                                        <p:strVal val="visible"/>
                                      </p:to>
                                    </p:set>
                                    <p:anim calcmode="lin" valueType="num">
                                      <p:cBhvr additive="base">
                                        <p:cTn id="20" dur="500" fill="hold"/>
                                        <p:tgtEl>
                                          <p:spTgt spid="1032"/>
                                        </p:tgtEl>
                                        <p:attrNameLst>
                                          <p:attrName>ppt_x</p:attrName>
                                        </p:attrNameLst>
                                      </p:cBhvr>
                                      <p:tavLst>
                                        <p:tav tm="0">
                                          <p:val>
                                            <p:strVal val="#ppt_x"/>
                                          </p:val>
                                        </p:tav>
                                        <p:tav tm="100000">
                                          <p:val>
                                            <p:strVal val="#ppt_x"/>
                                          </p:val>
                                        </p:tav>
                                      </p:tavLst>
                                    </p:anim>
                                    <p:anim calcmode="lin" valueType="num">
                                      <p:cBhvr additive="base">
                                        <p:cTn id="21"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barn(inVertical)">
                                      <p:cBhvr>
                                        <p:cTn id="31" dur="500"/>
                                        <p:tgtEl>
                                          <p:spTgt spid="103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051"/>
                                        </p:tgtEl>
                                        <p:attrNameLst>
                                          <p:attrName>style.visibility</p:attrName>
                                        </p:attrNameLst>
                                      </p:cBhvr>
                                      <p:to>
                                        <p:strVal val="visible"/>
                                      </p:to>
                                    </p:set>
                                    <p:animEffect transition="in" filter="barn(inVertical)">
                                      <p:cBhvr>
                                        <p:cTn id="36" dur="500"/>
                                        <p:tgtEl>
                                          <p:spTgt spid="205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randombar(horizontal)">
                                      <p:cBhvr>
                                        <p:cTn id="46" dur="500"/>
                                        <p:tgtEl>
                                          <p:spTgt spid="2"/>
                                        </p:tgtEl>
                                      </p:cBhvr>
                                    </p:animEffect>
                                  </p:childTnLst>
                                </p:cTn>
                              </p:par>
                              <p:par>
                                <p:cTn id="47" presetID="14" presetClass="entr" presetSubtype="10" fill="hold" nodeType="withEffect">
                                  <p:stCondLst>
                                    <p:cond delay="0"/>
                                  </p:stCondLst>
                                  <p:childTnLst>
                                    <p:set>
                                      <p:cBhvr>
                                        <p:cTn id="48" dur="1" fill="hold">
                                          <p:stCondLst>
                                            <p:cond delay="0"/>
                                          </p:stCondLst>
                                        </p:cTn>
                                        <p:tgtEl>
                                          <p:spTgt spid="1026"/>
                                        </p:tgtEl>
                                        <p:attrNameLst>
                                          <p:attrName>style.visibility</p:attrName>
                                        </p:attrNameLst>
                                      </p:cBhvr>
                                      <p:to>
                                        <p:strVal val="visible"/>
                                      </p:to>
                                    </p:set>
                                    <p:animEffect transition="in" filter="randombar(horizontal)">
                                      <p:cBhvr>
                                        <p:cTn id="49" dur="500"/>
                                        <p:tgtEl>
                                          <p:spTgt spid="102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arn(inVertical)">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00"/>
                                        <p:tgtEl>
                                          <p:spTgt spid="3"/>
                                        </p:tgtEl>
                                      </p:cBhvr>
                                    </p:animEffect>
                                  </p:childTnLst>
                                </p:cTn>
                              </p:par>
                              <p:par>
                                <p:cTn id="60" presetID="22" presetClass="entr" presetSubtype="4" fill="hold" nodeType="withEffect">
                                  <p:stCondLst>
                                    <p:cond delay="0"/>
                                  </p:stCondLst>
                                  <p:childTnLst>
                                    <p:set>
                                      <p:cBhvr>
                                        <p:cTn id="61" dur="1" fill="hold">
                                          <p:stCondLst>
                                            <p:cond delay="0"/>
                                          </p:stCondLst>
                                        </p:cTn>
                                        <p:tgtEl>
                                          <p:spTgt spid="2052"/>
                                        </p:tgtEl>
                                        <p:attrNameLst>
                                          <p:attrName>style.visibility</p:attrName>
                                        </p:attrNameLst>
                                      </p:cBhvr>
                                      <p:to>
                                        <p:strVal val="visible"/>
                                      </p:to>
                                    </p:set>
                                    <p:animEffect transition="in" filter="wipe(down)">
                                      <p:cBhvr>
                                        <p:cTn id="62" dur="500"/>
                                        <p:tgtEl>
                                          <p:spTgt spid="2052"/>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animEffect transition="in" filter="fade">
                                      <p:cBhvr>
                                        <p:cTn id="67" dur="1000"/>
                                        <p:tgtEl>
                                          <p:spTgt spid="18">
                                            <p:txEl>
                                              <p:pRg st="0" end="0"/>
                                            </p:txEl>
                                          </p:spTgt>
                                        </p:tgtEl>
                                      </p:cBhvr>
                                    </p:animEffect>
                                    <p:anim calcmode="lin" valueType="num">
                                      <p:cBhvr>
                                        <p:cTn id="6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additive="base">
                                        <p:cTn id="74" dur="500" fill="hold"/>
                                        <p:tgtEl>
                                          <p:spTgt spid="5"/>
                                        </p:tgtEl>
                                        <p:attrNameLst>
                                          <p:attrName>ppt_x</p:attrName>
                                        </p:attrNameLst>
                                      </p:cBhvr>
                                      <p:tavLst>
                                        <p:tav tm="0">
                                          <p:val>
                                            <p:strVal val="#ppt_x"/>
                                          </p:val>
                                        </p:tav>
                                        <p:tav tm="100000">
                                          <p:val>
                                            <p:strVal val="#ppt_x"/>
                                          </p:val>
                                        </p:tav>
                                      </p:tavLst>
                                    </p:anim>
                                    <p:anim calcmode="lin" valueType="num">
                                      <p:cBhvr additive="base">
                                        <p:cTn id="7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15" grpId="0"/>
      <p:bldP spid="16" grpId="0"/>
      <p:bldP spid="17"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620000" cy="634082"/>
          </a:xfrm>
        </p:spPr>
        <p:txBody>
          <a:bodyPr/>
          <a:lstStyle/>
          <a:p>
            <a:r>
              <a:rPr lang="fr-FR" sz="2000" b="1" u="sng" dirty="0" smtClean="0"/>
              <a:t>Il existe de nombreux autres exemples d’</a:t>
            </a:r>
            <a:r>
              <a:rPr lang="fr-FR" sz="2000" b="1" u="sng" dirty="0" err="1" smtClean="0"/>
              <a:t>endosymbiose</a:t>
            </a:r>
            <a:r>
              <a:rPr lang="fr-FR" sz="2000" b="1" u="sng" dirty="0" smtClean="0"/>
              <a:t> dans la nature…</a:t>
            </a:r>
            <a:endParaRPr lang="fr-FR" sz="2000" b="1" u="sng" dirty="0"/>
          </a:p>
        </p:txBody>
      </p:sp>
      <p:sp>
        <p:nvSpPr>
          <p:cNvPr id="4" name="ZoneTexte 3"/>
          <p:cNvSpPr txBox="1"/>
          <p:nvPr/>
        </p:nvSpPr>
        <p:spPr>
          <a:xfrm>
            <a:off x="4572000" y="2000053"/>
            <a:ext cx="1944216" cy="230832"/>
          </a:xfrm>
          <a:prstGeom prst="rect">
            <a:avLst/>
          </a:prstGeom>
          <a:noFill/>
        </p:spPr>
        <p:txBody>
          <a:bodyPr wrap="square" rtlCol="0">
            <a:spAutoFit/>
          </a:bodyPr>
          <a:lstStyle/>
          <a:p>
            <a:r>
              <a:rPr lang="fr-FR" sz="900" dirty="0" smtClean="0"/>
              <a:t>D’après </a:t>
            </a:r>
            <a:r>
              <a:rPr lang="fr-FR" sz="900" dirty="0" err="1" smtClean="0"/>
              <a:t>wikipédia</a:t>
            </a:r>
            <a:endParaRPr lang="fr-FR" sz="900"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498327"/>
            <a:ext cx="2592288" cy="1679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5811204" y="6178093"/>
            <a:ext cx="1944216" cy="230832"/>
          </a:xfrm>
          <a:prstGeom prst="rect">
            <a:avLst/>
          </a:prstGeom>
          <a:noFill/>
        </p:spPr>
        <p:txBody>
          <a:bodyPr wrap="square" rtlCol="0">
            <a:spAutoFit/>
          </a:bodyPr>
          <a:lstStyle/>
          <a:p>
            <a:r>
              <a:rPr lang="fr-FR" sz="900" dirty="0" smtClean="0"/>
              <a:t>D’après planète </a:t>
            </a:r>
            <a:r>
              <a:rPr lang="fr-FR" sz="900" dirty="0" err="1" smtClean="0"/>
              <a:t>gaia</a:t>
            </a:r>
            <a:endParaRPr lang="fr-FR" sz="900" dirty="0"/>
          </a:p>
        </p:txBody>
      </p:sp>
      <p:sp>
        <p:nvSpPr>
          <p:cNvPr id="6" name="ZoneTexte 5"/>
          <p:cNvSpPr txBox="1"/>
          <p:nvPr/>
        </p:nvSpPr>
        <p:spPr>
          <a:xfrm>
            <a:off x="5249581" y="3571964"/>
            <a:ext cx="2821301" cy="784830"/>
          </a:xfrm>
          <a:prstGeom prst="rect">
            <a:avLst/>
          </a:prstGeom>
          <a:noFill/>
        </p:spPr>
        <p:txBody>
          <a:bodyPr wrap="square" rtlCol="0">
            <a:spAutoFit/>
          </a:bodyPr>
          <a:lstStyle/>
          <a:p>
            <a:pPr algn="ctr"/>
            <a:r>
              <a:rPr lang="fr-FR" sz="1500" b="1" dirty="0" smtClean="0"/>
              <a:t>La seiche et son </a:t>
            </a:r>
            <a:r>
              <a:rPr lang="fr-FR" sz="1500" b="1" dirty="0" err="1" smtClean="0"/>
              <a:t>endosymbiote</a:t>
            </a:r>
            <a:r>
              <a:rPr lang="fr-FR" sz="1500" b="1" dirty="0" smtClean="0"/>
              <a:t>, la bactérie bioluminescente </a:t>
            </a:r>
            <a:r>
              <a:rPr lang="fr-FR" sz="1500" b="1" i="1" u="sng" dirty="0" err="1" smtClean="0"/>
              <a:t>Vibrio</a:t>
            </a:r>
            <a:r>
              <a:rPr lang="fr-FR" sz="1500" b="1" i="1" u="sng" dirty="0" smtClean="0"/>
              <a:t> </a:t>
            </a:r>
            <a:r>
              <a:rPr lang="fr-FR" sz="1500" b="1" i="1" u="sng" dirty="0" err="1" smtClean="0"/>
              <a:t>fischeri</a:t>
            </a:r>
            <a:endParaRPr lang="fr-FR" sz="1500" b="1" u="sng" dirty="0"/>
          </a:p>
        </p:txBody>
      </p:sp>
      <p:sp>
        <p:nvSpPr>
          <p:cNvPr id="8" name="ZoneTexte 7"/>
          <p:cNvSpPr txBox="1"/>
          <p:nvPr/>
        </p:nvSpPr>
        <p:spPr>
          <a:xfrm>
            <a:off x="311108" y="3976074"/>
            <a:ext cx="2928321" cy="784830"/>
          </a:xfrm>
          <a:prstGeom prst="rect">
            <a:avLst/>
          </a:prstGeom>
          <a:noFill/>
        </p:spPr>
        <p:txBody>
          <a:bodyPr wrap="square" rtlCol="0">
            <a:spAutoFit/>
          </a:bodyPr>
          <a:lstStyle/>
          <a:p>
            <a:r>
              <a:rPr lang="fr-FR" sz="1500" b="1" dirty="0" smtClean="0"/>
              <a:t>Une </a:t>
            </a:r>
            <a:r>
              <a:rPr lang="fr-FR" sz="1500" b="1" dirty="0" err="1" smtClean="0"/>
              <a:t>endosymbiose</a:t>
            </a:r>
            <a:r>
              <a:rPr lang="fr-FR" sz="1500" b="1" dirty="0" smtClean="0"/>
              <a:t> de la bactérie </a:t>
            </a:r>
            <a:r>
              <a:rPr lang="fr-FR" sz="1500" b="1" u="sng" dirty="0" err="1"/>
              <a:t>Sodalis</a:t>
            </a:r>
            <a:r>
              <a:rPr lang="fr-FR" sz="1500" b="1" u="sng" dirty="0"/>
              <a:t> </a:t>
            </a:r>
            <a:r>
              <a:rPr lang="fr-FR" sz="1500" b="1" u="sng" dirty="0" err="1"/>
              <a:t>glossinidius</a:t>
            </a:r>
            <a:r>
              <a:rPr lang="fr-FR" sz="1500" b="1" u="sng" dirty="0"/>
              <a:t> </a:t>
            </a:r>
            <a:r>
              <a:rPr lang="fr-FR" sz="1500" b="1" dirty="0" smtClean="0"/>
              <a:t>chez </a:t>
            </a:r>
            <a:r>
              <a:rPr lang="fr-FR" sz="1500" b="1" dirty="0"/>
              <a:t>la mouche tsé-tsé </a:t>
            </a:r>
            <a:r>
              <a:rPr lang="fr-FR" sz="1500" b="1" i="1" u="sng" dirty="0" err="1"/>
              <a:t>Glossina</a:t>
            </a:r>
            <a:r>
              <a:rPr lang="fr-FR" sz="1500" b="1" i="1" u="sng" dirty="0"/>
              <a:t> </a:t>
            </a:r>
            <a:r>
              <a:rPr lang="fr-FR" sz="1500" b="1" i="1" u="sng" dirty="0" err="1"/>
              <a:t>spp</a:t>
            </a:r>
            <a:endParaRPr lang="fr-FR" sz="1500" b="1" u="sng"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5005918"/>
            <a:ext cx="211455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ZoneTexte 15"/>
          <p:cNvSpPr txBox="1"/>
          <p:nvPr/>
        </p:nvSpPr>
        <p:spPr>
          <a:xfrm>
            <a:off x="340877" y="6545329"/>
            <a:ext cx="1944216" cy="230832"/>
          </a:xfrm>
          <a:prstGeom prst="rect">
            <a:avLst/>
          </a:prstGeom>
          <a:noFill/>
        </p:spPr>
        <p:txBody>
          <a:bodyPr wrap="square" rtlCol="0">
            <a:spAutoFit/>
          </a:bodyPr>
          <a:lstStyle/>
          <a:p>
            <a:r>
              <a:rPr lang="fr-FR" sz="900" dirty="0" smtClean="0"/>
              <a:t>D’après </a:t>
            </a:r>
            <a:r>
              <a:rPr lang="fr-FR" sz="900" dirty="0" err="1" smtClean="0"/>
              <a:t>wikipédia</a:t>
            </a:r>
            <a:endParaRPr lang="fr-FR" sz="900" dirty="0"/>
          </a:p>
        </p:txBody>
      </p:sp>
      <p:sp>
        <p:nvSpPr>
          <p:cNvPr id="17" name="ZoneTexte 16"/>
          <p:cNvSpPr txBox="1"/>
          <p:nvPr/>
        </p:nvSpPr>
        <p:spPr>
          <a:xfrm>
            <a:off x="4397154" y="1137436"/>
            <a:ext cx="3127174" cy="784830"/>
          </a:xfrm>
          <a:prstGeom prst="rect">
            <a:avLst/>
          </a:prstGeom>
          <a:noFill/>
        </p:spPr>
        <p:txBody>
          <a:bodyPr wrap="square" rtlCol="0">
            <a:spAutoFit/>
          </a:bodyPr>
          <a:lstStyle/>
          <a:p>
            <a:r>
              <a:rPr lang="fr-FR" sz="1500" b="1" dirty="0" smtClean="0"/>
              <a:t>une </a:t>
            </a:r>
            <a:r>
              <a:rPr lang="fr-FR" sz="1500" b="1" dirty="0" err="1" smtClean="0"/>
              <a:t>endosymbiose</a:t>
            </a:r>
            <a:r>
              <a:rPr lang="fr-FR" sz="1500" b="1" dirty="0" smtClean="0"/>
              <a:t> entre le puceron du bois et la bactérie  </a:t>
            </a:r>
            <a:r>
              <a:rPr lang="fr-FR" sz="1500" b="1" i="1" u="sng" dirty="0" err="1"/>
              <a:t>Buchnera</a:t>
            </a:r>
            <a:r>
              <a:rPr lang="fr-FR" sz="1500" b="1" i="1" u="sng" dirty="0"/>
              <a:t> </a:t>
            </a:r>
            <a:r>
              <a:rPr lang="fr-FR" sz="1500" b="1" i="1" u="sng" dirty="0" err="1"/>
              <a:t>aphidicola</a:t>
            </a:r>
            <a:endParaRPr lang="fr-FR" sz="1500" b="1" i="1" u="sng" dirty="0"/>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308760" y="1144781"/>
            <a:ext cx="1622150" cy="215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179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randombar(horizontal)">
                                      <p:cBhvr>
                                        <p:cTn id="10" dur="500"/>
                                        <p:tgtEl>
                                          <p:spTgt spid="102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randombar(horizontal)">
                                      <p:cBhvr>
                                        <p:cTn id="21" dur="500"/>
                                        <p:tgtEl>
                                          <p:spTgt spid="1030"/>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500"/>
                                        <p:tgtEl>
                                          <p:spTgt spid="17"/>
                                        </p:tgtEl>
                                      </p:cBhvr>
                                    </p:animEffect>
                                  </p:childTnLst>
                                </p:cTn>
                              </p:par>
                              <p:par>
                                <p:cTn id="30" presetID="14" presetClass="entr" presetSubtype="10" fill="hold" nodeType="with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randombar(horizontal)">
                                      <p:cBhvr>
                                        <p:cTn id="32" dur="500"/>
                                        <p:tgtEl>
                                          <p:spTgt spid="103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6" grpId="0"/>
      <p:bldP spid="8"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620000" cy="634082"/>
          </a:xfrm>
        </p:spPr>
        <p:txBody>
          <a:bodyPr/>
          <a:lstStyle/>
          <a:p>
            <a:r>
              <a:rPr lang="fr-FR" sz="2000" b="1" u="sng" dirty="0" smtClean="0"/>
              <a:t>Il existe de nombreux autres exemples de transfert horizontal de gènes dans la nature…</a:t>
            </a:r>
            <a:endParaRPr lang="fr-FR" sz="2000" b="1" u="sng" dirty="0"/>
          </a:p>
        </p:txBody>
      </p:sp>
      <p:sp>
        <p:nvSpPr>
          <p:cNvPr id="4" name="ZoneTexte 3"/>
          <p:cNvSpPr txBox="1"/>
          <p:nvPr/>
        </p:nvSpPr>
        <p:spPr>
          <a:xfrm>
            <a:off x="261924" y="6333420"/>
            <a:ext cx="7262404" cy="230832"/>
          </a:xfrm>
          <a:prstGeom prst="rect">
            <a:avLst/>
          </a:prstGeom>
          <a:noFill/>
        </p:spPr>
        <p:txBody>
          <a:bodyPr wrap="square" rtlCol="0">
            <a:spAutoFit/>
          </a:bodyPr>
          <a:lstStyle/>
          <a:p>
            <a:r>
              <a:rPr lang="fr-FR" sz="900" dirty="0"/>
              <a:t>D’après https://extraordinairemondeduplacenta.weebly.com/exemples-dans-la-nature.html</a:t>
            </a:r>
          </a:p>
        </p:txBody>
      </p:sp>
      <p:sp>
        <p:nvSpPr>
          <p:cNvPr id="6" name="ZoneTexte 5"/>
          <p:cNvSpPr txBox="1"/>
          <p:nvPr/>
        </p:nvSpPr>
        <p:spPr>
          <a:xfrm flipH="1">
            <a:off x="6054659" y="1275352"/>
            <a:ext cx="1685693" cy="1708160"/>
          </a:xfrm>
          <a:prstGeom prst="rect">
            <a:avLst/>
          </a:prstGeom>
          <a:noFill/>
        </p:spPr>
        <p:txBody>
          <a:bodyPr wrap="square" rtlCol="0">
            <a:spAutoFit/>
          </a:bodyPr>
          <a:lstStyle/>
          <a:p>
            <a:pPr algn="ctr"/>
            <a:r>
              <a:rPr lang="fr-FR" sz="1500" b="1" dirty="0" smtClean="0"/>
              <a:t>Les </a:t>
            </a:r>
            <a:r>
              <a:rPr lang="fr-FR" sz="1500" b="1" u="sng" dirty="0" smtClean="0"/>
              <a:t>nématodes</a:t>
            </a:r>
            <a:r>
              <a:rPr lang="fr-FR" sz="1500" b="1" dirty="0" smtClean="0"/>
              <a:t> et le transfert horizontal d’un gène bactérien leur permettant de digérer la cellulose des plantes,</a:t>
            </a:r>
            <a:endParaRPr lang="fr-FR" sz="1500" b="1" dirty="0"/>
          </a:p>
        </p:txBody>
      </p:sp>
      <p:sp>
        <p:nvSpPr>
          <p:cNvPr id="8" name="ZoneTexte 7"/>
          <p:cNvSpPr txBox="1"/>
          <p:nvPr/>
        </p:nvSpPr>
        <p:spPr>
          <a:xfrm>
            <a:off x="261924" y="3895129"/>
            <a:ext cx="2928321" cy="1246495"/>
          </a:xfrm>
          <a:prstGeom prst="rect">
            <a:avLst/>
          </a:prstGeom>
          <a:noFill/>
        </p:spPr>
        <p:txBody>
          <a:bodyPr wrap="square" rtlCol="0">
            <a:spAutoFit/>
          </a:bodyPr>
          <a:lstStyle/>
          <a:p>
            <a:r>
              <a:rPr lang="fr-FR" sz="1500" b="1" dirty="0" smtClean="0"/>
              <a:t>Une </a:t>
            </a:r>
            <a:r>
              <a:rPr lang="fr-FR" sz="1500" b="1" u="sng" dirty="0" smtClean="0"/>
              <a:t>ascidie</a:t>
            </a:r>
            <a:r>
              <a:rPr lang="fr-FR" sz="1500" b="1" dirty="0" smtClean="0"/>
              <a:t> et le transfert horizontal d’un gène bactérien lui permettant de synthétiser de la cellulose constituant sa tunique protectrice.</a:t>
            </a:r>
            <a:endParaRPr lang="fr-FR" sz="1500" b="1" dirty="0"/>
          </a:p>
        </p:txBody>
      </p:sp>
      <p:sp>
        <p:nvSpPr>
          <p:cNvPr id="17" name="ZoneTexte 16"/>
          <p:cNvSpPr txBox="1"/>
          <p:nvPr/>
        </p:nvSpPr>
        <p:spPr>
          <a:xfrm>
            <a:off x="5217142" y="4813960"/>
            <a:ext cx="2828098" cy="1246495"/>
          </a:xfrm>
          <a:prstGeom prst="rect">
            <a:avLst/>
          </a:prstGeom>
          <a:noFill/>
        </p:spPr>
        <p:txBody>
          <a:bodyPr wrap="square" rtlCol="0">
            <a:spAutoFit/>
          </a:bodyPr>
          <a:lstStyle/>
          <a:p>
            <a:r>
              <a:rPr lang="fr-FR" sz="1500" b="1" dirty="0" smtClean="0"/>
              <a:t>Les </a:t>
            </a:r>
            <a:r>
              <a:rPr lang="fr-FR" sz="1500" b="1" u="sng" dirty="0" smtClean="0"/>
              <a:t>pucerons roses </a:t>
            </a:r>
            <a:r>
              <a:rPr lang="fr-FR" sz="1500" b="1" dirty="0" smtClean="0"/>
              <a:t>et le transfert horizontal du gène d’un champignon permettant la synthèse de caroténoïdes à l’origine de leur couleur,  </a:t>
            </a:r>
            <a:endParaRPr lang="fr-FR" sz="15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24" y="1326264"/>
            <a:ext cx="1918178" cy="2379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934" y="3967745"/>
            <a:ext cx="1872208" cy="2238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657" y="980728"/>
            <a:ext cx="2159496" cy="2604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72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randombar(horizontal)">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par>
                                <p:cTn id="16" presetID="14" presetClass="entr" presetSubtype="10" fill="hold" nodeType="with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randombar(horizontal)">
                                      <p:cBhvr>
                                        <p:cTn id="18" dur="500"/>
                                        <p:tgtEl>
                                          <p:spTgt spid="409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animEffect transition="in" filter="randombar(horizontal)">
                                      <p:cBhvr>
                                        <p:cTn id="23" dur="500"/>
                                        <p:tgtEl>
                                          <p:spTgt spid="410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randombar(horizont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Contiguïté">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597</TotalTime>
  <Words>1190</Words>
  <Application>Microsoft Office PowerPoint</Application>
  <PresentationFormat>Affichage à l'écran (4:3)</PresentationFormat>
  <Paragraphs>114</Paragraphs>
  <Slides>10</Slides>
  <Notes>5</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Contiguïté</vt:lpstr>
      <vt:lpstr>L’ENDOSYMBIOSE et le TRANSFERT HORIZONTAL DE GENES, source d’évolution </vt:lpstr>
      <vt:lpstr>Présentation PowerPoint</vt:lpstr>
      <vt:lpstr>Présentation PowerPoint</vt:lpstr>
      <vt:lpstr>L’endosymbiose entre les polypes de corail  (Porites astreoides ) et l’algue zooxanthelle (du genre Symbiodinium)</vt:lpstr>
      <vt:lpstr> Le transfert horizontal de gène entre le scolyte du café  (Hypothenemus hampei)  et une bactérie  </vt:lpstr>
      <vt:lpstr> L’endosymbiose avec transferts horizontaux de gènes entre la limace Elisia chloritica et l’algue Vaucheria litorea </vt:lpstr>
      <vt:lpstr>Présentation PowerPoint</vt:lpstr>
      <vt:lpstr>Il existe de nombreux autres exemples d’endosymbiose dans la nature…</vt:lpstr>
      <vt:lpstr>Il existe de nombreux autres exemples de transfert horizontal de gènes dans la nature…</vt:lpstr>
      <vt:lpstr>Autres ressources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Sandrine MARCHAND</dc:creator>
  <cp:lastModifiedBy>Sandrine MARCHAND</cp:lastModifiedBy>
  <cp:revision>71</cp:revision>
  <dcterms:created xsi:type="dcterms:W3CDTF">2020-05-26T17:53:33Z</dcterms:created>
  <dcterms:modified xsi:type="dcterms:W3CDTF">2020-06-25T06:42:54Z</dcterms:modified>
</cp:coreProperties>
</file>